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1" r:id="rId5"/>
    <p:sldMasterId id="2147483732" r:id="rId6"/>
    <p:sldMasterId id="2147483753" r:id="rId7"/>
  </p:sldMasterIdLst>
  <p:notesMasterIdLst>
    <p:notesMasterId r:id="rId43"/>
  </p:notesMasterIdLst>
  <p:handoutMasterIdLst>
    <p:handoutMasterId r:id="rId44"/>
  </p:handoutMasterIdLst>
  <p:sldIdLst>
    <p:sldId id="256" r:id="rId8"/>
    <p:sldId id="332" r:id="rId9"/>
    <p:sldId id="348" r:id="rId10"/>
    <p:sldId id="376" r:id="rId11"/>
    <p:sldId id="262" r:id="rId12"/>
    <p:sldId id="386" r:id="rId13"/>
    <p:sldId id="333" r:id="rId14"/>
    <p:sldId id="380" r:id="rId15"/>
    <p:sldId id="265" r:id="rId16"/>
    <p:sldId id="270" r:id="rId17"/>
    <p:sldId id="329" r:id="rId18"/>
    <p:sldId id="372" r:id="rId19"/>
    <p:sldId id="383" r:id="rId20"/>
    <p:sldId id="382" r:id="rId21"/>
    <p:sldId id="340" r:id="rId22"/>
    <p:sldId id="341" r:id="rId23"/>
    <p:sldId id="342" r:id="rId24"/>
    <p:sldId id="343" r:id="rId25"/>
    <p:sldId id="334" r:id="rId26"/>
    <p:sldId id="286" r:id="rId27"/>
    <p:sldId id="337" r:id="rId28"/>
    <p:sldId id="336" r:id="rId29"/>
    <p:sldId id="335" r:id="rId30"/>
    <p:sldId id="279" r:id="rId31"/>
    <p:sldId id="280" r:id="rId32"/>
    <p:sldId id="385" r:id="rId33"/>
    <p:sldId id="384" r:id="rId34"/>
    <p:sldId id="290" r:id="rId35"/>
    <p:sldId id="292" r:id="rId36"/>
    <p:sldId id="327" r:id="rId37"/>
    <p:sldId id="339" r:id="rId38"/>
    <p:sldId id="338" r:id="rId39"/>
    <p:sldId id="373" r:id="rId40"/>
    <p:sldId id="377" r:id="rId41"/>
    <p:sldId id="378" r:id="rId42"/>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tis, Peter" initials="CP" lastIdx="11" clrIdx="0">
    <p:extLst>
      <p:ext uri="{19B8F6BF-5375-455C-9EA6-DF929625EA0E}">
        <p15:presenceInfo xmlns:p15="http://schemas.microsoft.com/office/powerpoint/2012/main" userId="S-1-5-21-297871851-767492418-1540833222-411226" providerId="AD"/>
      </p:ext>
    </p:extLst>
  </p:cmAuthor>
  <p:cmAuthor id="2" name="Caroselli-Sander, Julie" initials="CJ" lastIdx="4" clrIdx="1">
    <p:extLst>
      <p:ext uri="{19B8F6BF-5375-455C-9EA6-DF929625EA0E}">
        <p15:presenceInfo xmlns:p15="http://schemas.microsoft.com/office/powerpoint/2012/main" userId="S::Caroselli-SanderJ@aetna.com::a9ee4f1f-a14b-4bc2-a70e-b50c2b8bcc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042"/>
    <a:srgbClr val="EEB111"/>
    <a:srgbClr val="55B4B0"/>
    <a:srgbClr val="DCF0F1"/>
    <a:srgbClr val="E95734"/>
    <a:srgbClr val="EA1AD1"/>
    <a:srgbClr val="4A66AC"/>
    <a:srgbClr val="182D67"/>
    <a:srgbClr val="242852"/>
    <a:srgbClr val="1C8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8" autoAdjust="0"/>
    <p:restoredTop sz="85519" autoAdjust="0"/>
  </p:normalViewPr>
  <p:slideViewPr>
    <p:cSldViewPr snapToGrid="0">
      <p:cViewPr varScale="1">
        <p:scale>
          <a:sx n="129" d="100"/>
          <a:sy n="129" d="100"/>
        </p:scale>
        <p:origin x="960" y="108"/>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70C91D-6B32-40C5-99E8-355AFB1C4F4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5D5ECFC-E56C-40CD-8991-BCEC23D233CA}">
      <dgm:prSet phldrT="[Text]"/>
      <dgm:spPr/>
      <dgm:t>
        <a:bodyPr/>
        <a:lstStyle/>
        <a:p>
          <a:r>
            <a:rPr lang="en-US" dirty="0"/>
            <a:t>Delta Dental PPO</a:t>
          </a:r>
        </a:p>
      </dgm:t>
    </dgm:pt>
    <dgm:pt modelId="{ADCDED6E-9AAF-4418-8146-2390FD67DD50}" type="parTrans" cxnId="{1418E61B-1949-4750-AF59-8AF7C1898801}">
      <dgm:prSet/>
      <dgm:spPr/>
      <dgm:t>
        <a:bodyPr/>
        <a:lstStyle/>
        <a:p>
          <a:endParaRPr lang="en-US"/>
        </a:p>
      </dgm:t>
    </dgm:pt>
    <dgm:pt modelId="{1EB6EA41-D480-47C3-A646-CB60F5894F65}" type="sibTrans" cxnId="{1418E61B-1949-4750-AF59-8AF7C1898801}">
      <dgm:prSet/>
      <dgm:spPr/>
      <dgm:t>
        <a:bodyPr/>
        <a:lstStyle/>
        <a:p>
          <a:endParaRPr lang="en-US"/>
        </a:p>
      </dgm:t>
    </dgm:pt>
    <dgm:pt modelId="{9792450E-983E-4CD1-A9DB-5C3628EFD99C}">
      <dgm:prSet phldrT="[Text]"/>
      <dgm:spPr/>
      <dgm:t>
        <a:bodyPr/>
        <a:lstStyle/>
        <a:p>
          <a:r>
            <a:rPr lang="en-US" dirty="0">
              <a:latin typeface="+mn-lt"/>
            </a:rPr>
            <a:t>Choose in-network dentists to receive lowest costs for services</a:t>
          </a:r>
        </a:p>
      </dgm:t>
    </dgm:pt>
    <dgm:pt modelId="{B5F7C3AC-8466-486D-A4AE-459A6DADCB5D}" type="parTrans" cxnId="{AAAE1FA5-0041-42D8-AEC4-74350707C3E5}">
      <dgm:prSet/>
      <dgm:spPr/>
      <dgm:t>
        <a:bodyPr/>
        <a:lstStyle/>
        <a:p>
          <a:endParaRPr lang="en-US"/>
        </a:p>
      </dgm:t>
    </dgm:pt>
    <dgm:pt modelId="{F4D89913-4FC0-4345-84B0-E4E12BE46472}" type="sibTrans" cxnId="{AAAE1FA5-0041-42D8-AEC4-74350707C3E5}">
      <dgm:prSet/>
      <dgm:spPr/>
      <dgm:t>
        <a:bodyPr/>
        <a:lstStyle/>
        <a:p>
          <a:endParaRPr lang="en-US"/>
        </a:p>
      </dgm:t>
    </dgm:pt>
    <dgm:pt modelId="{D08AD022-1F51-4092-93B4-4258E3CCEE86}">
      <dgm:prSet phldrT="[Text]"/>
      <dgm:spPr/>
      <dgm:t>
        <a:bodyPr/>
        <a:lstStyle/>
        <a:p>
          <a:pPr rtl="0"/>
          <a:r>
            <a:rPr lang="en-US" dirty="0">
              <a:latin typeface="+mn-lt"/>
            </a:rPr>
            <a:t>Out-of-network dentists provide services at a higher cost for you</a:t>
          </a:r>
        </a:p>
      </dgm:t>
    </dgm:pt>
    <dgm:pt modelId="{97A6D6D9-1228-4D3A-9EFE-E470EF6243C5}" type="parTrans" cxnId="{B3AB1799-1F8E-4494-BC62-93A311488599}">
      <dgm:prSet/>
      <dgm:spPr/>
      <dgm:t>
        <a:bodyPr/>
        <a:lstStyle/>
        <a:p>
          <a:endParaRPr lang="en-US"/>
        </a:p>
      </dgm:t>
    </dgm:pt>
    <dgm:pt modelId="{794B525F-687F-4848-BFAF-061E0CEFAD77}" type="sibTrans" cxnId="{B3AB1799-1F8E-4494-BC62-93A311488599}">
      <dgm:prSet/>
      <dgm:spPr/>
      <dgm:t>
        <a:bodyPr/>
        <a:lstStyle/>
        <a:p>
          <a:endParaRPr lang="en-US"/>
        </a:p>
      </dgm:t>
    </dgm:pt>
    <dgm:pt modelId="{BFF3B0C1-BAAE-4A4E-9097-0E0BB78B648B}">
      <dgm:prSet phldrT="[Text]"/>
      <dgm:spPr/>
      <dgm:t>
        <a:bodyPr/>
        <a:lstStyle/>
        <a:p>
          <a:r>
            <a:rPr lang="en-US" dirty="0"/>
            <a:t>Guardian/First Commonwealth DHMO</a:t>
          </a:r>
        </a:p>
      </dgm:t>
    </dgm:pt>
    <dgm:pt modelId="{ACD6455F-2DC9-4810-8A3B-AE270CA576DF}" type="parTrans" cxnId="{1917BE64-B358-4552-A26A-165D48DCC291}">
      <dgm:prSet/>
      <dgm:spPr/>
      <dgm:t>
        <a:bodyPr/>
        <a:lstStyle/>
        <a:p>
          <a:endParaRPr lang="en-US"/>
        </a:p>
      </dgm:t>
    </dgm:pt>
    <dgm:pt modelId="{C4103903-FCA3-4425-9464-A7852AF5AC9C}" type="sibTrans" cxnId="{1917BE64-B358-4552-A26A-165D48DCC291}">
      <dgm:prSet/>
      <dgm:spPr/>
      <dgm:t>
        <a:bodyPr/>
        <a:lstStyle/>
        <a:p>
          <a:endParaRPr lang="en-US"/>
        </a:p>
      </dgm:t>
    </dgm:pt>
    <dgm:pt modelId="{622192CC-AE74-4942-B096-C141D3772EA1}">
      <dgm:prSet phldrT="[Text]"/>
      <dgm:spPr/>
      <dgm:t>
        <a:bodyPr/>
        <a:lstStyle/>
        <a:p>
          <a:r>
            <a:rPr lang="en-US" dirty="0">
              <a:latin typeface="+mn-lt"/>
            </a:rPr>
            <a:t>In-network dental care only, </a:t>
          </a:r>
        </a:p>
        <a:p>
          <a:pPr rtl="0"/>
          <a:r>
            <a:rPr lang="en-US" i="1" dirty="0">
              <a:latin typeface="+mn-lt"/>
            </a:rPr>
            <a:t>Available in Chicagoland and Northwest Indiana only</a:t>
          </a:r>
          <a:endParaRPr lang="en-US" dirty="0">
            <a:latin typeface="+mn-lt"/>
          </a:endParaRPr>
        </a:p>
      </dgm:t>
    </dgm:pt>
    <dgm:pt modelId="{6DB89258-5964-440E-A1ED-6E47FBFAEAA7}" type="parTrans" cxnId="{6BC592ED-CECB-412E-8C0F-7EBB1E294DC5}">
      <dgm:prSet/>
      <dgm:spPr/>
      <dgm:t>
        <a:bodyPr/>
        <a:lstStyle/>
        <a:p>
          <a:endParaRPr lang="en-US"/>
        </a:p>
      </dgm:t>
    </dgm:pt>
    <dgm:pt modelId="{22991E5C-2891-473D-9BD7-38C33A474525}" type="sibTrans" cxnId="{6BC592ED-CECB-412E-8C0F-7EBB1E294DC5}">
      <dgm:prSet/>
      <dgm:spPr/>
      <dgm:t>
        <a:bodyPr/>
        <a:lstStyle/>
        <a:p>
          <a:endParaRPr lang="en-US"/>
        </a:p>
      </dgm:t>
    </dgm:pt>
    <dgm:pt modelId="{73EEBEFF-1159-4D7C-8AB8-6DF8938930EC}">
      <dgm:prSet phldrT="[Text]"/>
      <dgm:spPr/>
      <dgm:t>
        <a:bodyPr/>
        <a:lstStyle/>
        <a:p>
          <a:pPr rtl="0"/>
          <a:r>
            <a:rPr lang="en-US" i="0" dirty="0">
              <a:latin typeface="+mn-lt"/>
            </a:rPr>
            <a:t>No out-of-network</a:t>
          </a:r>
          <a:r>
            <a:rPr lang="en-US" i="0" baseline="0" dirty="0">
              <a:latin typeface="+mn-lt"/>
            </a:rPr>
            <a:t> coverage</a:t>
          </a:r>
          <a:endParaRPr lang="en-US" dirty="0">
            <a:latin typeface="+mn-lt"/>
          </a:endParaRPr>
        </a:p>
      </dgm:t>
    </dgm:pt>
    <dgm:pt modelId="{92FB66FB-7B91-4D22-AEA5-081DF39A5AED}" type="parTrans" cxnId="{33EEC337-924C-4492-9929-DB418670240D}">
      <dgm:prSet/>
      <dgm:spPr/>
      <dgm:t>
        <a:bodyPr/>
        <a:lstStyle/>
        <a:p>
          <a:endParaRPr lang="en-US"/>
        </a:p>
      </dgm:t>
    </dgm:pt>
    <dgm:pt modelId="{46898609-9E10-406D-94F8-097A201DF233}" type="sibTrans" cxnId="{33EEC337-924C-4492-9929-DB418670240D}">
      <dgm:prSet/>
      <dgm:spPr/>
      <dgm:t>
        <a:bodyPr/>
        <a:lstStyle/>
        <a:p>
          <a:endParaRPr lang="en-US"/>
        </a:p>
      </dgm:t>
    </dgm:pt>
    <dgm:pt modelId="{0571DBE0-5F6C-478A-8F48-768BEEEFC156}" type="pres">
      <dgm:prSet presAssocID="{6270C91D-6B32-40C5-99E8-355AFB1C4F43}" presName="diagram" presStyleCnt="0">
        <dgm:presLayoutVars>
          <dgm:chPref val="1"/>
          <dgm:dir/>
          <dgm:animOne val="branch"/>
          <dgm:animLvl val="lvl"/>
          <dgm:resizeHandles/>
        </dgm:presLayoutVars>
      </dgm:prSet>
      <dgm:spPr/>
    </dgm:pt>
    <dgm:pt modelId="{3B847340-F448-4B43-BB86-547492D6A4C0}" type="pres">
      <dgm:prSet presAssocID="{65D5ECFC-E56C-40CD-8991-BCEC23D233CA}" presName="root" presStyleCnt="0"/>
      <dgm:spPr/>
    </dgm:pt>
    <dgm:pt modelId="{9ABE4DB9-3E7A-4980-B0E4-0A23C4119C88}" type="pres">
      <dgm:prSet presAssocID="{65D5ECFC-E56C-40CD-8991-BCEC23D233CA}" presName="rootComposite" presStyleCnt="0"/>
      <dgm:spPr/>
    </dgm:pt>
    <dgm:pt modelId="{8289C6CD-1AAD-41D2-A8C9-49F98F708098}" type="pres">
      <dgm:prSet presAssocID="{65D5ECFC-E56C-40CD-8991-BCEC23D233CA}" presName="rootText" presStyleLbl="node1" presStyleIdx="0" presStyleCnt="2" custScaleX="139545"/>
      <dgm:spPr/>
    </dgm:pt>
    <dgm:pt modelId="{F6CB6166-9B87-451A-81C6-885ABAED77DD}" type="pres">
      <dgm:prSet presAssocID="{65D5ECFC-E56C-40CD-8991-BCEC23D233CA}" presName="rootConnector" presStyleLbl="node1" presStyleIdx="0" presStyleCnt="2"/>
      <dgm:spPr/>
    </dgm:pt>
    <dgm:pt modelId="{ED7B64DF-B452-4615-A6C5-64411DB01A7C}" type="pres">
      <dgm:prSet presAssocID="{65D5ECFC-E56C-40CD-8991-BCEC23D233CA}" presName="childShape" presStyleCnt="0"/>
      <dgm:spPr/>
    </dgm:pt>
    <dgm:pt modelId="{56ABF2B5-F50A-430B-A94B-94460EF78F83}" type="pres">
      <dgm:prSet presAssocID="{B5F7C3AC-8466-486D-A4AE-459A6DADCB5D}" presName="Name13" presStyleLbl="parChTrans1D2" presStyleIdx="0" presStyleCnt="4"/>
      <dgm:spPr/>
    </dgm:pt>
    <dgm:pt modelId="{D6CDE6A2-A37A-4D16-AD42-C393A90A9B90}" type="pres">
      <dgm:prSet presAssocID="{9792450E-983E-4CD1-A9DB-5C3628EFD99C}" presName="childText" presStyleLbl="bgAcc1" presStyleIdx="0" presStyleCnt="4" custScaleX="147059">
        <dgm:presLayoutVars>
          <dgm:bulletEnabled val="1"/>
        </dgm:presLayoutVars>
      </dgm:prSet>
      <dgm:spPr/>
    </dgm:pt>
    <dgm:pt modelId="{6115ED19-D784-4619-8D8D-8081471A44C3}" type="pres">
      <dgm:prSet presAssocID="{97A6D6D9-1228-4D3A-9EFE-E470EF6243C5}" presName="Name13" presStyleLbl="parChTrans1D2" presStyleIdx="1" presStyleCnt="4"/>
      <dgm:spPr/>
    </dgm:pt>
    <dgm:pt modelId="{81E5C812-7583-45EF-A878-EE833988BA0F}" type="pres">
      <dgm:prSet presAssocID="{D08AD022-1F51-4092-93B4-4258E3CCEE86}" presName="childText" presStyleLbl="bgAcc1" presStyleIdx="1" presStyleCnt="4" custScaleX="147059">
        <dgm:presLayoutVars>
          <dgm:bulletEnabled val="1"/>
        </dgm:presLayoutVars>
      </dgm:prSet>
      <dgm:spPr/>
    </dgm:pt>
    <dgm:pt modelId="{8A7BA8AB-E352-40D4-9854-F120396A8B64}" type="pres">
      <dgm:prSet presAssocID="{BFF3B0C1-BAAE-4A4E-9097-0E0BB78B648B}" presName="root" presStyleCnt="0"/>
      <dgm:spPr/>
    </dgm:pt>
    <dgm:pt modelId="{C34D3BD2-D4AE-4CBC-9FB1-856FDD5FB96C}" type="pres">
      <dgm:prSet presAssocID="{BFF3B0C1-BAAE-4A4E-9097-0E0BB78B648B}" presName="rootComposite" presStyleCnt="0"/>
      <dgm:spPr/>
    </dgm:pt>
    <dgm:pt modelId="{94DE44F5-A6DB-4C08-8D2B-237541C18B44}" type="pres">
      <dgm:prSet presAssocID="{BFF3B0C1-BAAE-4A4E-9097-0E0BB78B648B}" presName="rootText" presStyleLbl="node1" presStyleIdx="1" presStyleCnt="2" custScaleX="138720" custLinFactNeighborX="-339" custLinFactNeighborY="-2010"/>
      <dgm:spPr/>
    </dgm:pt>
    <dgm:pt modelId="{C4AEB5F8-F2BA-4828-823B-1D9DD4D15DAF}" type="pres">
      <dgm:prSet presAssocID="{BFF3B0C1-BAAE-4A4E-9097-0E0BB78B648B}" presName="rootConnector" presStyleLbl="node1" presStyleIdx="1" presStyleCnt="2"/>
      <dgm:spPr/>
    </dgm:pt>
    <dgm:pt modelId="{C83152F9-DEE8-41B0-AF02-F163BA21FB9C}" type="pres">
      <dgm:prSet presAssocID="{BFF3B0C1-BAAE-4A4E-9097-0E0BB78B648B}" presName="childShape" presStyleCnt="0"/>
      <dgm:spPr/>
    </dgm:pt>
    <dgm:pt modelId="{C61B9661-29B6-49A2-A3BC-6BDC0D5711CF}" type="pres">
      <dgm:prSet presAssocID="{6DB89258-5964-440E-A1ED-6E47FBFAEAA7}" presName="Name13" presStyleLbl="parChTrans1D2" presStyleIdx="2" presStyleCnt="4"/>
      <dgm:spPr/>
    </dgm:pt>
    <dgm:pt modelId="{C22915AD-1F47-4A03-91EE-21DA29537DCD}" type="pres">
      <dgm:prSet presAssocID="{622192CC-AE74-4942-B096-C141D3772EA1}" presName="childText" presStyleLbl="bgAcc1" presStyleIdx="2" presStyleCnt="4" custScaleX="147059">
        <dgm:presLayoutVars>
          <dgm:bulletEnabled val="1"/>
        </dgm:presLayoutVars>
      </dgm:prSet>
      <dgm:spPr/>
    </dgm:pt>
    <dgm:pt modelId="{3EB38F7F-665D-4345-BC4A-63489EE374FB}" type="pres">
      <dgm:prSet presAssocID="{92FB66FB-7B91-4D22-AEA5-081DF39A5AED}" presName="Name13" presStyleLbl="parChTrans1D2" presStyleIdx="3" presStyleCnt="4"/>
      <dgm:spPr/>
    </dgm:pt>
    <dgm:pt modelId="{F8D02A70-813B-411D-AB5B-BA2E9326DD92}" type="pres">
      <dgm:prSet presAssocID="{73EEBEFF-1159-4D7C-8AB8-6DF8938930EC}" presName="childText" presStyleLbl="bgAcc1" presStyleIdx="3" presStyleCnt="4" custScaleX="147059">
        <dgm:presLayoutVars>
          <dgm:bulletEnabled val="1"/>
        </dgm:presLayoutVars>
      </dgm:prSet>
      <dgm:spPr/>
    </dgm:pt>
  </dgm:ptLst>
  <dgm:cxnLst>
    <dgm:cxn modelId="{74C4E703-8849-43F7-B920-024FBD229AFA}" type="presOf" srcId="{B5F7C3AC-8466-486D-A4AE-459A6DADCB5D}" destId="{56ABF2B5-F50A-430B-A94B-94460EF78F83}" srcOrd="0" destOrd="0" presId="urn:microsoft.com/office/officeart/2005/8/layout/hierarchy3"/>
    <dgm:cxn modelId="{E8916E0F-427B-4651-A1D8-FD389A31F215}" type="presOf" srcId="{6DB89258-5964-440E-A1ED-6E47FBFAEAA7}" destId="{C61B9661-29B6-49A2-A3BC-6BDC0D5711CF}" srcOrd="0" destOrd="0" presId="urn:microsoft.com/office/officeart/2005/8/layout/hierarchy3"/>
    <dgm:cxn modelId="{1418E61B-1949-4750-AF59-8AF7C1898801}" srcId="{6270C91D-6B32-40C5-99E8-355AFB1C4F43}" destId="{65D5ECFC-E56C-40CD-8991-BCEC23D233CA}" srcOrd="0" destOrd="0" parTransId="{ADCDED6E-9AAF-4418-8146-2390FD67DD50}" sibTransId="{1EB6EA41-D480-47C3-A646-CB60F5894F65}"/>
    <dgm:cxn modelId="{16017533-30B5-4143-ABFB-CE5EB6D97C21}" type="presOf" srcId="{BFF3B0C1-BAAE-4A4E-9097-0E0BB78B648B}" destId="{C4AEB5F8-F2BA-4828-823B-1D9DD4D15DAF}" srcOrd="1" destOrd="0" presId="urn:microsoft.com/office/officeart/2005/8/layout/hierarchy3"/>
    <dgm:cxn modelId="{E2D73334-625C-4714-B56E-A5D76394C966}" type="presOf" srcId="{65D5ECFC-E56C-40CD-8991-BCEC23D233CA}" destId="{8289C6CD-1AAD-41D2-A8C9-49F98F708098}" srcOrd="0" destOrd="0" presId="urn:microsoft.com/office/officeart/2005/8/layout/hierarchy3"/>
    <dgm:cxn modelId="{33EEC337-924C-4492-9929-DB418670240D}" srcId="{BFF3B0C1-BAAE-4A4E-9097-0E0BB78B648B}" destId="{73EEBEFF-1159-4D7C-8AB8-6DF8938930EC}" srcOrd="1" destOrd="0" parTransId="{92FB66FB-7B91-4D22-AEA5-081DF39A5AED}" sibTransId="{46898609-9E10-406D-94F8-097A201DF233}"/>
    <dgm:cxn modelId="{1042BE5E-9D1D-436A-9237-CFAFC15CCA43}" type="presOf" srcId="{6270C91D-6B32-40C5-99E8-355AFB1C4F43}" destId="{0571DBE0-5F6C-478A-8F48-768BEEEFC156}" srcOrd="0" destOrd="0" presId="urn:microsoft.com/office/officeart/2005/8/layout/hierarchy3"/>
    <dgm:cxn modelId="{B8FE0364-94FB-4DB1-A577-3B55E94B1C8C}" type="presOf" srcId="{D08AD022-1F51-4092-93B4-4258E3CCEE86}" destId="{81E5C812-7583-45EF-A878-EE833988BA0F}" srcOrd="0" destOrd="0" presId="urn:microsoft.com/office/officeart/2005/8/layout/hierarchy3"/>
    <dgm:cxn modelId="{1917BE64-B358-4552-A26A-165D48DCC291}" srcId="{6270C91D-6B32-40C5-99E8-355AFB1C4F43}" destId="{BFF3B0C1-BAAE-4A4E-9097-0E0BB78B648B}" srcOrd="1" destOrd="0" parTransId="{ACD6455F-2DC9-4810-8A3B-AE270CA576DF}" sibTransId="{C4103903-FCA3-4425-9464-A7852AF5AC9C}"/>
    <dgm:cxn modelId="{42954B46-4858-48C2-922B-C974D6ABF3D9}" type="presOf" srcId="{622192CC-AE74-4942-B096-C141D3772EA1}" destId="{C22915AD-1F47-4A03-91EE-21DA29537DCD}" srcOrd="0" destOrd="0" presId="urn:microsoft.com/office/officeart/2005/8/layout/hierarchy3"/>
    <dgm:cxn modelId="{B3AB1799-1F8E-4494-BC62-93A311488599}" srcId="{65D5ECFC-E56C-40CD-8991-BCEC23D233CA}" destId="{D08AD022-1F51-4092-93B4-4258E3CCEE86}" srcOrd="1" destOrd="0" parTransId="{97A6D6D9-1228-4D3A-9EFE-E470EF6243C5}" sibTransId="{794B525F-687F-4848-BFAF-061E0CEFAD77}"/>
    <dgm:cxn modelId="{1C49B0A0-5637-4D8A-8D16-1A78CDA73BFA}" type="presOf" srcId="{73EEBEFF-1159-4D7C-8AB8-6DF8938930EC}" destId="{F8D02A70-813B-411D-AB5B-BA2E9326DD92}" srcOrd="0" destOrd="0" presId="urn:microsoft.com/office/officeart/2005/8/layout/hierarchy3"/>
    <dgm:cxn modelId="{AAAE1FA5-0041-42D8-AEC4-74350707C3E5}" srcId="{65D5ECFC-E56C-40CD-8991-BCEC23D233CA}" destId="{9792450E-983E-4CD1-A9DB-5C3628EFD99C}" srcOrd="0" destOrd="0" parTransId="{B5F7C3AC-8466-486D-A4AE-459A6DADCB5D}" sibTransId="{F4D89913-4FC0-4345-84B0-E4E12BE46472}"/>
    <dgm:cxn modelId="{B585B7A7-ECCB-45B3-AF9F-BD42FA73009D}" type="presOf" srcId="{BFF3B0C1-BAAE-4A4E-9097-0E0BB78B648B}" destId="{94DE44F5-A6DB-4C08-8D2B-237541C18B44}" srcOrd="0" destOrd="0" presId="urn:microsoft.com/office/officeart/2005/8/layout/hierarchy3"/>
    <dgm:cxn modelId="{C20BCFAF-1151-49D9-82DB-3ABFC2E35658}" type="presOf" srcId="{65D5ECFC-E56C-40CD-8991-BCEC23D233CA}" destId="{F6CB6166-9B87-451A-81C6-885ABAED77DD}" srcOrd="1" destOrd="0" presId="urn:microsoft.com/office/officeart/2005/8/layout/hierarchy3"/>
    <dgm:cxn modelId="{7B9A76E7-B982-4736-A6DE-40851B5D003A}" type="presOf" srcId="{9792450E-983E-4CD1-A9DB-5C3628EFD99C}" destId="{D6CDE6A2-A37A-4D16-AD42-C393A90A9B90}" srcOrd="0" destOrd="0" presId="urn:microsoft.com/office/officeart/2005/8/layout/hierarchy3"/>
    <dgm:cxn modelId="{6BC592ED-CECB-412E-8C0F-7EBB1E294DC5}" srcId="{BFF3B0C1-BAAE-4A4E-9097-0E0BB78B648B}" destId="{622192CC-AE74-4942-B096-C141D3772EA1}" srcOrd="0" destOrd="0" parTransId="{6DB89258-5964-440E-A1ED-6E47FBFAEAA7}" sibTransId="{22991E5C-2891-473D-9BD7-38C33A474525}"/>
    <dgm:cxn modelId="{E3EA64F8-4696-4729-ABDF-251FC986FFDC}" type="presOf" srcId="{97A6D6D9-1228-4D3A-9EFE-E470EF6243C5}" destId="{6115ED19-D784-4619-8D8D-8081471A44C3}" srcOrd="0" destOrd="0" presId="urn:microsoft.com/office/officeart/2005/8/layout/hierarchy3"/>
    <dgm:cxn modelId="{631BD1FB-3C2B-47AB-85F5-BB506D908342}" type="presOf" srcId="{92FB66FB-7B91-4D22-AEA5-081DF39A5AED}" destId="{3EB38F7F-665D-4345-BC4A-63489EE374FB}" srcOrd="0" destOrd="0" presId="urn:microsoft.com/office/officeart/2005/8/layout/hierarchy3"/>
    <dgm:cxn modelId="{3AE1B663-5D57-4CD2-8B56-8230BADCBD82}" type="presParOf" srcId="{0571DBE0-5F6C-478A-8F48-768BEEEFC156}" destId="{3B847340-F448-4B43-BB86-547492D6A4C0}" srcOrd="0" destOrd="0" presId="urn:microsoft.com/office/officeart/2005/8/layout/hierarchy3"/>
    <dgm:cxn modelId="{B14F971D-1334-4EC7-B0E4-927579B9D4AC}" type="presParOf" srcId="{3B847340-F448-4B43-BB86-547492D6A4C0}" destId="{9ABE4DB9-3E7A-4980-B0E4-0A23C4119C88}" srcOrd="0" destOrd="0" presId="urn:microsoft.com/office/officeart/2005/8/layout/hierarchy3"/>
    <dgm:cxn modelId="{ECDC2D86-1FE6-4430-90B0-56CC22819AE6}" type="presParOf" srcId="{9ABE4DB9-3E7A-4980-B0E4-0A23C4119C88}" destId="{8289C6CD-1AAD-41D2-A8C9-49F98F708098}" srcOrd="0" destOrd="0" presId="urn:microsoft.com/office/officeart/2005/8/layout/hierarchy3"/>
    <dgm:cxn modelId="{6C615CC2-27C6-482B-915F-EFF505450ACA}" type="presParOf" srcId="{9ABE4DB9-3E7A-4980-B0E4-0A23C4119C88}" destId="{F6CB6166-9B87-451A-81C6-885ABAED77DD}" srcOrd="1" destOrd="0" presId="urn:microsoft.com/office/officeart/2005/8/layout/hierarchy3"/>
    <dgm:cxn modelId="{0A8B623D-F19E-41C5-A9E4-B7921EC7962D}" type="presParOf" srcId="{3B847340-F448-4B43-BB86-547492D6A4C0}" destId="{ED7B64DF-B452-4615-A6C5-64411DB01A7C}" srcOrd="1" destOrd="0" presId="urn:microsoft.com/office/officeart/2005/8/layout/hierarchy3"/>
    <dgm:cxn modelId="{8DA1B3D2-CEFD-47B8-B1CC-AD228162D78F}" type="presParOf" srcId="{ED7B64DF-B452-4615-A6C5-64411DB01A7C}" destId="{56ABF2B5-F50A-430B-A94B-94460EF78F83}" srcOrd="0" destOrd="0" presId="urn:microsoft.com/office/officeart/2005/8/layout/hierarchy3"/>
    <dgm:cxn modelId="{70E6701A-1D2A-4D72-B25F-6401B2DF566D}" type="presParOf" srcId="{ED7B64DF-B452-4615-A6C5-64411DB01A7C}" destId="{D6CDE6A2-A37A-4D16-AD42-C393A90A9B90}" srcOrd="1" destOrd="0" presId="urn:microsoft.com/office/officeart/2005/8/layout/hierarchy3"/>
    <dgm:cxn modelId="{24450ADC-B4BA-4984-BEBE-5F039A5CC1C5}" type="presParOf" srcId="{ED7B64DF-B452-4615-A6C5-64411DB01A7C}" destId="{6115ED19-D784-4619-8D8D-8081471A44C3}" srcOrd="2" destOrd="0" presId="urn:microsoft.com/office/officeart/2005/8/layout/hierarchy3"/>
    <dgm:cxn modelId="{C2A40618-8F7B-49DF-88CD-1FC7B17D83E2}" type="presParOf" srcId="{ED7B64DF-B452-4615-A6C5-64411DB01A7C}" destId="{81E5C812-7583-45EF-A878-EE833988BA0F}" srcOrd="3" destOrd="0" presId="urn:microsoft.com/office/officeart/2005/8/layout/hierarchy3"/>
    <dgm:cxn modelId="{943CEC95-36CA-4EB6-9638-9D66E5ECB998}" type="presParOf" srcId="{0571DBE0-5F6C-478A-8F48-768BEEEFC156}" destId="{8A7BA8AB-E352-40D4-9854-F120396A8B64}" srcOrd="1" destOrd="0" presId="urn:microsoft.com/office/officeart/2005/8/layout/hierarchy3"/>
    <dgm:cxn modelId="{7AAB14E9-ABDF-4234-9E89-B90F1923D143}" type="presParOf" srcId="{8A7BA8AB-E352-40D4-9854-F120396A8B64}" destId="{C34D3BD2-D4AE-4CBC-9FB1-856FDD5FB96C}" srcOrd="0" destOrd="0" presId="urn:microsoft.com/office/officeart/2005/8/layout/hierarchy3"/>
    <dgm:cxn modelId="{E33261E9-232B-4E51-9121-505EB9C3A287}" type="presParOf" srcId="{C34D3BD2-D4AE-4CBC-9FB1-856FDD5FB96C}" destId="{94DE44F5-A6DB-4C08-8D2B-237541C18B44}" srcOrd="0" destOrd="0" presId="urn:microsoft.com/office/officeart/2005/8/layout/hierarchy3"/>
    <dgm:cxn modelId="{AE3B979E-CA85-46BF-95D8-BA670B171D2C}" type="presParOf" srcId="{C34D3BD2-D4AE-4CBC-9FB1-856FDD5FB96C}" destId="{C4AEB5F8-F2BA-4828-823B-1D9DD4D15DAF}" srcOrd="1" destOrd="0" presId="urn:microsoft.com/office/officeart/2005/8/layout/hierarchy3"/>
    <dgm:cxn modelId="{B7DF7FD1-9CEE-4661-B3CD-8D1671706E9D}" type="presParOf" srcId="{8A7BA8AB-E352-40D4-9854-F120396A8B64}" destId="{C83152F9-DEE8-41B0-AF02-F163BA21FB9C}" srcOrd="1" destOrd="0" presId="urn:microsoft.com/office/officeart/2005/8/layout/hierarchy3"/>
    <dgm:cxn modelId="{9CC7FA01-2031-4D17-BB13-F3881A440DB0}" type="presParOf" srcId="{C83152F9-DEE8-41B0-AF02-F163BA21FB9C}" destId="{C61B9661-29B6-49A2-A3BC-6BDC0D5711CF}" srcOrd="0" destOrd="0" presId="urn:microsoft.com/office/officeart/2005/8/layout/hierarchy3"/>
    <dgm:cxn modelId="{E8BAC1D5-BE96-4490-81BA-8CC8A442E12B}" type="presParOf" srcId="{C83152F9-DEE8-41B0-AF02-F163BA21FB9C}" destId="{C22915AD-1F47-4A03-91EE-21DA29537DCD}" srcOrd="1" destOrd="0" presId="urn:microsoft.com/office/officeart/2005/8/layout/hierarchy3"/>
    <dgm:cxn modelId="{EF53AC30-076C-456B-82BB-6D4FB188932D}" type="presParOf" srcId="{C83152F9-DEE8-41B0-AF02-F163BA21FB9C}" destId="{3EB38F7F-665D-4345-BC4A-63489EE374FB}" srcOrd="2" destOrd="0" presId="urn:microsoft.com/office/officeart/2005/8/layout/hierarchy3"/>
    <dgm:cxn modelId="{8B036E56-28C1-4348-9661-B55A0857CE75}" type="presParOf" srcId="{C83152F9-DEE8-41B0-AF02-F163BA21FB9C}" destId="{F8D02A70-813B-411D-AB5B-BA2E9326DD92}"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1C3ED-5E17-4AE8-B64A-E3420A050B3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C2BFB6D-6FA5-4936-BCA4-8E97E34D61BA}">
      <dgm:prSet phldrT="[Text]" custT="1"/>
      <dgm:spPr>
        <a:solidFill>
          <a:srgbClr val="EEB111"/>
        </a:solidFill>
      </dgm:spPr>
      <dgm:t>
        <a:bodyPr/>
        <a:lstStyle/>
        <a:p>
          <a:r>
            <a:rPr lang="en-US" sz="1400" dirty="0"/>
            <a:t>Pays a lump sum benefit when you seek treatment for injuries sustained in an accident</a:t>
          </a:r>
        </a:p>
      </dgm:t>
    </dgm:pt>
    <dgm:pt modelId="{CAF39BD5-6780-446F-B055-46248FABF6B7}" type="parTrans" cxnId="{E2D2F6E4-9FA6-462F-833E-6E7D30D44F3A}">
      <dgm:prSet/>
      <dgm:spPr/>
      <dgm:t>
        <a:bodyPr/>
        <a:lstStyle/>
        <a:p>
          <a:endParaRPr lang="en-US"/>
        </a:p>
      </dgm:t>
    </dgm:pt>
    <dgm:pt modelId="{4C010F32-CDA7-4555-B5E1-8377FE1EA9AB}" type="sibTrans" cxnId="{E2D2F6E4-9FA6-462F-833E-6E7D30D44F3A}">
      <dgm:prSet/>
      <dgm:spPr/>
      <dgm:t>
        <a:bodyPr/>
        <a:lstStyle/>
        <a:p>
          <a:endParaRPr lang="en-US"/>
        </a:p>
      </dgm:t>
    </dgm:pt>
    <dgm:pt modelId="{1E4E75E2-3202-409D-85DE-F944AEACD831}">
      <dgm:prSet phldrT="[Text]"/>
      <dgm:spPr/>
      <dgm:t>
        <a:bodyPr/>
        <a:lstStyle/>
        <a:p>
          <a:r>
            <a:rPr lang="en-US" dirty="0"/>
            <a:t>Benefits paid directly to you</a:t>
          </a:r>
        </a:p>
      </dgm:t>
    </dgm:pt>
    <dgm:pt modelId="{18012800-5DCC-48FF-96CA-93416AFA2955}" type="parTrans" cxnId="{223CC4B0-7A69-433F-9A0E-EE271686A2F6}">
      <dgm:prSet/>
      <dgm:spPr/>
      <dgm:t>
        <a:bodyPr/>
        <a:lstStyle/>
        <a:p>
          <a:endParaRPr lang="en-US"/>
        </a:p>
      </dgm:t>
    </dgm:pt>
    <dgm:pt modelId="{1FCE8E20-8B91-48D9-8615-E88AAF40F5EB}" type="sibTrans" cxnId="{223CC4B0-7A69-433F-9A0E-EE271686A2F6}">
      <dgm:prSet/>
      <dgm:spPr/>
      <dgm:t>
        <a:bodyPr/>
        <a:lstStyle/>
        <a:p>
          <a:endParaRPr lang="en-US"/>
        </a:p>
      </dgm:t>
    </dgm:pt>
    <dgm:pt modelId="{011437FE-AEE3-409C-B192-8D93B6BCC3D2}">
      <dgm:prSet phldrT="[Text]"/>
      <dgm:spPr/>
      <dgm:t>
        <a:bodyPr/>
        <a:lstStyle/>
        <a:p>
          <a:r>
            <a:rPr lang="en-US" dirty="0"/>
            <a:t>Annual wellness visit benefit of $75 </a:t>
          </a:r>
        </a:p>
      </dgm:t>
    </dgm:pt>
    <dgm:pt modelId="{D676D729-3CAF-40DC-82F7-A4A6A712E91A}" type="parTrans" cxnId="{2E8B4D26-0F55-454C-9D51-74A522D5B957}">
      <dgm:prSet/>
      <dgm:spPr/>
      <dgm:t>
        <a:bodyPr/>
        <a:lstStyle/>
        <a:p>
          <a:endParaRPr lang="en-US"/>
        </a:p>
      </dgm:t>
    </dgm:pt>
    <dgm:pt modelId="{16BF0AEF-ED8E-479F-A203-0165D796A6E5}" type="sibTrans" cxnId="{2E8B4D26-0F55-454C-9D51-74A522D5B957}">
      <dgm:prSet/>
      <dgm:spPr/>
      <dgm:t>
        <a:bodyPr/>
        <a:lstStyle/>
        <a:p>
          <a:endParaRPr lang="en-US"/>
        </a:p>
      </dgm:t>
    </dgm:pt>
    <dgm:pt modelId="{258D51E2-C91F-4B77-92DA-31E83286230B}">
      <dgm:prSet phldrT="[Text]"/>
      <dgm:spPr/>
      <dgm:t>
        <a:bodyPr/>
        <a:lstStyle/>
        <a:p>
          <a:r>
            <a:rPr lang="en-US" dirty="0"/>
            <a:t>24 hour coverage</a:t>
          </a:r>
        </a:p>
      </dgm:t>
    </dgm:pt>
    <dgm:pt modelId="{8FD71FEA-4947-4891-B55A-C707944EA219}" type="parTrans" cxnId="{9CD66040-4803-4A4C-8597-FA5C99C68FB2}">
      <dgm:prSet/>
      <dgm:spPr/>
      <dgm:t>
        <a:bodyPr/>
        <a:lstStyle/>
        <a:p>
          <a:endParaRPr lang="en-US"/>
        </a:p>
      </dgm:t>
    </dgm:pt>
    <dgm:pt modelId="{CD5BD5A7-67F1-4044-B7AF-B9505D71C5D2}" type="sibTrans" cxnId="{9CD66040-4803-4A4C-8597-FA5C99C68FB2}">
      <dgm:prSet/>
      <dgm:spPr/>
      <dgm:t>
        <a:bodyPr/>
        <a:lstStyle/>
        <a:p>
          <a:endParaRPr lang="en-US"/>
        </a:p>
      </dgm:t>
    </dgm:pt>
    <dgm:pt modelId="{A9402B30-7001-4D97-BFB4-83E9ABEAEFBE}">
      <dgm:prSet phldrT="[Text]"/>
      <dgm:spPr/>
      <dgm:t>
        <a:bodyPr/>
        <a:lstStyle/>
        <a:p>
          <a:r>
            <a:rPr lang="en-US" dirty="0"/>
            <a:t>Guarantee Issue &amp; no waiting periods</a:t>
          </a:r>
        </a:p>
      </dgm:t>
    </dgm:pt>
    <dgm:pt modelId="{063033F3-1CC6-413C-BC78-0969FB2B7A52}" type="parTrans" cxnId="{E412A6D3-5F34-4A78-BEE2-8DD9C5A99526}">
      <dgm:prSet/>
      <dgm:spPr/>
      <dgm:t>
        <a:bodyPr/>
        <a:lstStyle/>
        <a:p>
          <a:endParaRPr lang="en-US"/>
        </a:p>
      </dgm:t>
    </dgm:pt>
    <dgm:pt modelId="{81C7AD74-ED5E-4364-AE84-1DEE2A3698D5}" type="sibTrans" cxnId="{E412A6D3-5F34-4A78-BEE2-8DD9C5A99526}">
      <dgm:prSet/>
      <dgm:spPr/>
      <dgm:t>
        <a:bodyPr/>
        <a:lstStyle/>
        <a:p>
          <a:endParaRPr lang="en-US"/>
        </a:p>
      </dgm:t>
    </dgm:pt>
    <dgm:pt modelId="{A24B1564-FE94-48A2-AE0F-42F5238EA0F9}">
      <dgm:prSet/>
      <dgm:spPr/>
      <dgm:t>
        <a:bodyPr/>
        <a:lstStyle/>
        <a:p>
          <a:r>
            <a:rPr lang="en-US" dirty="0">
              <a:latin typeface="+mn-lt"/>
              <a:cs typeface="Myriad Pro" pitchFamily="34" charset="0"/>
            </a:rPr>
            <a:t>No limit to the number of times you and your family can use the plan</a:t>
          </a:r>
        </a:p>
      </dgm:t>
    </dgm:pt>
    <dgm:pt modelId="{E3DE95CD-FC83-44A0-AA6C-ACE218DA0561}" type="parTrans" cxnId="{218FDBA7-1DD3-4939-A407-562B691ADE84}">
      <dgm:prSet/>
      <dgm:spPr/>
      <dgm:t>
        <a:bodyPr/>
        <a:lstStyle/>
        <a:p>
          <a:endParaRPr lang="en-US"/>
        </a:p>
      </dgm:t>
    </dgm:pt>
    <dgm:pt modelId="{9E98B92E-0F20-4E19-A41C-150A4CA9D3F6}" type="sibTrans" cxnId="{218FDBA7-1DD3-4939-A407-562B691ADE84}">
      <dgm:prSet/>
      <dgm:spPr/>
      <dgm:t>
        <a:bodyPr/>
        <a:lstStyle/>
        <a:p>
          <a:endParaRPr lang="en-US"/>
        </a:p>
      </dgm:t>
    </dgm:pt>
    <dgm:pt modelId="{926F1F5B-12E5-4251-9317-F5DD669019AA}" type="pres">
      <dgm:prSet presAssocID="{0281C3ED-5E17-4AE8-B64A-E3420A050B39}" presName="Name0" presStyleCnt="0">
        <dgm:presLayoutVars>
          <dgm:chMax val="1"/>
          <dgm:chPref val="1"/>
          <dgm:dir/>
          <dgm:animOne val="branch"/>
          <dgm:animLvl val="lvl"/>
        </dgm:presLayoutVars>
      </dgm:prSet>
      <dgm:spPr/>
    </dgm:pt>
    <dgm:pt modelId="{F2952D7B-B541-4E24-A89C-ACAE4484B1E3}" type="pres">
      <dgm:prSet presAssocID="{DC2BFB6D-6FA5-4936-BCA4-8E97E34D61BA}" presName="Parent" presStyleLbl="node0" presStyleIdx="0" presStyleCnt="1" custScaleX="119489" custScaleY="116317" custLinFactNeighborX="-28298" custLinFactNeighborY="-50502">
        <dgm:presLayoutVars>
          <dgm:chMax val="6"/>
          <dgm:chPref val="6"/>
        </dgm:presLayoutVars>
      </dgm:prSet>
      <dgm:spPr/>
    </dgm:pt>
    <dgm:pt modelId="{D427F3C3-57A3-457F-AFE2-8CB16FE37AAB}" type="pres">
      <dgm:prSet presAssocID="{1E4E75E2-3202-409D-85DE-F944AEACD831}" presName="Accent1" presStyleCnt="0"/>
      <dgm:spPr/>
    </dgm:pt>
    <dgm:pt modelId="{33A31433-D33D-48CE-B7B0-4F9F9AF5023C}" type="pres">
      <dgm:prSet presAssocID="{1E4E75E2-3202-409D-85DE-F944AEACD831}" presName="Accent" presStyleLbl="bgShp" presStyleIdx="0" presStyleCnt="5"/>
      <dgm:spPr/>
    </dgm:pt>
    <dgm:pt modelId="{9ADD49C8-708A-4B59-8843-1ADBFF603D66}" type="pres">
      <dgm:prSet presAssocID="{1E4E75E2-3202-409D-85DE-F944AEACD831}" presName="Child1" presStyleLbl="node1" presStyleIdx="0" presStyleCnt="5" custLinFactX="-63954" custLinFactNeighborX="-100000" custLinFactNeighborY="25223">
        <dgm:presLayoutVars>
          <dgm:chMax val="0"/>
          <dgm:chPref val="0"/>
          <dgm:bulletEnabled val="1"/>
        </dgm:presLayoutVars>
      </dgm:prSet>
      <dgm:spPr/>
    </dgm:pt>
    <dgm:pt modelId="{8120EC0D-2745-48DF-8B3D-6CF57DE925C2}" type="pres">
      <dgm:prSet presAssocID="{011437FE-AEE3-409C-B192-8D93B6BCC3D2}" presName="Accent2" presStyleCnt="0"/>
      <dgm:spPr/>
    </dgm:pt>
    <dgm:pt modelId="{F5DB92CA-1BE6-47CF-9D4F-47F1CF4BACED}" type="pres">
      <dgm:prSet presAssocID="{011437FE-AEE3-409C-B192-8D93B6BCC3D2}" presName="Accent" presStyleLbl="bgShp" presStyleIdx="1" presStyleCnt="5" custLinFactX="-158435" custLinFactNeighborX="-200000" custLinFactNeighborY="51932"/>
      <dgm:spPr/>
    </dgm:pt>
    <dgm:pt modelId="{98B99152-20CC-4D10-A729-C5351C1502A1}" type="pres">
      <dgm:prSet presAssocID="{011437FE-AEE3-409C-B192-8D93B6BCC3D2}" presName="Child2" presStyleLbl="node1" presStyleIdx="1" presStyleCnt="5" custScaleX="96329" custScaleY="106407" custLinFactNeighborX="-659" custLinFactNeighborY="-12168">
        <dgm:presLayoutVars>
          <dgm:chMax val="0"/>
          <dgm:chPref val="0"/>
          <dgm:bulletEnabled val="1"/>
        </dgm:presLayoutVars>
      </dgm:prSet>
      <dgm:spPr/>
    </dgm:pt>
    <dgm:pt modelId="{45B6DC51-1305-4604-89CB-3E0153DEDEB8}" type="pres">
      <dgm:prSet presAssocID="{A24B1564-FE94-48A2-AE0F-42F5238EA0F9}" presName="Accent3" presStyleCnt="0"/>
      <dgm:spPr/>
    </dgm:pt>
    <dgm:pt modelId="{601B4D32-0074-4287-9A9F-777087D65D6B}" type="pres">
      <dgm:prSet presAssocID="{A24B1564-FE94-48A2-AE0F-42F5238EA0F9}" presName="Accent" presStyleLbl="bgShp" presStyleIdx="2" presStyleCnt="5" custLinFactY="-35014" custLinFactNeighborX="-86532" custLinFactNeighborY="-100000"/>
      <dgm:spPr/>
    </dgm:pt>
    <dgm:pt modelId="{F643099F-D117-4073-B904-06C941A79571}" type="pres">
      <dgm:prSet presAssocID="{A24B1564-FE94-48A2-AE0F-42F5238EA0F9}" presName="Child3" presStyleLbl="node1" presStyleIdx="2" presStyleCnt="5" custLinFactNeighborX="-10714" custLinFactNeighborY="3715">
        <dgm:presLayoutVars>
          <dgm:chMax val="0"/>
          <dgm:chPref val="0"/>
          <dgm:bulletEnabled val="1"/>
        </dgm:presLayoutVars>
      </dgm:prSet>
      <dgm:spPr/>
    </dgm:pt>
    <dgm:pt modelId="{7003C9B1-A97F-4A84-8481-A0AC98967D09}" type="pres">
      <dgm:prSet presAssocID="{258D51E2-C91F-4B77-92DA-31E83286230B}" presName="Accent4" presStyleCnt="0"/>
      <dgm:spPr/>
    </dgm:pt>
    <dgm:pt modelId="{9DC1CFEA-37F2-4A9E-B607-469A4E86E40D}" type="pres">
      <dgm:prSet presAssocID="{258D51E2-C91F-4B77-92DA-31E83286230B}" presName="Accent" presStyleLbl="bgShp" presStyleIdx="3" presStyleCnt="5" custLinFactY="-8027" custLinFactNeighborX="-14510" custLinFactNeighborY="-100000"/>
      <dgm:spPr/>
    </dgm:pt>
    <dgm:pt modelId="{EA379C0D-87B9-4CA2-ADE8-A52F8F78A328}" type="pres">
      <dgm:prSet presAssocID="{258D51E2-C91F-4B77-92DA-31E83286230B}" presName="Child4" presStyleLbl="node1" presStyleIdx="3" presStyleCnt="5" custLinFactNeighborX="-24105" custLinFactNeighborY="-18576">
        <dgm:presLayoutVars>
          <dgm:chMax val="0"/>
          <dgm:chPref val="0"/>
          <dgm:bulletEnabled val="1"/>
        </dgm:presLayoutVars>
      </dgm:prSet>
      <dgm:spPr/>
    </dgm:pt>
    <dgm:pt modelId="{1457D800-A07B-4DA3-8133-56A3EB1F1DAE}" type="pres">
      <dgm:prSet presAssocID="{A9402B30-7001-4D97-BFB4-83E9ABEAEFBE}" presName="Accent5" presStyleCnt="0"/>
      <dgm:spPr/>
    </dgm:pt>
    <dgm:pt modelId="{B08F6D24-D637-42A8-A755-47A2889E9648}" type="pres">
      <dgm:prSet presAssocID="{A9402B30-7001-4D97-BFB4-83E9ABEAEFBE}" presName="Accent" presStyleLbl="bgShp" presStyleIdx="4" presStyleCnt="5" custLinFactNeighborX="26086" custLinFactNeighborY="-70476"/>
      <dgm:spPr/>
    </dgm:pt>
    <dgm:pt modelId="{98196FAE-B4A7-47FE-AF5D-6677E0420308}" type="pres">
      <dgm:prSet presAssocID="{A9402B30-7001-4D97-BFB4-83E9ABEAEFBE}" presName="Child5" presStyleLbl="node1" presStyleIdx="4" presStyleCnt="5" custLinFactNeighborX="-43875" custLinFactNeighborY="-35874">
        <dgm:presLayoutVars>
          <dgm:chMax val="0"/>
          <dgm:chPref val="0"/>
          <dgm:bulletEnabled val="1"/>
        </dgm:presLayoutVars>
      </dgm:prSet>
      <dgm:spPr/>
    </dgm:pt>
  </dgm:ptLst>
  <dgm:cxnLst>
    <dgm:cxn modelId="{F83D0907-F8CD-4B93-8ACA-9C14EB4B3581}" type="presOf" srcId="{1E4E75E2-3202-409D-85DE-F944AEACD831}" destId="{9ADD49C8-708A-4B59-8843-1ADBFF603D66}" srcOrd="0" destOrd="0" presId="urn:microsoft.com/office/officeart/2011/layout/HexagonRadial"/>
    <dgm:cxn modelId="{D36EF414-AE4C-4E62-8EC5-FD0705039FAB}" type="presOf" srcId="{A9402B30-7001-4D97-BFB4-83E9ABEAEFBE}" destId="{98196FAE-B4A7-47FE-AF5D-6677E0420308}" srcOrd="0" destOrd="0" presId="urn:microsoft.com/office/officeart/2011/layout/HexagonRadial"/>
    <dgm:cxn modelId="{2E8B4D26-0F55-454C-9D51-74A522D5B957}" srcId="{DC2BFB6D-6FA5-4936-BCA4-8E97E34D61BA}" destId="{011437FE-AEE3-409C-B192-8D93B6BCC3D2}" srcOrd="1" destOrd="0" parTransId="{D676D729-3CAF-40DC-82F7-A4A6A712E91A}" sibTransId="{16BF0AEF-ED8E-479F-A203-0165D796A6E5}"/>
    <dgm:cxn modelId="{9CD66040-4803-4A4C-8597-FA5C99C68FB2}" srcId="{DC2BFB6D-6FA5-4936-BCA4-8E97E34D61BA}" destId="{258D51E2-C91F-4B77-92DA-31E83286230B}" srcOrd="3" destOrd="0" parTransId="{8FD71FEA-4947-4891-B55A-C707944EA219}" sibTransId="{CD5BD5A7-67F1-4044-B7AF-B9505D71C5D2}"/>
    <dgm:cxn modelId="{CEB6265B-CF80-475E-B893-4D7F6BF72A5C}" type="presOf" srcId="{DC2BFB6D-6FA5-4936-BCA4-8E97E34D61BA}" destId="{F2952D7B-B541-4E24-A89C-ACAE4484B1E3}" srcOrd="0" destOrd="0" presId="urn:microsoft.com/office/officeart/2011/layout/HexagonRadial"/>
    <dgm:cxn modelId="{F69E6C49-C66C-469E-A598-F5A9B41B9161}" type="presOf" srcId="{011437FE-AEE3-409C-B192-8D93B6BCC3D2}" destId="{98B99152-20CC-4D10-A729-C5351C1502A1}" srcOrd="0" destOrd="0" presId="urn:microsoft.com/office/officeart/2011/layout/HexagonRadial"/>
    <dgm:cxn modelId="{CBB6E550-0422-4652-8E68-8952750F9EAE}" type="presOf" srcId="{0281C3ED-5E17-4AE8-B64A-E3420A050B39}" destId="{926F1F5B-12E5-4251-9317-F5DD669019AA}" srcOrd="0" destOrd="0" presId="urn:microsoft.com/office/officeart/2011/layout/HexagonRadial"/>
    <dgm:cxn modelId="{CDE30176-2501-47A3-9607-BB60105C33F2}" type="presOf" srcId="{A24B1564-FE94-48A2-AE0F-42F5238EA0F9}" destId="{F643099F-D117-4073-B904-06C941A79571}" srcOrd="0" destOrd="0" presId="urn:microsoft.com/office/officeart/2011/layout/HexagonRadial"/>
    <dgm:cxn modelId="{218FDBA7-1DD3-4939-A407-562B691ADE84}" srcId="{DC2BFB6D-6FA5-4936-BCA4-8E97E34D61BA}" destId="{A24B1564-FE94-48A2-AE0F-42F5238EA0F9}" srcOrd="2" destOrd="0" parTransId="{E3DE95CD-FC83-44A0-AA6C-ACE218DA0561}" sibTransId="{9E98B92E-0F20-4E19-A41C-150A4CA9D3F6}"/>
    <dgm:cxn modelId="{223CC4B0-7A69-433F-9A0E-EE271686A2F6}" srcId="{DC2BFB6D-6FA5-4936-BCA4-8E97E34D61BA}" destId="{1E4E75E2-3202-409D-85DE-F944AEACD831}" srcOrd="0" destOrd="0" parTransId="{18012800-5DCC-48FF-96CA-93416AFA2955}" sibTransId="{1FCE8E20-8B91-48D9-8615-E88AAF40F5EB}"/>
    <dgm:cxn modelId="{E412A6D3-5F34-4A78-BEE2-8DD9C5A99526}" srcId="{DC2BFB6D-6FA5-4936-BCA4-8E97E34D61BA}" destId="{A9402B30-7001-4D97-BFB4-83E9ABEAEFBE}" srcOrd="4" destOrd="0" parTransId="{063033F3-1CC6-413C-BC78-0969FB2B7A52}" sibTransId="{81C7AD74-ED5E-4364-AE84-1DEE2A3698D5}"/>
    <dgm:cxn modelId="{B7FAA2DA-FC6A-471F-AA7C-1D1E24B4BA3C}" type="presOf" srcId="{258D51E2-C91F-4B77-92DA-31E83286230B}" destId="{EA379C0D-87B9-4CA2-ADE8-A52F8F78A328}" srcOrd="0" destOrd="0" presId="urn:microsoft.com/office/officeart/2011/layout/HexagonRadial"/>
    <dgm:cxn modelId="{E2D2F6E4-9FA6-462F-833E-6E7D30D44F3A}" srcId="{0281C3ED-5E17-4AE8-B64A-E3420A050B39}" destId="{DC2BFB6D-6FA5-4936-BCA4-8E97E34D61BA}" srcOrd="0" destOrd="0" parTransId="{CAF39BD5-6780-446F-B055-46248FABF6B7}" sibTransId="{4C010F32-CDA7-4555-B5E1-8377FE1EA9AB}"/>
    <dgm:cxn modelId="{8C84B567-E802-477E-B698-3E8C494DCFD6}" type="presParOf" srcId="{926F1F5B-12E5-4251-9317-F5DD669019AA}" destId="{F2952D7B-B541-4E24-A89C-ACAE4484B1E3}" srcOrd="0" destOrd="0" presId="urn:microsoft.com/office/officeart/2011/layout/HexagonRadial"/>
    <dgm:cxn modelId="{FD179A22-7F4A-4B65-B202-AB59DAABF730}" type="presParOf" srcId="{926F1F5B-12E5-4251-9317-F5DD669019AA}" destId="{D427F3C3-57A3-457F-AFE2-8CB16FE37AAB}" srcOrd="1" destOrd="0" presId="urn:microsoft.com/office/officeart/2011/layout/HexagonRadial"/>
    <dgm:cxn modelId="{2D2C8B8D-96D0-4456-A814-8AB623556127}" type="presParOf" srcId="{D427F3C3-57A3-457F-AFE2-8CB16FE37AAB}" destId="{33A31433-D33D-48CE-B7B0-4F9F9AF5023C}" srcOrd="0" destOrd="0" presId="urn:microsoft.com/office/officeart/2011/layout/HexagonRadial"/>
    <dgm:cxn modelId="{2E41ECF9-EE2E-4EB2-8A96-793CB2488709}" type="presParOf" srcId="{926F1F5B-12E5-4251-9317-F5DD669019AA}" destId="{9ADD49C8-708A-4B59-8843-1ADBFF603D66}" srcOrd="2" destOrd="0" presId="urn:microsoft.com/office/officeart/2011/layout/HexagonRadial"/>
    <dgm:cxn modelId="{AE574A2E-9E4A-457A-9EBC-7AB6133B74AF}" type="presParOf" srcId="{926F1F5B-12E5-4251-9317-F5DD669019AA}" destId="{8120EC0D-2745-48DF-8B3D-6CF57DE925C2}" srcOrd="3" destOrd="0" presId="urn:microsoft.com/office/officeart/2011/layout/HexagonRadial"/>
    <dgm:cxn modelId="{502FDC28-DB41-4AA6-8750-C47984DAA309}" type="presParOf" srcId="{8120EC0D-2745-48DF-8B3D-6CF57DE925C2}" destId="{F5DB92CA-1BE6-47CF-9D4F-47F1CF4BACED}" srcOrd="0" destOrd="0" presId="urn:microsoft.com/office/officeart/2011/layout/HexagonRadial"/>
    <dgm:cxn modelId="{2E85732A-B0D1-4FA2-BE9B-2DA65274BB9A}" type="presParOf" srcId="{926F1F5B-12E5-4251-9317-F5DD669019AA}" destId="{98B99152-20CC-4D10-A729-C5351C1502A1}" srcOrd="4" destOrd="0" presId="urn:microsoft.com/office/officeart/2011/layout/HexagonRadial"/>
    <dgm:cxn modelId="{9D1777CD-CD55-4A32-811D-F3750B1824F5}" type="presParOf" srcId="{926F1F5B-12E5-4251-9317-F5DD669019AA}" destId="{45B6DC51-1305-4604-89CB-3E0153DEDEB8}" srcOrd="5" destOrd="0" presId="urn:microsoft.com/office/officeart/2011/layout/HexagonRadial"/>
    <dgm:cxn modelId="{BCA842A6-29EA-4457-A51B-F605481F5287}" type="presParOf" srcId="{45B6DC51-1305-4604-89CB-3E0153DEDEB8}" destId="{601B4D32-0074-4287-9A9F-777087D65D6B}" srcOrd="0" destOrd="0" presId="urn:microsoft.com/office/officeart/2011/layout/HexagonRadial"/>
    <dgm:cxn modelId="{D3961C97-54D8-444F-85D6-B1D4F2649809}" type="presParOf" srcId="{926F1F5B-12E5-4251-9317-F5DD669019AA}" destId="{F643099F-D117-4073-B904-06C941A79571}" srcOrd="6" destOrd="0" presId="urn:microsoft.com/office/officeart/2011/layout/HexagonRadial"/>
    <dgm:cxn modelId="{3D079E76-F8E6-4F08-873E-4EE70B80810B}" type="presParOf" srcId="{926F1F5B-12E5-4251-9317-F5DD669019AA}" destId="{7003C9B1-A97F-4A84-8481-A0AC98967D09}" srcOrd="7" destOrd="0" presId="urn:microsoft.com/office/officeart/2011/layout/HexagonRadial"/>
    <dgm:cxn modelId="{350C3945-F041-4374-93A1-BD35EF9D2AC7}" type="presParOf" srcId="{7003C9B1-A97F-4A84-8481-A0AC98967D09}" destId="{9DC1CFEA-37F2-4A9E-B607-469A4E86E40D}" srcOrd="0" destOrd="0" presId="urn:microsoft.com/office/officeart/2011/layout/HexagonRadial"/>
    <dgm:cxn modelId="{D8E21045-C43C-41E0-A63A-00B593170795}" type="presParOf" srcId="{926F1F5B-12E5-4251-9317-F5DD669019AA}" destId="{EA379C0D-87B9-4CA2-ADE8-A52F8F78A328}" srcOrd="8" destOrd="0" presId="urn:microsoft.com/office/officeart/2011/layout/HexagonRadial"/>
    <dgm:cxn modelId="{5785883A-725F-4922-9FF4-A5206C908BDC}" type="presParOf" srcId="{926F1F5B-12E5-4251-9317-F5DD669019AA}" destId="{1457D800-A07B-4DA3-8133-56A3EB1F1DAE}" srcOrd="9" destOrd="0" presId="urn:microsoft.com/office/officeart/2011/layout/HexagonRadial"/>
    <dgm:cxn modelId="{3320DEA9-82FC-4218-9587-182B555383BB}" type="presParOf" srcId="{1457D800-A07B-4DA3-8133-56A3EB1F1DAE}" destId="{B08F6D24-D637-42A8-A755-47A2889E9648}" srcOrd="0" destOrd="0" presId="urn:microsoft.com/office/officeart/2011/layout/HexagonRadial"/>
    <dgm:cxn modelId="{73DDC9DE-DE67-4322-B11B-66911247DA8B}" type="presParOf" srcId="{926F1F5B-12E5-4251-9317-F5DD669019AA}" destId="{98196FAE-B4A7-47FE-AF5D-6677E0420308}" srcOrd="10"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C505E4-8A94-4461-8AEA-83126625A23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995D8EB-7BE3-47B7-A138-D2519114C6F4}">
      <dgm:prSet phldrT="[Text]" custT="1"/>
      <dgm:spPr/>
      <dgm:t>
        <a:bodyPr/>
        <a:lstStyle/>
        <a:p>
          <a:r>
            <a:rPr lang="en-US" sz="1200" dirty="0"/>
            <a:t>Spousal/LDA Premium</a:t>
          </a:r>
        </a:p>
      </dgm:t>
    </dgm:pt>
    <dgm:pt modelId="{7EEDA6ED-6E3D-4096-99CB-88B9402E658B}" type="parTrans" cxnId="{B14FCA77-19C4-4DB8-B923-479B7A3C8605}">
      <dgm:prSet/>
      <dgm:spPr/>
      <dgm:t>
        <a:bodyPr/>
        <a:lstStyle/>
        <a:p>
          <a:endParaRPr lang="en-US"/>
        </a:p>
      </dgm:t>
    </dgm:pt>
    <dgm:pt modelId="{B97CABC2-57F0-412A-824F-9C380D2F5909}" type="sibTrans" cxnId="{B14FCA77-19C4-4DB8-B923-479B7A3C8605}">
      <dgm:prSet/>
      <dgm:spPr/>
      <dgm:t>
        <a:bodyPr/>
        <a:lstStyle/>
        <a:p>
          <a:endParaRPr lang="en-US"/>
        </a:p>
      </dgm:t>
    </dgm:pt>
    <dgm:pt modelId="{6CF85774-D049-4045-9FA4-E133059E7D78}">
      <dgm:prSet phldrT="[Text]" custT="1"/>
      <dgm:spPr/>
      <dgm:t>
        <a:bodyPr/>
        <a:lstStyle/>
        <a:p>
          <a:r>
            <a:rPr lang="en-US" sz="1200" dirty="0"/>
            <a:t>FSA elections</a:t>
          </a:r>
        </a:p>
      </dgm:t>
    </dgm:pt>
    <dgm:pt modelId="{C68A5E36-3EA0-4AB9-B9EF-53FC0DF8CE52}" type="parTrans" cxnId="{084C5D3A-3D2F-4C42-BAB6-CC4024265377}">
      <dgm:prSet/>
      <dgm:spPr/>
      <dgm:t>
        <a:bodyPr/>
        <a:lstStyle/>
        <a:p>
          <a:endParaRPr lang="en-US"/>
        </a:p>
      </dgm:t>
    </dgm:pt>
    <dgm:pt modelId="{747E776C-64F0-4E01-B31B-6B703A739F62}" type="sibTrans" cxnId="{084C5D3A-3D2F-4C42-BAB6-CC4024265377}">
      <dgm:prSet/>
      <dgm:spPr/>
      <dgm:t>
        <a:bodyPr/>
        <a:lstStyle/>
        <a:p>
          <a:endParaRPr lang="en-US"/>
        </a:p>
      </dgm:t>
    </dgm:pt>
    <dgm:pt modelId="{8A10C134-1EEA-4A35-B2FC-4F888FB6D110}">
      <dgm:prSet phldrT="[Text]" custT="1"/>
      <dgm:spPr/>
      <dgm:t>
        <a:bodyPr/>
        <a:lstStyle/>
        <a:p>
          <a:r>
            <a:rPr lang="en-US" sz="1200" dirty="0"/>
            <a:t>Verify dependents and beneficiaries</a:t>
          </a:r>
        </a:p>
      </dgm:t>
    </dgm:pt>
    <dgm:pt modelId="{03EFF935-8DD5-42E9-966C-6935371C7C17}" type="parTrans" cxnId="{EE5DF573-89BC-48E0-ADCC-5037639A5773}">
      <dgm:prSet/>
      <dgm:spPr/>
      <dgm:t>
        <a:bodyPr/>
        <a:lstStyle/>
        <a:p>
          <a:endParaRPr lang="en-US"/>
        </a:p>
      </dgm:t>
    </dgm:pt>
    <dgm:pt modelId="{A452051C-F08F-44EE-BE41-979CFA3148C0}" type="sibTrans" cxnId="{EE5DF573-89BC-48E0-ADCC-5037639A5773}">
      <dgm:prSet/>
      <dgm:spPr/>
      <dgm:t>
        <a:bodyPr/>
        <a:lstStyle/>
        <a:p>
          <a:endParaRPr lang="en-US"/>
        </a:p>
      </dgm:t>
    </dgm:pt>
    <dgm:pt modelId="{AE7E2906-F5E5-4A38-B7EE-565654DAD5B4}">
      <dgm:prSet phldrT="[Text]" custT="1"/>
      <dgm:spPr/>
      <dgm:t>
        <a:bodyPr/>
        <a:lstStyle/>
        <a:p>
          <a:r>
            <a:rPr lang="en-US" sz="1200" dirty="0"/>
            <a:t>Talk to ALEX</a:t>
          </a:r>
        </a:p>
      </dgm:t>
    </dgm:pt>
    <dgm:pt modelId="{F737D97C-8E02-4D1A-8323-F5F2B0EBC4E4}" type="parTrans" cxnId="{35913005-44E4-47D3-AF32-E610032C8DAD}">
      <dgm:prSet/>
      <dgm:spPr/>
      <dgm:t>
        <a:bodyPr/>
        <a:lstStyle/>
        <a:p>
          <a:endParaRPr lang="en-US"/>
        </a:p>
      </dgm:t>
    </dgm:pt>
    <dgm:pt modelId="{37141063-DADF-4EF7-951A-1496CBC00E11}" type="sibTrans" cxnId="{35913005-44E4-47D3-AF32-E610032C8DAD}">
      <dgm:prSet/>
      <dgm:spPr/>
      <dgm:t>
        <a:bodyPr/>
        <a:lstStyle/>
        <a:p>
          <a:endParaRPr lang="en-US"/>
        </a:p>
      </dgm:t>
    </dgm:pt>
    <dgm:pt modelId="{B0E63331-D2DE-410E-B8E0-D2DF4B3FA196}">
      <dgm:prSet phldrT="[Text]" custT="1"/>
      <dgm:spPr/>
      <dgm:t>
        <a:bodyPr/>
        <a:lstStyle/>
        <a:p>
          <a:r>
            <a:rPr lang="en-US" sz="1200" dirty="0"/>
            <a:t>Tobacco Premium</a:t>
          </a:r>
        </a:p>
      </dgm:t>
    </dgm:pt>
    <dgm:pt modelId="{55E8BBBB-F408-41C4-850C-448570DEEFFE}" type="sibTrans" cxnId="{61BE8391-5805-457B-B42A-2E5E64D52652}">
      <dgm:prSet/>
      <dgm:spPr/>
      <dgm:t>
        <a:bodyPr/>
        <a:lstStyle/>
        <a:p>
          <a:endParaRPr lang="en-US"/>
        </a:p>
      </dgm:t>
    </dgm:pt>
    <dgm:pt modelId="{88E1B283-0968-4E73-89A1-89D279128FCE}" type="parTrans" cxnId="{61BE8391-5805-457B-B42A-2E5E64D52652}">
      <dgm:prSet/>
      <dgm:spPr/>
      <dgm:t>
        <a:bodyPr/>
        <a:lstStyle/>
        <a:p>
          <a:endParaRPr lang="en-US"/>
        </a:p>
      </dgm:t>
    </dgm:pt>
    <dgm:pt modelId="{D0EBE781-A628-4309-A63B-34AFE4975D0D}">
      <dgm:prSet phldrT="[Text]" custT="1"/>
      <dgm:spPr/>
      <dgm:t>
        <a:bodyPr/>
        <a:lstStyle/>
        <a:p>
          <a:r>
            <a:rPr lang="en-US" sz="1200" dirty="0"/>
            <a:t>Employee Self-Service (ESS)</a:t>
          </a:r>
        </a:p>
      </dgm:t>
    </dgm:pt>
    <dgm:pt modelId="{334D3FF3-6456-4D46-BAB8-BE880E1ECB4C}" type="parTrans" cxnId="{DD451A2B-ABA4-4DE2-81D2-40CEFFD2421F}">
      <dgm:prSet/>
      <dgm:spPr/>
      <dgm:t>
        <a:bodyPr/>
        <a:lstStyle/>
        <a:p>
          <a:endParaRPr lang="en-US"/>
        </a:p>
      </dgm:t>
    </dgm:pt>
    <dgm:pt modelId="{641740C3-FD6E-49FF-A1F3-B22819F1A777}" type="sibTrans" cxnId="{DD451A2B-ABA4-4DE2-81D2-40CEFFD2421F}">
      <dgm:prSet/>
      <dgm:spPr/>
      <dgm:t>
        <a:bodyPr/>
        <a:lstStyle/>
        <a:p>
          <a:endParaRPr lang="en-US"/>
        </a:p>
      </dgm:t>
    </dgm:pt>
    <dgm:pt modelId="{8AE0EC6F-8790-467D-B6E2-693C3FFC04DB}" type="pres">
      <dgm:prSet presAssocID="{C2C505E4-8A94-4461-8AEA-83126625A23B}" presName="linear" presStyleCnt="0">
        <dgm:presLayoutVars>
          <dgm:dir/>
          <dgm:animLvl val="lvl"/>
          <dgm:resizeHandles val="exact"/>
        </dgm:presLayoutVars>
      </dgm:prSet>
      <dgm:spPr/>
    </dgm:pt>
    <dgm:pt modelId="{E84DA366-209D-4908-8D85-E8649CA562D1}" type="pres">
      <dgm:prSet presAssocID="{D0EBE781-A628-4309-A63B-34AFE4975D0D}" presName="parentLin" presStyleCnt="0"/>
      <dgm:spPr/>
    </dgm:pt>
    <dgm:pt modelId="{8ADABFFE-638F-4EE9-B39C-53EAE6D021D4}" type="pres">
      <dgm:prSet presAssocID="{D0EBE781-A628-4309-A63B-34AFE4975D0D}" presName="parentLeftMargin" presStyleLbl="node1" presStyleIdx="0" presStyleCnt="6"/>
      <dgm:spPr/>
    </dgm:pt>
    <dgm:pt modelId="{1937A008-A88B-4019-8C6B-DF5C0F279886}" type="pres">
      <dgm:prSet presAssocID="{D0EBE781-A628-4309-A63B-34AFE4975D0D}" presName="parentText" presStyleLbl="node1" presStyleIdx="0" presStyleCnt="6">
        <dgm:presLayoutVars>
          <dgm:chMax val="0"/>
          <dgm:bulletEnabled val="1"/>
        </dgm:presLayoutVars>
      </dgm:prSet>
      <dgm:spPr/>
    </dgm:pt>
    <dgm:pt modelId="{6FCC389B-0B70-4366-BC50-03885A36147D}" type="pres">
      <dgm:prSet presAssocID="{D0EBE781-A628-4309-A63B-34AFE4975D0D}" presName="negativeSpace" presStyleCnt="0"/>
      <dgm:spPr/>
    </dgm:pt>
    <dgm:pt modelId="{C9C75B2D-8C2D-429E-BA13-F6DA52C5EEDC}" type="pres">
      <dgm:prSet presAssocID="{D0EBE781-A628-4309-A63B-34AFE4975D0D}" presName="childText" presStyleLbl="conFgAcc1" presStyleIdx="0" presStyleCnt="6">
        <dgm:presLayoutVars>
          <dgm:bulletEnabled val="1"/>
        </dgm:presLayoutVars>
      </dgm:prSet>
      <dgm:spPr/>
    </dgm:pt>
    <dgm:pt modelId="{B13C28DE-3E17-4694-AC58-F81B838CC831}" type="pres">
      <dgm:prSet presAssocID="{641740C3-FD6E-49FF-A1F3-B22819F1A777}" presName="spaceBetweenRectangles" presStyleCnt="0"/>
      <dgm:spPr/>
    </dgm:pt>
    <dgm:pt modelId="{767D348A-6BDD-4446-B020-C8207F9008A5}" type="pres">
      <dgm:prSet presAssocID="{B0E63331-D2DE-410E-B8E0-D2DF4B3FA196}" presName="parentLin" presStyleCnt="0"/>
      <dgm:spPr/>
    </dgm:pt>
    <dgm:pt modelId="{598335A8-B406-41CD-AA53-0E95CA95076E}" type="pres">
      <dgm:prSet presAssocID="{B0E63331-D2DE-410E-B8E0-D2DF4B3FA196}" presName="parentLeftMargin" presStyleLbl="node1" presStyleIdx="0" presStyleCnt="6"/>
      <dgm:spPr/>
    </dgm:pt>
    <dgm:pt modelId="{08457717-F024-4EC8-B1BF-C7A482B970C2}" type="pres">
      <dgm:prSet presAssocID="{B0E63331-D2DE-410E-B8E0-D2DF4B3FA196}" presName="parentText" presStyleLbl="node1" presStyleIdx="1" presStyleCnt="6">
        <dgm:presLayoutVars>
          <dgm:chMax val="0"/>
          <dgm:bulletEnabled val="1"/>
        </dgm:presLayoutVars>
      </dgm:prSet>
      <dgm:spPr/>
    </dgm:pt>
    <dgm:pt modelId="{421116FA-2F88-4262-ABB0-A66B64F7B2D7}" type="pres">
      <dgm:prSet presAssocID="{B0E63331-D2DE-410E-B8E0-D2DF4B3FA196}" presName="negativeSpace" presStyleCnt="0"/>
      <dgm:spPr/>
    </dgm:pt>
    <dgm:pt modelId="{91B65D10-ABE1-4D6A-AC2E-C94493B8654F}" type="pres">
      <dgm:prSet presAssocID="{B0E63331-D2DE-410E-B8E0-D2DF4B3FA196}" presName="childText" presStyleLbl="conFgAcc1" presStyleIdx="1" presStyleCnt="6">
        <dgm:presLayoutVars>
          <dgm:bulletEnabled val="1"/>
        </dgm:presLayoutVars>
      </dgm:prSet>
      <dgm:spPr/>
    </dgm:pt>
    <dgm:pt modelId="{1A89EF3F-7F9E-45D7-95F5-FAA00A898CFA}" type="pres">
      <dgm:prSet presAssocID="{55E8BBBB-F408-41C4-850C-448570DEEFFE}" presName="spaceBetweenRectangles" presStyleCnt="0"/>
      <dgm:spPr/>
    </dgm:pt>
    <dgm:pt modelId="{9D19F5AA-EA95-4595-9A61-FCDC8306E322}" type="pres">
      <dgm:prSet presAssocID="{C995D8EB-7BE3-47B7-A138-D2519114C6F4}" presName="parentLin" presStyleCnt="0"/>
      <dgm:spPr/>
    </dgm:pt>
    <dgm:pt modelId="{1BC0139B-9FF8-4F57-AC44-AFD8D4D45004}" type="pres">
      <dgm:prSet presAssocID="{C995D8EB-7BE3-47B7-A138-D2519114C6F4}" presName="parentLeftMargin" presStyleLbl="node1" presStyleIdx="1" presStyleCnt="6"/>
      <dgm:spPr/>
    </dgm:pt>
    <dgm:pt modelId="{FDE96920-F4D0-4341-869D-1CAC56708256}" type="pres">
      <dgm:prSet presAssocID="{C995D8EB-7BE3-47B7-A138-D2519114C6F4}" presName="parentText" presStyleLbl="node1" presStyleIdx="2" presStyleCnt="6">
        <dgm:presLayoutVars>
          <dgm:chMax val="0"/>
          <dgm:bulletEnabled val="1"/>
        </dgm:presLayoutVars>
      </dgm:prSet>
      <dgm:spPr/>
    </dgm:pt>
    <dgm:pt modelId="{39B5B806-B3ED-4B9F-B97E-BA529CF00599}" type="pres">
      <dgm:prSet presAssocID="{C995D8EB-7BE3-47B7-A138-D2519114C6F4}" presName="negativeSpace" presStyleCnt="0"/>
      <dgm:spPr/>
    </dgm:pt>
    <dgm:pt modelId="{65CD08D2-CE01-47CC-9F5D-54148F3A18F9}" type="pres">
      <dgm:prSet presAssocID="{C995D8EB-7BE3-47B7-A138-D2519114C6F4}" presName="childText" presStyleLbl="conFgAcc1" presStyleIdx="2" presStyleCnt="6">
        <dgm:presLayoutVars>
          <dgm:bulletEnabled val="1"/>
        </dgm:presLayoutVars>
      </dgm:prSet>
      <dgm:spPr/>
    </dgm:pt>
    <dgm:pt modelId="{D299AFF1-E62A-4DAF-AD82-9B312F1574A5}" type="pres">
      <dgm:prSet presAssocID="{B97CABC2-57F0-412A-824F-9C380D2F5909}" presName="spaceBetweenRectangles" presStyleCnt="0"/>
      <dgm:spPr/>
    </dgm:pt>
    <dgm:pt modelId="{6AA68DC8-6888-4B6F-A1BD-748199975BCE}" type="pres">
      <dgm:prSet presAssocID="{6CF85774-D049-4045-9FA4-E133059E7D78}" presName="parentLin" presStyleCnt="0"/>
      <dgm:spPr/>
    </dgm:pt>
    <dgm:pt modelId="{DEE22A61-998C-4C7A-AA0A-ED8F0540A19B}" type="pres">
      <dgm:prSet presAssocID="{6CF85774-D049-4045-9FA4-E133059E7D78}" presName="parentLeftMargin" presStyleLbl="node1" presStyleIdx="2" presStyleCnt="6"/>
      <dgm:spPr/>
    </dgm:pt>
    <dgm:pt modelId="{41EEB17D-52E5-44C7-A78E-B2A70413E6D3}" type="pres">
      <dgm:prSet presAssocID="{6CF85774-D049-4045-9FA4-E133059E7D78}" presName="parentText" presStyleLbl="node1" presStyleIdx="3" presStyleCnt="6">
        <dgm:presLayoutVars>
          <dgm:chMax val="0"/>
          <dgm:bulletEnabled val="1"/>
        </dgm:presLayoutVars>
      </dgm:prSet>
      <dgm:spPr/>
    </dgm:pt>
    <dgm:pt modelId="{9978EE4D-9050-4AF3-A950-E715C024C958}" type="pres">
      <dgm:prSet presAssocID="{6CF85774-D049-4045-9FA4-E133059E7D78}" presName="negativeSpace" presStyleCnt="0"/>
      <dgm:spPr/>
    </dgm:pt>
    <dgm:pt modelId="{6C91C83A-C359-40A4-B83B-97A0400F3450}" type="pres">
      <dgm:prSet presAssocID="{6CF85774-D049-4045-9FA4-E133059E7D78}" presName="childText" presStyleLbl="conFgAcc1" presStyleIdx="3" presStyleCnt="6">
        <dgm:presLayoutVars>
          <dgm:bulletEnabled val="1"/>
        </dgm:presLayoutVars>
      </dgm:prSet>
      <dgm:spPr/>
    </dgm:pt>
    <dgm:pt modelId="{4F68F510-6B1E-4700-B319-F57C6A02017F}" type="pres">
      <dgm:prSet presAssocID="{747E776C-64F0-4E01-B31B-6B703A739F62}" presName="spaceBetweenRectangles" presStyleCnt="0"/>
      <dgm:spPr/>
    </dgm:pt>
    <dgm:pt modelId="{EBE0F3F0-6808-4242-8A7D-465F6387D512}" type="pres">
      <dgm:prSet presAssocID="{8A10C134-1EEA-4A35-B2FC-4F888FB6D110}" presName="parentLin" presStyleCnt="0"/>
      <dgm:spPr/>
    </dgm:pt>
    <dgm:pt modelId="{0E41393C-21EC-4AB6-BA4D-5AA4C0DDAFD7}" type="pres">
      <dgm:prSet presAssocID="{8A10C134-1EEA-4A35-B2FC-4F888FB6D110}" presName="parentLeftMargin" presStyleLbl="node1" presStyleIdx="3" presStyleCnt="6"/>
      <dgm:spPr/>
    </dgm:pt>
    <dgm:pt modelId="{0519929F-E9E9-4C95-877E-4AE7D3BF8198}" type="pres">
      <dgm:prSet presAssocID="{8A10C134-1EEA-4A35-B2FC-4F888FB6D110}" presName="parentText" presStyleLbl="node1" presStyleIdx="4" presStyleCnt="6">
        <dgm:presLayoutVars>
          <dgm:chMax val="0"/>
          <dgm:bulletEnabled val="1"/>
        </dgm:presLayoutVars>
      </dgm:prSet>
      <dgm:spPr/>
    </dgm:pt>
    <dgm:pt modelId="{A6ECED25-6720-435B-82EE-A79A01E5071F}" type="pres">
      <dgm:prSet presAssocID="{8A10C134-1EEA-4A35-B2FC-4F888FB6D110}" presName="negativeSpace" presStyleCnt="0"/>
      <dgm:spPr/>
    </dgm:pt>
    <dgm:pt modelId="{9ACDF0D6-4FA2-476B-8A9C-447DBF9D3018}" type="pres">
      <dgm:prSet presAssocID="{8A10C134-1EEA-4A35-B2FC-4F888FB6D110}" presName="childText" presStyleLbl="conFgAcc1" presStyleIdx="4" presStyleCnt="6">
        <dgm:presLayoutVars>
          <dgm:bulletEnabled val="1"/>
        </dgm:presLayoutVars>
      </dgm:prSet>
      <dgm:spPr/>
    </dgm:pt>
    <dgm:pt modelId="{BB643574-58DC-4BA9-94FA-792D3E4C5E4C}" type="pres">
      <dgm:prSet presAssocID="{A452051C-F08F-44EE-BE41-979CFA3148C0}" presName="spaceBetweenRectangles" presStyleCnt="0"/>
      <dgm:spPr/>
    </dgm:pt>
    <dgm:pt modelId="{82D144E9-CE23-47F8-8563-3BEE4A9E6418}" type="pres">
      <dgm:prSet presAssocID="{AE7E2906-F5E5-4A38-B7EE-565654DAD5B4}" presName="parentLin" presStyleCnt="0"/>
      <dgm:spPr/>
    </dgm:pt>
    <dgm:pt modelId="{7EB4A798-A817-4812-BFB5-DA4C6B6D4550}" type="pres">
      <dgm:prSet presAssocID="{AE7E2906-F5E5-4A38-B7EE-565654DAD5B4}" presName="parentLeftMargin" presStyleLbl="node1" presStyleIdx="4" presStyleCnt="6"/>
      <dgm:spPr/>
    </dgm:pt>
    <dgm:pt modelId="{20A97B0F-25CC-4E06-9EC5-F8890C16C32E}" type="pres">
      <dgm:prSet presAssocID="{AE7E2906-F5E5-4A38-B7EE-565654DAD5B4}" presName="parentText" presStyleLbl="node1" presStyleIdx="5" presStyleCnt="6">
        <dgm:presLayoutVars>
          <dgm:chMax val="0"/>
          <dgm:bulletEnabled val="1"/>
        </dgm:presLayoutVars>
      </dgm:prSet>
      <dgm:spPr/>
    </dgm:pt>
    <dgm:pt modelId="{EBF5E095-705E-4562-95DD-02CC9C773CC9}" type="pres">
      <dgm:prSet presAssocID="{AE7E2906-F5E5-4A38-B7EE-565654DAD5B4}" presName="negativeSpace" presStyleCnt="0"/>
      <dgm:spPr/>
    </dgm:pt>
    <dgm:pt modelId="{AAF759FE-EB1B-4DF0-AAEB-DC2A7A9DBF30}" type="pres">
      <dgm:prSet presAssocID="{AE7E2906-F5E5-4A38-B7EE-565654DAD5B4}" presName="childText" presStyleLbl="conFgAcc1" presStyleIdx="5" presStyleCnt="6">
        <dgm:presLayoutVars>
          <dgm:bulletEnabled val="1"/>
        </dgm:presLayoutVars>
      </dgm:prSet>
      <dgm:spPr/>
    </dgm:pt>
  </dgm:ptLst>
  <dgm:cxnLst>
    <dgm:cxn modelId="{9F78B202-35CA-40AF-9D52-AC0EB72F51B5}" type="presOf" srcId="{8A10C134-1EEA-4A35-B2FC-4F888FB6D110}" destId="{0E41393C-21EC-4AB6-BA4D-5AA4C0DDAFD7}" srcOrd="0" destOrd="0" presId="urn:microsoft.com/office/officeart/2005/8/layout/list1"/>
    <dgm:cxn modelId="{35913005-44E4-47D3-AF32-E610032C8DAD}" srcId="{C2C505E4-8A94-4461-8AEA-83126625A23B}" destId="{AE7E2906-F5E5-4A38-B7EE-565654DAD5B4}" srcOrd="5" destOrd="0" parTransId="{F737D97C-8E02-4D1A-8323-F5F2B0EBC4E4}" sibTransId="{37141063-DADF-4EF7-951A-1496CBC00E11}"/>
    <dgm:cxn modelId="{39D51A23-29B3-42A0-9DEA-AC5C55D05780}" type="presOf" srcId="{AE7E2906-F5E5-4A38-B7EE-565654DAD5B4}" destId="{7EB4A798-A817-4812-BFB5-DA4C6B6D4550}" srcOrd="0" destOrd="0" presId="urn:microsoft.com/office/officeart/2005/8/layout/list1"/>
    <dgm:cxn modelId="{872C5623-0D01-409F-AF7A-0DA7493A8532}" type="presOf" srcId="{C995D8EB-7BE3-47B7-A138-D2519114C6F4}" destId="{FDE96920-F4D0-4341-869D-1CAC56708256}" srcOrd="1" destOrd="0" presId="urn:microsoft.com/office/officeart/2005/8/layout/list1"/>
    <dgm:cxn modelId="{F6C56928-2EC8-48F0-A439-F3E4756074D6}" type="presOf" srcId="{6CF85774-D049-4045-9FA4-E133059E7D78}" destId="{DEE22A61-998C-4C7A-AA0A-ED8F0540A19B}" srcOrd="0" destOrd="0" presId="urn:microsoft.com/office/officeart/2005/8/layout/list1"/>
    <dgm:cxn modelId="{DD451A2B-ABA4-4DE2-81D2-40CEFFD2421F}" srcId="{C2C505E4-8A94-4461-8AEA-83126625A23B}" destId="{D0EBE781-A628-4309-A63B-34AFE4975D0D}" srcOrd="0" destOrd="0" parTransId="{334D3FF3-6456-4D46-BAB8-BE880E1ECB4C}" sibTransId="{641740C3-FD6E-49FF-A1F3-B22819F1A777}"/>
    <dgm:cxn modelId="{084C5D3A-3D2F-4C42-BAB6-CC4024265377}" srcId="{C2C505E4-8A94-4461-8AEA-83126625A23B}" destId="{6CF85774-D049-4045-9FA4-E133059E7D78}" srcOrd="3" destOrd="0" parTransId="{C68A5E36-3EA0-4AB9-B9EF-53FC0DF8CE52}" sibTransId="{747E776C-64F0-4E01-B31B-6B703A739F62}"/>
    <dgm:cxn modelId="{F1547B5C-536F-497F-BA80-99A3813B2C9B}" type="presOf" srcId="{B0E63331-D2DE-410E-B8E0-D2DF4B3FA196}" destId="{598335A8-B406-41CD-AA53-0E95CA95076E}" srcOrd="0" destOrd="0" presId="urn:microsoft.com/office/officeart/2005/8/layout/list1"/>
    <dgm:cxn modelId="{FADD9047-58EA-4AAE-978F-4DCCC4340D37}" type="presOf" srcId="{D0EBE781-A628-4309-A63B-34AFE4975D0D}" destId="{1937A008-A88B-4019-8C6B-DF5C0F279886}" srcOrd="1" destOrd="0" presId="urn:microsoft.com/office/officeart/2005/8/layout/list1"/>
    <dgm:cxn modelId="{995B7D4F-64B8-4B2D-B454-65D688C158CA}" type="presOf" srcId="{C995D8EB-7BE3-47B7-A138-D2519114C6F4}" destId="{1BC0139B-9FF8-4F57-AC44-AFD8D4D45004}" srcOrd="0" destOrd="0" presId="urn:microsoft.com/office/officeart/2005/8/layout/list1"/>
    <dgm:cxn modelId="{EE5DF573-89BC-48E0-ADCC-5037639A5773}" srcId="{C2C505E4-8A94-4461-8AEA-83126625A23B}" destId="{8A10C134-1EEA-4A35-B2FC-4F888FB6D110}" srcOrd="4" destOrd="0" parTransId="{03EFF935-8DD5-42E9-966C-6935371C7C17}" sibTransId="{A452051C-F08F-44EE-BE41-979CFA3148C0}"/>
    <dgm:cxn modelId="{E73D5857-D925-4A59-B614-3D4FF50A2D0D}" type="presOf" srcId="{AE7E2906-F5E5-4A38-B7EE-565654DAD5B4}" destId="{20A97B0F-25CC-4E06-9EC5-F8890C16C32E}" srcOrd="1" destOrd="0" presId="urn:microsoft.com/office/officeart/2005/8/layout/list1"/>
    <dgm:cxn modelId="{B14FCA77-19C4-4DB8-B923-479B7A3C8605}" srcId="{C2C505E4-8A94-4461-8AEA-83126625A23B}" destId="{C995D8EB-7BE3-47B7-A138-D2519114C6F4}" srcOrd="2" destOrd="0" parTransId="{7EEDA6ED-6E3D-4096-99CB-88B9402E658B}" sibTransId="{B97CABC2-57F0-412A-824F-9C380D2F5909}"/>
    <dgm:cxn modelId="{61BE8391-5805-457B-B42A-2E5E64D52652}" srcId="{C2C505E4-8A94-4461-8AEA-83126625A23B}" destId="{B0E63331-D2DE-410E-B8E0-D2DF4B3FA196}" srcOrd="1" destOrd="0" parTransId="{88E1B283-0968-4E73-89A1-89D279128FCE}" sibTransId="{55E8BBBB-F408-41C4-850C-448570DEEFFE}"/>
    <dgm:cxn modelId="{0A123EA9-8B3A-4651-B040-C221D11556A3}" type="presOf" srcId="{D0EBE781-A628-4309-A63B-34AFE4975D0D}" destId="{8ADABFFE-638F-4EE9-B39C-53EAE6D021D4}" srcOrd="0" destOrd="0" presId="urn:microsoft.com/office/officeart/2005/8/layout/list1"/>
    <dgm:cxn modelId="{1B6011B2-08BE-4C66-96F2-7D9A0667FB2D}" type="presOf" srcId="{C2C505E4-8A94-4461-8AEA-83126625A23B}" destId="{8AE0EC6F-8790-467D-B6E2-693C3FFC04DB}" srcOrd="0" destOrd="0" presId="urn:microsoft.com/office/officeart/2005/8/layout/list1"/>
    <dgm:cxn modelId="{F93878EE-6266-4F5D-BF2E-9289F57B679B}" type="presOf" srcId="{B0E63331-D2DE-410E-B8E0-D2DF4B3FA196}" destId="{08457717-F024-4EC8-B1BF-C7A482B970C2}" srcOrd="1" destOrd="0" presId="urn:microsoft.com/office/officeart/2005/8/layout/list1"/>
    <dgm:cxn modelId="{28E397F5-8680-4CDC-9A56-627AB76F9217}" type="presOf" srcId="{6CF85774-D049-4045-9FA4-E133059E7D78}" destId="{41EEB17D-52E5-44C7-A78E-B2A70413E6D3}" srcOrd="1" destOrd="0" presId="urn:microsoft.com/office/officeart/2005/8/layout/list1"/>
    <dgm:cxn modelId="{DE1ED3FF-EE85-411E-8C23-063D6EB1DC14}" type="presOf" srcId="{8A10C134-1EEA-4A35-B2FC-4F888FB6D110}" destId="{0519929F-E9E9-4C95-877E-4AE7D3BF8198}" srcOrd="1" destOrd="0" presId="urn:microsoft.com/office/officeart/2005/8/layout/list1"/>
    <dgm:cxn modelId="{29EF0B71-877F-4B28-89FA-5665F59B08B4}" type="presParOf" srcId="{8AE0EC6F-8790-467D-B6E2-693C3FFC04DB}" destId="{E84DA366-209D-4908-8D85-E8649CA562D1}" srcOrd="0" destOrd="0" presId="urn:microsoft.com/office/officeart/2005/8/layout/list1"/>
    <dgm:cxn modelId="{9BA73787-CB09-46C7-94EE-B5CA70E223B5}" type="presParOf" srcId="{E84DA366-209D-4908-8D85-E8649CA562D1}" destId="{8ADABFFE-638F-4EE9-B39C-53EAE6D021D4}" srcOrd="0" destOrd="0" presId="urn:microsoft.com/office/officeart/2005/8/layout/list1"/>
    <dgm:cxn modelId="{6330FD82-0196-48DC-80DC-4D0D15387A4E}" type="presParOf" srcId="{E84DA366-209D-4908-8D85-E8649CA562D1}" destId="{1937A008-A88B-4019-8C6B-DF5C0F279886}" srcOrd="1" destOrd="0" presId="urn:microsoft.com/office/officeart/2005/8/layout/list1"/>
    <dgm:cxn modelId="{982AA104-02D9-4693-8E45-F8CB258B380A}" type="presParOf" srcId="{8AE0EC6F-8790-467D-B6E2-693C3FFC04DB}" destId="{6FCC389B-0B70-4366-BC50-03885A36147D}" srcOrd="1" destOrd="0" presId="urn:microsoft.com/office/officeart/2005/8/layout/list1"/>
    <dgm:cxn modelId="{C7255C03-2F48-43A3-87BA-520F537FE2FE}" type="presParOf" srcId="{8AE0EC6F-8790-467D-B6E2-693C3FFC04DB}" destId="{C9C75B2D-8C2D-429E-BA13-F6DA52C5EEDC}" srcOrd="2" destOrd="0" presId="urn:microsoft.com/office/officeart/2005/8/layout/list1"/>
    <dgm:cxn modelId="{FD9F4C63-7605-4B26-A081-BF4E68D37FA0}" type="presParOf" srcId="{8AE0EC6F-8790-467D-B6E2-693C3FFC04DB}" destId="{B13C28DE-3E17-4694-AC58-F81B838CC831}" srcOrd="3" destOrd="0" presId="urn:microsoft.com/office/officeart/2005/8/layout/list1"/>
    <dgm:cxn modelId="{6B4D82EC-4A48-4AE5-8F58-08C1ABAA5D1D}" type="presParOf" srcId="{8AE0EC6F-8790-467D-B6E2-693C3FFC04DB}" destId="{767D348A-6BDD-4446-B020-C8207F9008A5}" srcOrd="4" destOrd="0" presId="urn:microsoft.com/office/officeart/2005/8/layout/list1"/>
    <dgm:cxn modelId="{3EF90617-F515-4120-A402-898FDD33A4AE}" type="presParOf" srcId="{767D348A-6BDD-4446-B020-C8207F9008A5}" destId="{598335A8-B406-41CD-AA53-0E95CA95076E}" srcOrd="0" destOrd="0" presId="urn:microsoft.com/office/officeart/2005/8/layout/list1"/>
    <dgm:cxn modelId="{C02B8EDE-FEB4-406A-B593-90D43D4CFE4E}" type="presParOf" srcId="{767D348A-6BDD-4446-B020-C8207F9008A5}" destId="{08457717-F024-4EC8-B1BF-C7A482B970C2}" srcOrd="1" destOrd="0" presId="urn:microsoft.com/office/officeart/2005/8/layout/list1"/>
    <dgm:cxn modelId="{7A888044-4643-43F7-A5FC-D694B61F045C}" type="presParOf" srcId="{8AE0EC6F-8790-467D-B6E2-693C3FFC04DB}" destId="{421116FA-2F88-4262-ABB0-A66B64F7B2D7}" srcOrd="5" destOrd="0" presId="urn:microsoft.com/office/officeart/2005/8/layout/list1"/>
    <dgm:cxn modelId="{1621D296-CE60-4BE0-90B9-2C84DB2CB5E4}" type="presParOf" srcId="{8AE0EC6F-8790-467D-B6E2-693C3FFC04DB}" destId="{91B65D10-ABE1-4D6A-AC2E-C94493B8654F}" srcOrd="6" destOrd="0" presId="urn:microsoft.com/office/officeart/2005/8/layout/list1"/>
    <dgm:cxn modelId="{D78E5FB5-C3C5-49C7-A223-D6F53B7C48D6}" type="presParOf" srcId="{8AE0EC6F-8790-467D-B6E2-693C3FFC04DB}" destId="{1A89EF3F-7F9E-45D7-95F5-FAA00A898CFA}" srcOrd="7" destOrd="0" presId="urn:microsoft.com/office/officeart/2005/8/layout/list1"/>
    <dgm:cxn modelId="{E7FBA5A8-9914-4A24-9A6B-B37EAC5E91A2}" type="presParOf" srcId="{8AE0EC6F-8790-467D-B6E2-693C3FFC04DB}" destId="{9D19F5AA-EA95-4595-9A61-FCDC8306E322}" srcOrd="8" destOrd="0" presId="urn:microsoft.com/office/officeart/2005/8/layout/list1"/>
    <dgm:cxn modelId="{B97B96E2-F228-47C8-B625-2A83E5D897FA}" type="presParOf" srcId="{9D19F5AA-EA95-4595-9A61-FCDC8306E322}" destId="{1BC0139B-9FF8-4F57-AC44-AFD8D4D45004}" srcOrd="0" destOrd="0" presId="urn:microsoft.com/office/officeart/2005/8/layout/list1"/>
    <dgm:cxn modelId="{0A266DEA-653B-4743-8BCF-F656EE687F1D}" type="presParOf" srcId="{9D19F5AA-EA95-4595-9A61-FCDC8306E322}" destId="{FDE96920-F4D0-4341-869D-1CAC56708256}" srcOrd="1" destOrd="0" presId="urn:microsoft.com/office/officeart/2005/8/layout/list1"/>
    <dgm:cxn modelId="{0927ADD8-A2E7-4A20-AA37-0485C0A19991}" type="presParOf" srcId="{8AE0EC6F-8790-467D-B6E2-693C3FFC04DB}" destId="{39B5B806-B3ED-4B9F-B97E-BA529CF00599}" srcOrd="9" destOrd="0" presId="urn:microsoft.com/office/officeart/2005/8/layout/list1"/>
    <dgm:cxn modelId="{09B399D7-2D5D-40B2-BF28-19411405EB52}" type="presParOf" srcId="{8AE0EC6F-8790-467D-B6E2-693C3FFC04DB}" destId="{65CD08D2-CE01-47CC-9F5D-54148F3A18F9}" srcOrd="10" destOrd="0" presId="urn:microsoft.com/office/officeart/2005/8/layout/list1"/>
    <dgm:cxn modelId="{74C97DA5-6197-4D90-8D3B-5688B0591181}" type="presParOf" srcId="{8AE0EC6F-8790-467D-B6E2-693C3FFC04DB}" destId="{D299AFF1-E62A-4DAF-AD82-9B312F1574A5}" srcOrd="11" destOrd="0" presId="urn:microsoft.com/office/officeart/2005/8/layout/list1"/>
    <dgm:cxn modelId="{EBE7BAE2-CDAF-492B-B7D4-728DF19C28B7}" type="presParOf" srcId="{8AE0EC6F-8790-467D-B6E2-693C3FFC04DB}" destId="{6AA68DC8-6888-4B6F-A1BD-748199975BCE}" srcOrd="12" destOrd="0" presId="urn:microsoft.com/office/officeart/2005/8/layout/list1"/>
    <dgm:cxn modelId="{0B0C9F6B-7E5E-4C08-9332-759C8D7C4FE3}" type="presParOf" srcId="{6AA68DC8-6888-4B6F-A1BD-748199975BCE}" destId="{DEE22A61-998C-4C7A-AA0A-ED8F0540A19B}" srcOrd="0" destOrd="0" presId="urn:microsoft.com/office/officeart/2005/8/layout/list1"/>
    <dgm:cxn modelId="{3894AEB5-FC4F-4CAC-9A8C-151669DF4F73}" type="presParOf" srcId="{6AA68DC8-6888-4B6F-A1BD-748199975BCE}" destId="{41EEB17D-52E5-44C7-A78E-B2A70413E6D3}" srcOrd="1" destOrd="0" presId="urn:microsoft.com/office/officeart/2005/8/layout/list1"/>
    <dgm:cxn modelId="{370FC33E-B44D-408E-B334-1EA90277B2EA}" type="presParOf" srcId="{8AE0EC6F-8790-467D-B6E2-693C3FFC04DB}" destId="{9978EE4D-9050-4AF3-A950-E715C024C958}" srcOrd="13" destOrd="0" presId="urn:microsoft.com/office/officeart/2005/8/layout/list1"/>
    <dgm:cxn modelId="{89A9C971-270C-48DC-AD7A-DBF6F0D57752}" type="presParOf" srcId="{8AE0EC6F-8790-467D-B6E2-693C3FFC04DB}" destId="{6C91C83A-C359-40A4-B83B-97A0400F3450}" srcOrd="14" destOrd="0" presId="urn:microsoft.com/office/officeart/2005/8/layout/list1"/>
    <dgm:cxn modelId="{818A05DC-C827-4DC7-B605-A39CFD4D7AB8}" type="presParOf" srcId="{8AE0EC6F-8790-467D-B6E2-693C3FFC04DB}" destId="{4F68F510-6B1E-4700-B319-F57C6A02017F}" srcOrd="15" destOrd="0" presId="urn:microsoft.com/office/officeart/2005/8/layout/list1"/>
    <dgm:cxn modelId="{2190B898-F583-4C3C-8A3E-92522F68D92B}" type="presParOf" srcId="{8AE0EC6F-8790-467D-B6E2-693C3FFC04DB}" destId="{EBE0F3F0-6808-4242-8A7D-465F6387D512}" srcOrd="16" destOrd="0" presId="urn:microsoft.com/office/officeart/2005/8/layout/list1"/>
    <dgm:cxn modelId="{0E77D7DC-CF0B-4D05-AD0A-6A4780DFC760}" type="presParOf" srcId="{EBE0F3F0-6808-4242-8A7D-465F6387D512}" destId="{0E41393C-21EC-4AB6-BA4D-5AA4C0DDAFD7}" srcOrd="0" destOrd="0" presId="urn:microsoft.com/office/officeart/2005/8/layout/list1"/>
    <dgm:cxn modelId="{22F0E09E-F933-4DDB-9B97-D055702E0EA6}" type="presParOf" srcId="{EBE0F3F0-6808-4242-8A7D-465F6387D512}" destId="{0519929F-E9E9-4C95-877E-4AE7D3BF8198}" srcOrd="1" destOrd="0" presId="urn:microsoft.com/office/officeart/2005/8/layout/list1"/>
    <dgm:cxn modelId="{30F3DFC4-7AA4-41A1-8E60-2B065FBBBFED}" type="presParOf" srcId="{8AE0EC6F-8790-467D-B6E2-693C3FFC04DB}" destId="{A6ECED25-6720-435B-82EE-A79A01E5071F}" srcOrd="17" destOrd="0" presId="urn:microsoft.com/office/officeart/2005/8/layout/list1"/>
    <dgm:cxn modelId="{FE68213B-132E-47F0-AE4B-29F46FCE0A6F}" type="presParOf" srcId="{8AE0EC6F-8790-467D-B6E2-693C3FFC04DB}" destId="{9ACDF0D6-4FA2-476B-8A9C-447DBF9D3018}" srcOrd="18" destOrd="0" presId="urn:microsoft.com/office/officeart/2005/8/layout/list1"/>
    <dgm:cxn modelId="{FEFBB200-FC3C-4D88-915F-C2970F400CB0}" type="presParOf" srcId="{8AE0EC6F-8790-467D-B6E2-693C3FFC04DB}" destId="{BB643574-58DC-4BA9-94FA-792D3E4C5E4C}" srcOrd="19" destOrd="0" presId="urn:microsoft.com/office/officeart/2005/8/layout/list1"/>
    <dgm:cxn modelId="{D9D5B39F-C2B1-4874-9245-F89165F54ACF}" type="presParOf" srcId="{8AE0EC6F-8790-467D-B6E2-693C3FFC04DB}" destId="{82D144E9-CE23-47F8-8563-3BEE4A9E6418}" srcOrd="20" destOrd="0" presId="urn:microsoft.com/office/officeart/2005/8/layout/list1"/>
    <dgm:cxn modelId="{57C38011-2D54-4138-979C-1DF09E42452C}" type="presParOf" srcId="{82D144E9-CE23-47F8-8563-3BEE4A9E6418}" destId="{7EB4A798-A817-4812-BFB5-DA4C6B6D4550}" srcOrd="0" destOrd="0" presId="urn:microsoft.com/office/officeart/2005/8/layout/list1"/>
    <dgm:cxn modelId="{383F1D4E-61BE-461A-8506-A8E8AEC06CDE}" type="presParOf" srcId="{82D144E9-CE23-47F8-8563-3BEE4A9E6418}" destId="{20A97B0F-25CC-4E06-9EC5-F8890C16C32E}" srcOrd="1" destOrd="0" presId="urn:microsoft.com/office/officeart/2005/8/layout/list1"/>
    <dgm:cxn modelId="{05C1FB10-133D-41DD-A809-64DA5AA5BC6F}" type="presParOf" srcId="{8AE0EC6F-8790-467D-B6E2-693C3FFC04DB}" destId="{EBF5E095-705E-4562-95DD-02CC9C773CC9}" srcOrd="21" destOrd="0" presId="urn:microsoft.com/office/officeart/2005/8/layout/list1"/>
    <dgm:cxn modelId="{F207AD4B-6850-4AF2-92CE-E0CD48467BB3}" type="presParOf" srcId="{8AE0EC6F-8790-467D-B6E2-693C3FFC04DB}" destId="{AAF759FE-EB1B-4DF0-AAEB-DC2A7A9DBF30}"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9C6CD-1AAD-41D2-A8C9-49F98F708098}">
      <dsp:nvSpPr>
        <dsp:cNvPr id="0" name=""/>
        <dsp:cNvSpPr/>
      </dsp:nvSpPr>
      <dsp:spPr>
        <a:xfrm>
          <a:off x="1098890" y="41"/>
          <a:ext cx="2428789" cy="870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Delta Dental PPO</a:t>
          </a:r>
        </a:p>
      </dsp:txBody>
      <dsp:txXfrm>
        <a:off x="1124379" y="25530"/>
        <a:ext cx="2377811" cy="819275"/>
      </dsp:txXfrm>
    </dsp:sp>
    <dsp:sp modelId="{56ABF2B5-F50A-430B-A94B-94460EF78F83}">
      <dsp:nvSpPr>
        <dsp:cNvPr id="0" name=""/>
        <dsp:cNvSpPr/>
      </dsp:nvSpPr>
      <dsp:spPr>
        <a:xfrm>
          <a:off x="1341769" y="870294"/>
          <a:ext cx="242878" cy="652689"/>
        </a:xfrm>
        <a:custGeom>
          <a:avLst/>
          <a:gdLst/>
          <a:ahLst/>
          <a:cxnLst/>
          <a:rect l="0" t="0" r="0" b="0"/>
          <a:pathLst>
            <a:path>
              <a:moveTo>
                <a:pt x="0" y="0"/>
              </a:moveTo>
              <a:lnTo>
                <a:pt x="0" y="652689"/>
              </a:lnTo>
              <a:lnTo>
                <a:pt x="242878" y="6526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DE6A2-A37A-4D16-AD42-C393A90A9B90}">
      <dsp:nvSpPr>
        <dsp:cNvPr id="0" name=""/>
        <dsp:cNvSpPr/>
      </dsp:nvSpPr>
      <dsp:spPr>
        <a:xfrm>
          <a:off x="1584648" y="1087857"/>
          <a:ext cx="2047656" cy="870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Choose in-network dentists to receive lowest costs for services</a:t>
          </a:r>
        </a:p>
      </dsp:txBody>
      <dsp:txXfrm>
        <a:off x="1610137" y="1113346"/>
        <a:ext cx="1996678" cy="819275"/>
      </dsp:txXfrm>
    </dsp:sp>
    <dsp:sp modelId="{6115ED19-D784-4619-8D8D-8081471A44C3}">
      <dsp:nvSpPr>
        <dsp:cNvPr id="0" name=""/>
        <dsp:cNvSpPr/>
      </dsp:nvSpPr>
      <dsp:spPr>
        <a:xfrm>
          <a:off x="1341769" y="870294"/>
          <a:ext cx="242878" cy="1740506"/>
        </a:xfrm>
        <a:custGeom>
          <a:avLst/>
          <a:gdLst/>
          <a:ahLst/>
          <a:cxnLst/>
          <a:rect l="0" t="0" r="0" b="0"/>
          <a:pathLst>
            <a:path>
              <a:moveTo>
                <a:pt x="0" y="0"/>
              </a:moveTo>
              <a:lnTo>
                <a:pt x="0" y="1740506"/>
              </a:lnTo>
              <a:lnTo>
                <a:pt x="242878" y="17405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E5C812-7583-45EF-A878-EE833988BA0F}">
      <dsp:nvSpPr>
        <dsp:cNvPr id="0" name=""/>
        <dsp:cNvSpPr/>
      </dsp:nvSpPr>
      <dsp:spPr>
        <a:xfrm>
          <a:off x="1584648" y="2175673"/>
          <a:ext cx="2047656" cy="870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mn-lt"/>
            </a:rPr>
            <a:t>Out-of-network dentists provide services at a higher cost for you</a:t>
          </a:r>
        </a:p>
      </dsp:txBody>
      <dsp:txXfrm>
        <a:off x="1610137" y="2201162"/>
        <a:ext cx="1996678" cy="819275"/>
      </dsp:txXfrm>
    </dsp:sp>
    <dsp:sp modelId="{94DE44F5-A6DB-4C08-8D2B-237541C18B44}">
      <dsp:nvSpPr>
        <dsp:cNvPr id="0" name=""/>
        <dsp:cNvSpPr/>
      </dsp:nvSpPr>
      <dsp:spPr>
        <a:xfrm>
          <a:off x="3956906" y="0"/>
          <a:ext cx="2414430" cy="8702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Guardian/First Commonwealth DHMO</a:t>
          </a:r>
        </a:p>
      </dsp:txBody>
      <dsp:txXfrm>
        <a:off x="3982395" y="25489"/>
        <a:ext cx="2363452" cy="819275"/>
      </dsp:txXfrm>
    </dsp:sp>
    <dsp:sp modelId="{C61B9661-29B6-49A2-A3BC-6BDC0D5711CF}">
      <dsp:nvSpPr>
        <dsp:cNvPr id="0" name=""/>
        <dsp:cNvSpPr/>
      </dsp:nvSpPr>
      <dsp:spPr>
        <a:xfrm>
          <a:off x="4198349" y="870253"/>
          <a:ext cx="247343" cy="652730"/>
        </a:xfrm>
        <a:custGeom>
          <a:avLst/>
          <a:gdLst/>
          <a:ahLst/>
          <a:cxnLst/>
          <a:rect l="0" t="0" r="0" b="0"/>
          <a:pathLst>
            <a:path>
              <a:moveTo>
                <a:pt x="0" y="0"/>
              </a:moveTo>
              <a:lnTo>
                <a:pt x="0" y="652730"/>
              </a:lnTo>
              <a:lnTo>
                <a:pt x="247343" y="6527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915AD-1F47-4A03-91EE-21DA29537DCD}">
      <dsp:nvSpPr>
        <dsp:cNvPr id="0" name=""/>
        <dsp:cNvSpPr/>
      </dsp:nvSpPr>
      <dsp:spPr>
        <a:xfrm>
          <a:off x="4445692" y="1087857"/>
          <a:ext cx="2047656" cy="870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In-network dental care only, </a:t>
          </a:r>
        </a:p>
        <a:p>
          <a:pPr marL="0" lvl="0" indent="0" algn="ctr" defTabSz="533400" rtl="0">
            <a:lnSpc>
              <a:spcPct val="90000"/>
            </a:lnSpc>
            <a:spcBef>
              <a:spcPct val="0"/>
            </a:spcBef>
            <a:spcAft>
              <a:spcPct val="35000"/>
            </a:spcAft>
            <a:buNone/>
          </a:pPr>
          <a:r>
            <a:rPr lang="en-US" sz="1200" i="1" kern="1200" dirty="0">
              <a:latin typeface="+mn-lt"/>
            </a:rPr>
            <a:t>Available in Chicagoland and Northwest Indiana only</a:t>
          </a:r>
          <a:endParaRPr lang="en-US" sz="1200" kern="1200" dirty="0">
            <a:latin typeface="+mn-lt"/>
          </a:endParaRPr>
        </a:p>
      </dsp:txBody>
      <dsp:txXfrm>
        <a:off x="4471181" y="1113346"/>
        <a:ext cx="1996678" cy="819275"/>
      </dsp:txXfrm>
    </dsp:sp>
    <dsp:sp modelId="{3EB38F7F-665D-4345-BC4A-63489EE374FB}">
      <dsp:nvSpPr>
        <dsp:cNvPr id="0" name=""/>
        <dsp:cNvSpPr/>
      </dsp:nvSpPr>
      <dsp:spPr>
        <a:xfrm>
          <a:off x="4198349" y="870253"/>
          <a:ext cx="247343" cy="1740547"/>
        </a:xfrm>
        <a:custGeom>
          <a:avLst/>
          <a:gdLst/>
          <a:ahLst/>
          <a:cxnLst/>
          <a:rect l="0" t="0" r="0" b="0"/>
          <a:pathLst>
            <a:path>
              <a:moveTo>
                <a:pt x="0" y="0"/>
              </a:moveTo>
              <a:lnTo>
                <a:pt x="0" y="1740547"/>
              </a:lnTo>
              <a:lnTo>
                <a:pt x="247343" y="17405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02A70-813B-411D-AB5B-BA2E9326DD92}">
      <dsp:nvSpPr>
        <dsp:cNvPr id="0" name=""/>
        <dsp:cNvSpPr/>
      </dsp:nvSpPr>
      <dsp:spPr>
        <a:xfrm>
          <a:off x="4445692" y="2175673"/>
          <a:ext cx="2047656" cy="8702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US" sz="1200" i="0" kern="1200" dirty="0">
              <a:latin typeface="+mn-lt"/>
            </a:rPr>
            <a:t>No out-of-network</a:t>
          </a:r>
          <a:r>
            <a:rPr lang="en-US" sz="1200" i="0" kern="1200" baseline="0" dirty="0">
              <a:latin typeface="+mn-lt"/>
            </a:rPr>
            <a:t> coverage</a:t>
          </a:r>
          <a:endParaRPr lang="en-US" sz="1200" kern="1200" dirty="0">
            <a:latin typeface="+mn-lt"/>
          </a:endParaRPr>
        </a:p>
      </dsp:txBody>
      <dsp:txXfrm>
        <a:off x="4471181" y="2201162"/>
        <a:ext cx="1996678" cy="819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52D7B-B541-4E24-A89C-ACAE4484B1E3}">
      <dsp:nvSpPr>
        <dsp:cNvPr id="0" name=""/>
        <dsp:cNvSpPr/>
      </dsp:nvSpPr>
      <dsp:spPr>
        <a:xfrm>
          <a:off x="1580668" y="465454"/>
          <a:ext cx="1991161" cy="1676710"/>
        </a:xfrm>
        <a:prstGeom prst="hexagon">
          <a:avLst>
            <a:gd name="adj" fmla="val 28570"/>
            <a:gd name="vf" fmla="val 115470"/>
          </a:avLst>
        </a:prstGeom>
        <a:solidFill>
          <a:srgbClr val="EEB1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Pays a lump sum benefit when you seek treatment for injuries sustained in an accident</a:t>
          </a:r>
        </a:p>
      </dsp:txBody>
      <dsp:txXfrm>
        <a:off x="1906277" y="739642"/>
        <a:ext cx="1339943" cy="1128334"/>
      </dsp:txXfrm>
    </dsp:sp>
    <dsp:sp modelId="{F5DB92CA-1BE6-47CF-9D4F-47F1CF4BACED}">
      <dsp:nvSpPr>
        <dsp:cNvPr id="0" name=""/>
        <dsp:cNvSpPr/>
      </dsp:nvSpPr>
      <dsp:spPr>
        <a:xfrm>
          <a:off x="1004516" y="90271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DD49C8-708A-4B59-8843-1ADBFF603D66}">
      <dsp:nvSpPr>
        <dsp:cNvPr id="0" name=""/>
        <dsp:cNvSpPr/>
      </dsp:nvSpPr>
      <dsp:spPr>
        <a:xfrm>
          <a:off x="129150" y="297985"/>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Benefits paid directly to you</a:t>
          </a:r>
        </a:p>
      </dsp:txBody>
      <dsp:txXfrm>
        <a:off x="355459" y="493769"/>
        <a:ext cx="912982" cy="789836"/>
      </dsp:txXfrm>
    </dsp:sp>
    <dsp:sp modelId="{601B4D32-0074-4287-9A9F-777087D65D6B}">
      <dsp:nvSpPr>
        <dsp:cNvPr id="0" name=""/>
        <dsp:cNvSpPr/>
      </dsp:nvSpPr>
      <dsp:spPr>
        <a:xfrm>
          <a:off x="3447815" y="902721"/>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99152-20CC-4D10-A729-C5351C1502A1}">
      <dsp:nvSpPr>
        <dsp:cNvPr id="0" name=""/>
        <dsp:cNvSpPr/>
      </dsp:nvSpPr>
      <dsp:spPr>
        <a:xfrm>
          <a:off x="3636587" y="545043"/>
          <a:ext cx="1315469" cy="1257097"/>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Annual wellness visit benefit of $75 </a:t>
          </a:r>
        </a:p>
      </dsp:txBody>
      <dsp:txXfrm>
        <a:off x="3870975" y="769030"/>
        <a:ext cx="846693" cy="809123"/>
      </dsp:txXfrm>
    </dsp:sp>
    <dsp:sp modelId="{9DC1CFEA-37F2-4A9E-B607-469A4E86E40D}">
      <dsp:nvSpPr>
        <dsp:cNvPr id="0" name=""/>
        <dsp:cNvSpPr/>
      </dsp:nvSpPr>
      <dsp:spPr>
        <a:xfrm>
          <a:off x="3390911" y="2192121"/>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3099F-D117-4073-B904-06C941A79571}">
      <dsp:nvSpPr>
        <dsp:cNvPr id="0" name=""/>
        <dsp:cNvSpPr/>
      </dsp:nvSpPr>
      <dsp:spPr>
        <a:xfrm>
          <a:off x="3474210" y="2199028"/>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mn-lt"/>
              <a:cs typeface="Myriad Pro" pitchFamily="34" charset="0"/>
            </a:rPr>
            <a:t>No limit to the number of times you and your family can use the plan</a:t>
          </a:r>
        </a:p>
      </dsp:txBody>
      <dsp:txXfrm>
        <a:off x="3700519" y="2394812"/>
        <a:ext cx="912982" cy="789836"/>
      </dsp:txXfrm>
    </dsp:sp>
    <dsp:sp modelId="{B08F6D24-D637-42A8-A755-47A2889E9648}">
      <dsp:nvSpPr>
        <dsp:cNvPr id="0" name=""/>
        <dsp:cNvSpPr/>
      </dsp:nvSpPr>
      <dsp:spPr>
        <a:xfrm>
          <a:off x="2381718" y="251421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379C0D-87B9-4CA2-ADE8-A52F8F78A328}">
      <dsp:nvSpPr>
        <dsp:cNvPr id="0" name=""/>
        <dsp:cNvSpPr/>
      </dsp:nvSpPr>
      <dsp:spPr>
        <a:xfrm>
          <a:off x="2038928" y="2663137"/>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24 hour coverage</a:t>
          </a:r>
        </a:p>
      </dsp:txBody>
      <dsp:txXfrm>
        <a:off x="2265237" y="2858921"/>
        <a:ext cx="912982" cy="789836"/>
      </dsp:txXfrm>
    </dsp:sp>
    <dsp:sp modelId="{98196FAE-B4A7-47FE-AF5D-6677E0420308}">
      <dsp:nvSpPr>
        <dsp:cNvPr id="0" name=""/>
        <dsp:cNvSpPr/>
      </dsp:nvSpPr>
      <dsp:spPr>
        <a:xfrm>
          <a:off x="510721" y="1732134"/>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Guarantee Issue &amp; no waiting periods</a:t>
          </a:r>
        </a:p>
      </dsp:txBody>
      <dsp:txXfrm>
        <a:off x="737030" y="1927918"/>
        <a:ext cx="912982" cy="789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75B2D-8C2D-429E-BA13-F6DA52C5EEDC}">
      <dsp:nvSpPr>
        <dsp:cNvPr id="0" name=""/>
        <dsp:cNvSpPr/>
      </dsp:nvSpPr>
      <dsp:spPr>
        <a:xfrm>
          <a:off x="0" y="230829"/>
          <a:ext cx="393907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37A008-A88B-4019-8C6B-DF5C0F279886}">
      <dsp:nvSpPr>
        <dsp:cNvPr id="0" name=""/>
        <dsp:cNvSpPr/>
      </dsp:nvSpPr>
      <dsp:spPr>
        <a:xfrm>
          <a:off x="196953" y="38949"/>
          <a:ext cx="2757351"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221" tIns="0" rIns="104221" bIns="0" numCol="1" spcCol="1270" anchor="ctr" anchorCtr="0">
          <a:noAutofit/>
        </a:bodyPr>
        <a:lstStyle/>
        <a:p>
          <a:pPr marL="0" lvl="0" indent="0" algn="l" defTabSz="533400">
            <a:lnSpc>
              <a:spcPct val="90000"/>
            </a:lnSpc>
            <a:spcBef>
              <a:spcPct val="0"/>
            </a:spcBef>
            <a:spcAft>
              <a:spcPct val="35000"/>
            </a:spcAft>
            <a:buNone/>
          </a:pPr>
          <a:r>
            <a:rPr lang="en-US" sz="1200" kern="1200" dirty="0"/>
            <a:t>Employee Self-Service (ESS)</a:t>
          </a:r>
        </a:p>
      </dsp:txBody>
      <dsp:txXfrm>
        <a:off x="215687" y="57683"/>
        <a:ext cx="2719883" cy="346292"/>
      </dsp:txXfrm>
    </dsp:sp>
    <dsp:sp modelId="{91B65D10-ABE1-4D6A-AC2E-C94493B8654F}">
      <dsp:nvSpPr>
        <dsp:cNvPr id="0" name=""/>
        <dsp:cNvSpPr/>
      </dsp:nvSpPr>
      <dsp:spPr>
        <a:xfrm>
          <a:off x="0" y="820509"/>
          <a:ext cx="393907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457717-F024-4EC8-B1BF-C7A482B970C2}">
      <dsp:nvSpPr>
        <dsp:cNvPr id="0" name=""/>
        <dsp:cNvSpPr/>
      </dsp:nvSpPr>
      <dsp:spPr>
        <a:xfrm>
          <a:off x="196953" y="628629"/>
          <a:ext cx="2757351"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221" tIns="0" rIns="104221" bIns="0" numCol="1" spcCol="1270" anchor="ctr" anchorCtr="0">
          <a:noAutofit/>
        </a:bodyPr>
        <a:lstStyle/>
        <a:p>
          <a:pPr marL="0" lvl="0" indent="0" algn="l" defTabSz="533400">
            <a:lnSpc>
              <a:spcPct val="90000"/>
            </a:lnSpc>
            <a:spcBef>
              <a:spcPct val="0"/>
            </a:spcBef>
            <a:spcAft>
              <a:spcPct val="35000"/>
            </a:spcAft>
            <a:buNone/>
          </a:pPr>
          <a:r>
            <a:rPr lang="en-US" sz="1200" kern="1200" dirty="0"/>
            <a:t>Tobacco Premium</a:t>
          </a:r>
        </a:p>
      </dsp:txBody>
      <dsp:txXfrm>
        <a:off x="215687" y="647363"/>
        <a:ext cx="2719883" cy="346292"/>
      </dsp:txXfrm>
    </dsp:sp>
    <dsp:sp modelId="{65CD08D2-CE01-47CC-9F5D-54148F3A18F9}">
      <dsp:nvSpPr>
        <dsp:cNvPr id="0" name=""/>
        <dsp:cNvSpPr/>
      </dsp:nvSpPr>
      <dsp:spPr>
        <a:xfrm>
          <a:off x="0" y="1410189"/>
          <a:ext cx="393907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96920-F4D0-4341-869D-1CAC56708256}">
      <dsp:nvSpPr>
        <dsp:cNvPr id="0" name=""/>
        <dsp:cNvSpPr/>
      </dsp:nvSpPr>
      <dsp:spPr>
        <a:xfrm>
          <a:off x="196953" y="1218309"/>
          <a:ext cx="2757351"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221" tIns="0" rIns="104221" bIns="0" numCol="1" spcCol="1270" anchor="ctr" anchorCtr="0">
          <a:noAutofit/>
        </a:bodyPr>
        <a:lstStyle/>
        <a:p>
          <a:pPr marL="0" lvl="0" indent="0" algn="l" defTabSz="533400">
            <a:lnSpc>
              <a:spcPct val="90000"/>
            </a:lnSpc>
            <a:spcBef>
              <a:spcPct val="0"/>
            </a:spcBef>
            <a:spcAft>
              <a:spcPct val="35000"/>
            </a:spcAft>
            <a:buNone/>
          </a:pPr>
          <a:r>
            <a:rPr lang="en-US" sz="1200" kern="1200" dirty="0"/>
            <a:t>Spousal/LDA Premium</a:t>
          </a:r>
        </a:p>
      </dsp:txBody>
      <dsp:txXfrm>
        <a:off x="215687" y="1237043"/>
        <a:ext cx="2719883" cy="346292"/>
      </dsp:txXfrm>
    </dsp:sp>
    <dsp:sp modelId="{6C91C83A-C359-40A4-B83B-97A0400F3450}">
      <dsp:nvSpPr>
        <dsp:cNvPr id="0" name=""/>
        <dsp:cNvSpPr/>
      </dsp:nvSpPr>
      <dsp:spPr>
        <a:xfrm>
          <a:off x="0" y="1999869"/>
          <a:ext cx="393907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EEB17D-52E5-44C7-A78E-B2A70413E6D3}">
      <dsp:nvSpPr>
        <dsp:cNvPr id="0" name=""/>
        <dsp:cNvSpPr/>
      </dsp:nvSpPr>
      <dsp:spPr>
        <a:xfrm>
          <a:off x="196953" y="1807989"/>
          <a:ext cx="2757351"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221" tIns="0" rIns="104221" bIns="0" numCol="1" spcCol="1270" anchor="ctr" anchorCtr="0">
          <a:noAutofit/>
        </a:bodyPr>
        <a:lstStyle/>
        <a:p>
          <a:pPr marL="0" lvl="0" indent="0" algn="l" defTabSz="533400">
            <a:lnSpc>
              <a:spcPct val="90000"/>
            </a:lnSpc>
            <a:spcBef>
              <a:spcPct val="0"/>
            </a:spcBef>
            <a:spcAft>
              <a:spcPct val="35000"/>
            </a:spcAft>
            <a:buNone/>
          </a:pPr>
          <a:r>
            <a:rPr lang="en-US" sz="1200" kern="1200" dirty="0"/>
            <a:t>FSA elections</a:t>
          </a:r>
        </a:p>
      </dsp:txBody>
      <dsp:txXfrm>
        <a:off x="215687" y="1826723"/>
        <a:ext cx="2719883" cy="346292"/>
      </dsp:txXfrm>
    </dsp:sp>
    <dsp:sp modelId="{9ACDF0D6-4FA2-476B-8A9C-447DBF9D3018}">
      <dsp:nvSpPr>
        <dsp:cNvPr id="0" name=""/>
        <dsp:cNvSpPr/>
      </dsp:nvSpPr>
      <dsp:spPr>
        <a:xfrm>
          <a:off x="0" y="2589549"/>
          <a:ext cx="393907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19929F-E9E9-4C95-877E-4AE7D3BF8198}">
      <dsp:nvSpPr>
        <dsp:cNvPr id="0" name=""/>
        <dsp:cNvSpPr/>
      </dsp:nvSpPr>
      <dsp:spPr>
        <a:xfrm>
          <a:off x="196953" y="2397669"/>
          <a:ext cx="2757351"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221" tIns="0" rIns="104221" bIns="0" numCol="1" spcCol="1270" anchor="ctr" anchorCtr="0">
          <a:noAutofit/>
        </a:bodyPr>
        <a:lstStyle/>
        <a:p>
          <a:pPr marL="0" lvl="0" indent="0" algn="l" defTabSz="533400">
            <a:lnSpc>
              <a:spcPct val="90000"/>
            </a:lnSpc>
            <a:spcBef>
              <a:spcPct val="0"/>
            </a:spcBef>
            <a:spcAft>
              <a:spcPct val="35000"/>
            </a:spcAft>
            <a:buNone/>
          </a:pPr>
          <a:r>
            <a:rPr lang="en-US" sz="1200" kern="1200" dirty="0"/>
            <a:t>Verify dependents and beneficiaries</a:t>
          </a:r>
        </a:p>
      </dsp:txBody>
      <dsp:txXfrm>
        <a:off x="215687" y="2416403"/>
        <a:ext cx="2719883" cy="346292"/>
      </dsp:txXfrm>
    </dsp:sp>
    <dsp:sp modelId="{AAF759FE-EB1B-4DF0-AAEB-DC2A7A9DBF30}">
      <dsp:nvSpPr>
        <dsp:cNvPr id="0" name=""/>
        <dsp:cNvSpPr/>
      </dsp:nvSpPr>
      <dsp:spPr>
        <a:xfrm>
          <a:off x="0" y="3179229"/>
          <a:ext cx="3939074"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A97B0F-25CC-4E06-9EC5-F8890C16C32E}">
      <dsp:nvSpPr>
        <dsp:cNvPr id="0" name=""/>
        <dsp:cNvSpPr/>
      </dsp:nvSpPr>
      <dsp:spPr>
        <a:xfrm>
          <a:off x="196953" y="2987349"/>
          <a:ext cx="2757351"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221" tIns="0" rIns="104221" bIns="0" numCol="1" spcCol="1270" anchor="ctr" anchorCtr="0">
          <a:noAutofit/>
        </a:bodyPr>
        <a:lstStyle/>
        <a:p>
          <a:pPr marL="0" lvl="0" indent="0" algn="l" defTabSz="533400">
            <a:lnSpc>
              <a:spcPct val="90000"/>
            </a:lnSpc>
            <a:spcBef>
              <a:spcPct val="0"/>
            </a:spcBef>
            <a:spcAft>
              <a:spcPct val="35000"/>
            </a:spcAft>
            <a:buNone/>
          </a:pPr>
          <a:r>
            <a:rPr lang="en-US" sz="1200" kern="1200" dirty="0"/>
            <a:t>Talk to ALEX</a:t>
          </a:r>
        </a:p>
      </dsp:txBody>
      <dsp:txXfrm>
        <a:off x="215687" y="3006083"/>
        <a:ext cx="2719883"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A8BBD0A-145E-43F0-864F-6BB5604E7B46}" type="datetimeFigureOut">
              <a:rPr lang="en-US" smtClean="0"/>
              <a:t>8/12/2021</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01C8FBC-6360-4C11-A131-F9F1A6A572ED}" type="slidenum">
              <a:rPr lang="en-US" smtClean="0"/>
              <a:t>‹#›</a:t>
            </a:fld>
            <a:endParaRPr lang="en-US" dirty="0"/>
          </a:p>
        </p:txBody>
      </p:sp>
    </p:spTree>
    <p:extLst>
      <p:ext uri="{BB962C8B-B14F-4D97-AF65-F5344CB8AC3E}">
        <p14:creationId xmlns:p14="http://schemas.microsoft.com/office/powerpoint/2010/main" val="249791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F31925CF-29FA-154D-8580-B9B710586A2B}" type="datetimeFigureOut">
              <a:rPr lang="en-US" smtClean="0"/>
              <a:pPr/>
              <a:t>8/12/2021</a:t>
            </a:fld>
            <a:endParaRPr lang="en-US" dirty="0"/>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690E84D3-F161-234A-9E50-97780213D7CE}" type="slidenum">
              <a:rPr lang="en-US" smtClean="0"/>
              <a:pPr/>
              <a:t>‹#›</a:t>
            </a:fld>
            <a:endParaRPr lang="en-US" dirty="0"/>
          </a:p>
        </p:txBody>
      </p:sp>
    </p:spTree>
    <p:extLst>
      <p:ext uri="{BB962C8B-B14F-4D97-AF65-F5344CB8AC3E}">
        <p14:creationId xmlns:p14="http://schemas.microsoft.com/office/powerpoint/2010/main" val="18744312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guardiananytime.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luc.edu/hr/discounts"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www.luc.edu/hr"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myalex.com/loyola/2019"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2458">
              <a:defRPr/>
            </a:pPr>
            <a:r>
              <a:rPr lang="en-US" dirty="0"/>
              <a:t>Welcome to Loyola</a:t>
            </a:r>
            <a:r>
              <a:rPr lang="en-US" baseline="0" dirty="0"/>
              <a:t> and this  </a:t>
            </a:r>
            <a:r>
              <a:rPr lang="en-US" dirty="0"/>
              <a:t>Benefits Presentation! We're happy to offer you and your family comprehensive quality benefit options designed to help you grow personally, financially and professionally. This</a:t>
            </a:r>
            <a:r>
              <a:rPr lang="en-US" baseline="0" dirty="0"/>
              <a:t> presentation</a:t>
            </a:r>
            <a:r>
              <a:rPr lang="en-US" dirty="0"/>
              <a:t>, along with our plan booklets, is intended to help you consider your needs for the remainder of the calendar year.</a:t>
            </a:r>
          </a:p>
        </p:txBody>
      </p:sp>
      <p:sp>
        <p:nvSpPr>
          <p:cNvPr id="4" name="Slide Number Placeholder 3"/>
          <p:cNvSpPr>
            <a:spLocks noGrp="1"/>
          </p:cNvSpPr>
          <p:nvPr>
            <p:ph type="sldNum" sz="quarter" idx="10"/>
          </p:nvPr>
        </p:nvSpPr>
        <p:spPr/>
        <p:txBody>
          <a:bodyPr/>
          <a:lstStyle/>
          <a:p>
            <a:fld id="{690E84D3-F161-234A-9E50-97780213D7CE}" type="slidenum">
              <a:rPr lang="en-US" smtClean="0"/>
              <a:pPr/>
              <a:t>1</a:t>
            </a:fld>
            <a:endParaRPr lang="en-US" dirty="0"/>
          </a:p>
        </p:txBody>
      </p:sp>
    </p:spTree>
    <p:extLst>
      <p:ext uri="{BB962C8B-B14F-4D97-AF65-F5344CB8AC3E}">
        <p14:creationId xmlns:p14="http://schemas.microsoft.com/office/powerpoint/2010/main" val="2127863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Everyone who enrolls in PPO 1, PPO 2 or PPO 3 will receive a new ID card from CVS at their home address.  These are expected to arrive a few weeks after you enroll and submit your elections.  One card will be sent for single coverage and two cards for those of you with dependent coverage.  If for some reason you do not receive a card, the RX BIN and Group # would allow you to obtain a prescription at the pharmacy.  You can use one of the thousands of pharmacies that are part of the CVS Caremark network including Walgreens, CVS, Jewel/Osco, Walmart, Costco, and many more.  Keep in mind that some prescriptions require prior authorization in order to be covered under the plan, and some prescriptions are excluded under the plan.   </a:t>
            </a:r>
            <a:endParaRPr lang="en-US" dirty="0"/>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13</a:t>
            </a:fld>
            <a:endParaRPr lang="en-US" dirty="0"/>
          </a:p>
        </p:txBody>
      </p:sp>
    </p:spTree>
    <p:extLst>
      <p:ext uri="{BB962C8B-B14F-4D97-AF65-F5344CB8AC3E}">
        <p14:creationId xmlns:p14="http://schemas.microsoft.com/office/powerpoint/2010/main" val="33544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16</a:t>
            </a:fld>
            <a:endParaRPr lang="en-US" dirty="0"/>
          </a:p>
        </p:txBody>
      </p:sp>
    </p:spTree>
    <p:extLst>
      <p:ext uri="{BB962C8B-B14F-4D97-AF65-F5344CB8AC3E}">
        <p14:creationId xmlns:p14="http://schemas.microsoft.com/office/powerpoint/2010/main" val="38254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17</a:t>
            </a:fld>
            <a:endParaRPr lang="en-US" dirty="0"/>
          </a:p>
        </p:txBody>
      </p:sp>
    </p:spTree>
    <p:extLst>
      <p:ext uri="{BB962C8B-B14F-4D97-AF65-F5344CB8AC3E}">
        <p14:creationId xmlns:p14="http://schemas.microsoft.com/office/powerpoint/2010/main" val="84817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18</a:t>
            </a:fld>
            <a:endParaRPr lang="en-US" dirty="0"/>
          </a:p>
        </p:txBody>
      </p:sp>
    </p:spTree>
    <p:extLst>
      <p:ext uri="{BB962C8B-B14F-4D97-AF65-F5344CB8AC3E}">
        <p14:creationId xmlns:p14="http://schemas.microsoft.com/office/powerpoint/2010/main" val="3368312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months x $50 = $200</a:t>
            </a:r>
          </a:p>
          <a:p>
            <a:r>
              <a:rPr lang="en-US" dirty="0"/>
              <a:t>4 months x $100  = $400</a:t>
            </a:r>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20</a:t>
            </a:fld>
            <a:endParaRPr lang="en-US" dirty="0"/>
          </a:p>
        </p:txBody>
      </p:sp>
    </p:spTree>
    <p:extLst>
      <p:ext uri="{BB962C8B-B14F-4D97-AF65-F5344CB8AC3E}">
        <p14:creationId xmlns:p14="http://schemas.microsoft.com/office/powerpoint/2010/main" val="51715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21</a:t>
            </a:fld>
            <a:endParaRPr lang="en-US" dirty="0"/>
          </a:p>
        </p:txBody>
      </p:sp>
    </p:spTree>
    <p:extLst>
      <p:ext uri="{BB962C8B-B14F-4D97-AF65-F5344CB8AC3E}">
        <p14:creationId xmlns:p14="http://schemas.microsoft.com/office/powerpoint/2010/main" val="16295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when you have insurance, your copays and other expenses have a way of adding up. The good news is you’re eligible to participate in a Flexible Spending Account, or FSA. An FSA helps you save on your taxes, by allowing you to set aside tax-free money every month to pay for hundreds of eligible out-of-pocket health care expenses.</a:t>
            </a:r>
          </a:p>
          <a:p>
            <a:r>
              <a:rPr lang="en-US" dirty="0"/>
              <a:t> </a:t>
            </a:r>
          </a:p>
          <a:p>
            <a:r>
              <a:rPr lang="en-US" dirty="0"/>
              <a:t>FSAs are great because the money you contribute is PRE-TAX income! It’s like getting an automatic discount on every eligible expense. </a:t>
            </a:r>
          </a:p>
          <a:p>
            <a:r>
              <a:rPr lang="en-US" dirty="0"/>
              <a:t> </a:t>
            </a:r>
          </a:p>
          <a:p>
            <a:r>
              <a:rPr lang="en-US" dirty="0"/>
              <a:t>There are two main types of FSAs: a Healthcare FSA and a Dependent Care FSA. To be eligible for the Healthcare FSA, you cannot be enrolled in the HDHP with an HSA.</a:t>
            </a:r>
          </a:p>
          <a:p>
            <a:r>
              <a:rPr lang="en-US" dirty="0"/>
              <a:t> </a:t>
            </a:r>
          </a:p>
          <a:p>
            <a:r>
              <a:rPr lang="en-US" dirty="0"/>
              <a:t>The use it or lose it rules apply, so consider your contributions carefully.</a:t>
            </a:r>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22</a:t>
            </a:fld>
            <a:endParaRPr lang="en-US" dirty="0"/>
          </a:p>
        </p:txBody>
      </p:sp>
    </p:spTree>
    <p:extLst>
      <p:ext uri="{BB962C8B-B14F-4D97-AF65-F5344CB8AC3E}">
        <p14:creationId xmlns:p14="http://schemas.microsoft.com/office/powerpoint/2010/main" val="180227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Loyola University Chicago's benefit-eligible faculty and staff have their choice of two Dental plans: Delta Dental PPO and Guardian/First Commonwealth (DHMO): </a:t>
            </a:r>
          </a:p>
          <a:p>
            <a:r>
              <a:rPr lang="en-US" b="1" dirty="0"/>
              <a:t>Delta Dental PPO</a:t>
            </a:r>
            <a:r>
              <a:rPr lang="en-US" dirty="0"/>
              <a:t> provides two levels of coverage as well as an option for out of network services. </a:t>
            </a:r>
          </a:p>
          <a:p>
            <a:pPr lvl="1"/>
            <a:r>
              <a:rPr lang="en-US" dirty="0"/>
              <a:t>Delta Dental PPO participants are subject to annual deductible and benefit limitations based on the service level of the primary care dentist.</a:t>
            </a:r>
          </a:p>
          <a:p>
            <a:r>
              <a:rPr lang="en-US" b="1" dirty="0"/>
              <a:t>Guardian/First Commonwealth (DHMO)</a:t>
            </a:r>
            <a:r>
              <a:rPr lang="en-US" dirty="0"/>
              <a:t> only operates in the Northern Illinois/Chicagoland &amp; Northwest Indiana area and participants must choose a primary care dentist first, submit this information to Guardian and have an ID card with the dentist name in hand before services are rendered. </a:t>
            </a:r>
          </a:p>
          <a:p>
            <a:pPr lvl="1"/>
            <a:r>
              <a:rPr lang="en-US" dirty="0"/>
              <a:t>There is no annual deductible, and services rendered are not subject to maximum benefit limitations.</a:t>
            </a:r>
          </a:p>
          <a:p>
            <a:pPr lvl="1"/>
            <a:r>
              <a:rPr lang="en-US" dirty="0"/>
              <a:t>If you decide to change your dentist you must first call Guardian/First Commonwealth at 866-494-4542. The change process takes approximately 20 days.</a:t>
            </a:r>
          </a:p>
          <a:p>
            <a:pPr lvl="1"/>
            <a:r>
              <a:rPr lang="en-US" dirty="0"/>
              <a:t>An up-to-date list of the names and locations of participating dental providers may be found online: </a:t>
            </a:r>
            <a:r>
              <a:rPr lang="en-US" dirty="0">
                <a:hlinkClick r:id="rId3"/>
              </a:rPr>
              <a:t>www.guardiananytime.com</a:t>
            </a:r>
            <a:r>
              <a:rPr lang="en-US" dirty="0"/>
              <a:t>. </a:t>
            </a:r>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24</a:t>
            </a:fld>
            <a:endParaRPr lang="en-US" dirty="0"/>
          </a:p>
        </p:txBody>
      </p:sp>
    </p:spTree>
    <p:extLst>
      <p:ext uri="{BB962C8B-B14F-4D97-AF65-F5344CB8AC3E}">
        <p14:creationId xmlns:p14="http://schemas.microsoft.com/office/powerpoint/2010/main" val="18108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 you know, the VSP insurance plan provides</a:t>
            </a:r>
            <a:r>
              <a:rPr lang="en-US" baseline="0" dirty="0"/>
              <a:t> coverage that includes an eye exam every 12 months for a $10 copay, and frames and lenses for a $25 copay, and there is a maximum allowance on the plan. You can still go wherever you would like, but coverage is limited outside of the network.  Retail providers like Costco, EyeMasters and Visionworks</a:t>
            </a:r>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25</a:t>
            </a:fld>
            <a:endParaRPr lang="en-US" dirty="0"/>
          </a:p>
        </p:txBody>
      </p:sp>
    </p:spTree>
    <p:extLst>
      <p:ext uri="{BB962C8B-B14F-4D97-AF65-F5344CB8AC3E}">
        <p14:creationId xmlns:p14="http://schemas.microsoft.com/office/powerpoint/2010/main" val="445081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26</a:t>
            </a:fld>
            <a:endParaRPr lang="en-US" dirty="0"/>
          </a:p>
        </p:txBody>
      </p:sp>
    </p:spTree>
    <p:extLst>
      <p:ext uri="{BB962C8B-B14F-4D97-AF65-F5344CB8AC3E}">
        <p14:creationId xmlns:p14="http://schemas.microsoft.com/office/powerpoint/2010/main" val="145555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a:t>
            </a:r>
            <a:r>
              <a:rPr lang="en-US" baseline="0" dirty="0"/>
              <a:t> this presentation, we will be reviewing a number of health and welfare benefits, retirement benefits, and voluntary benefits. We will also review the steps you’ll need to take in order to enroll in your benefits.</a:t>
            </a:r>
            <a:endParaRPr lang="en-US" dirty="0"/>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a:t>
            </a:fld>
            <a:endParaRPr lang="en-US" dirty="0"/>
          </a:p>
        </p:txBody>
      </p:sp>
    </p:spTree>
    <p:extLst>
      <p:ext uri="{BB962C8B-B14F-4D97-AF65-F5344CB8AC3E}">
        <p14:creationId xmlns:p14="http://schemas.microsoft.com/office/powerpoint/2010/main" val="3373576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an eligible</a:t>
            </a:r>
            <a:r>
              <a:rPr lang="en-US" baseline="0" dirty="0"/>
              <a:t> employee, you are covered for 1½ times your annual salary for life and accidental death and dismemberment insurance.  This is paid by </a:t>
            </a:r>
            <a:r>
              <a:rPr lang="en-US" dirty="0"/>
              <a:t>L</a:t>
            </a:r>
            <a:r>
              <a:rPr lang="en-US" baseline="0" dirty="0"/>
              <a:t>oyola. And insured by Reliance Standard.  You also have short and long term disability coverage through Reliance if you are </a:t>
            </a:r>
            <a:r>
              <a:rPr lang="en-US" dirty="0"/>
              <a:t>f</a:t>
            </a:r>
            <a:r>
              <a:rPr lang="en-US" baseline="0" dirty="0"/>
              <a:t>ull-time benefit-eligible.  This also is paid for by Loyola.  In addition, you can purchase supplemental life insurance for you, up to 5 times your salary.  If this is the first time you are eligible for this coverage, then you can elect up to $250,000 without having to answer any health questions.  Amounts you request in excess of $250,000 are subject to Evidence of Insurability, or,  if this is not the first time you were eligible to buy this coverage, then you are also subject to evidence of insurability for any amounts you are requesting.  This means you will answer some health questions to determine if Reliance will accept or decline your application for coverage.  You can also purchase coverage for your spouse, but you must purchase coverage on yourself to buy insurance on your spouse or children.  Evidence of insurability may also be required on your spouse as well.  Premiums </a:t>
            </a:r>
            <a:r>
              <a:rPr lang="en-US" dirty="0"/>
              <a:t>of </a:t>
            </a:r>
            <a:r>
              <a:rPr lang="en-US" baseline="0" dirty="0"/>
              <a:t>age rates and the rate tables are posted online through the Loyola HR website.  You can also purchase voluntary accidental death and dismemberment coverage.  There are one of four coverage levels you can purchase.  </a:t>
            </a:r>
            <a:endParaRPr lang="en-US" dirty="0"/>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27</a:t>
            </a:fld>
            <a:endParaRPr lang="en-US" dirty="0"/>
          </a:p>
        </p:txBody>
      </p:sp>
    </p:spTree>
    <p:extLst>
      <p:ext uri="{BB962C8B-B14F-4D97-AF65-F5344CB8AC3E}">
        <p14:creationId xmlns:p14="http://schemas.microsoft.com/office/powerpoint/2010/main" val="2511662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28</a:t>
            </a:fld>
            <a:endParaRPr lang="en-US" dirty="0"/>
          </a:p>
        </p:txBody>
      </p:sp>
    </p:spTree>
    <p:extLst>
      <p:ext uri="{BB962C8B-B14F-4D97-AF65-F5344CB8AC3E}">
        <p14:creationId xmlns:p14="http://schemas.microsoft.com/office/powerpoint/2010/main" val="771429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29</a:t>
            </a:fld>
            <a:endParaRPr lang="en-US" dirty="0"/>
          </a:p>
        </p:txBody>
      </p:sp>
    </p:spTree>
    <p:extLst>
      <p:ext uri="{BB962C8B-B14F-4D97-AF65-F5344CB8AC3E}">
        <p14:creationId xmlns:p14="http://schemas.microsoft.com/office/powerpoint/2010/main" val="1396120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sz="2000" dirty="0">
                <a:latin typeface="Myriad Pro" panose="020B0503030403020204" charset="0"/>
              </a:rPr>
              <a:t>Visit </a:t>
            </a:r>
            <a:r>
              <a:rPr lang="en-US" sz="2000" dirty="0">
                <a:latin typeface="Myriad Pro" panose="020B0503030403020204" charset="0"/>
                <a:hlinkClick r:id="rId3"/>
              </a:rPr>
              <a:t>w</a:t>
            </a:r>
            <a:r>
              <a:rPr lang="en-US" sz="2000" dirty="0">
                <a:latin typeface="Myriad Pro" panose="020B0503030403020204" charset="0"/>
                <a:hlinkClick r:id="rId4"/>
              </a:rPr>
              <a:t>ww.luc.edu/hr</a:t>
            </a:r>
            <a:r>
              <a:rPr lang="en-US" sz="2000" dirty="0">
                <a:latin typeface="Myriad Pro" panose="020B0503030403020204" charset="0"/>
              </a:rPr>
              <a:t> to find information on a variety of other benefits available to you, including:</a:t>
            </a:r>
          </a:p>
          <a:p>
            <a:pPr marL="285750" indent="-285750">
              <a:buFont typeface="Arial" panose="020B0604020202020204" pitchFamily="34" charset="0"/>
              <a:buChar char="•"/>
            </a:pPr>
            <a:endParaRPr lang="en-US" sz="2000" dirty="0">
              <a:latin typeface="Myriad Pro" panose="020B0503030403020204" charset="0"/>
            </a:endParaRPr>
          </a:p>
          <a:p>
            <a:pPr marL="742950" lvl="1" indent="-285750">
              <a:buFont typeface="Arial" panose="020B0604020202020204" pitchFamily="34" charset="0"/>
              <a:buChar char="•"/>
            </a:pPr>
            <a:r>
              <a:rPr lang="en-US" sz="2000" dirty="0">
                <a:latin typeface="Myriad Pro" panose="020B0503030403020204" charset="0"/>
              </a:rPr>
              <a:t>Tuition benefits</a:t>
            </a:r>
          </a:p>
          <a:p>
            <a:pPr marL="742950" lvl="1" indent="-285750">
              <a:buFont typeface="Arial" panose="020B0604020202020204" pitchFamily="34" charset="0"/>
              <a:buChar char="•"/>
            </a:pPr>
            <a:r>
              <a:rPr lang="en-US" sz="2000" dirty="0">
                <a:latin typeface="Myriad Pro" panose="020B0503030403020204" charset="0"/>
              </a:rPr>
              <a:t>Kindercare</a:t>
            </a:r>
          </a:p>
          <a:p>
            <a:pPr marL="742950" lvl="1" indent="-285750">
              <a:buFont typeface="Arial" panose="020B0604020202020204" pitchFamily="34" charset="0"/>
              <a:buChar char="•"/>
            </a:pPr>
            <a:r>
              <a:rPr lang="en-US" sz="2000" dirty="0">
                <a:latin typeface="Myriad Pro" panose="020B0503030403020204" charset="0"/>
              </a:rPr>
              <a:t>Employee Assistance Program (EAP)</a:t>
            </a:r>
          </a:p>
          <a:p>
            <a:pPr marL="742950" lvl="1" indent="-285750">
              <a:buFont typeface="Arial" panose="020B0604020202020204" pitchFamily="34" charset="0"/>
              <a:buChar char="•"/>
            </a:pPr>
            <a:r>
              <a:rPr lang="en-US" sz="2000" dirty="0">
                <a:latin typeface="Myriad Pro" panose="020B0503030403020204" charset="0"/>
              </a:rPr>
              <a:t>Credit union</a:t>
            </a:r>
          </a:p>
          <a:p>
            <a:pPr marL="742950" lvl="1" indent="-285750">
              <a:buFont typeface="Arial" panose="020B0604020202020204" pitchFamily="34" charset="0"/>
              <a:buChar char="•"/>
            </a:pPr>
            <a:r>
              <a:rPr lang="en-US" sz="2000" dirty="0">
                <a:latin typeface="Myriad Pro" panose="020B0503030403020204" charset="0"/>
              </a:rPr>
              <a:t>EMERGE &amp; Skillsoft training programs</a:t>
            </a:r>
          </a:p>
          <a:p>
            <a:pPr marL="742950" lvl="1" indent="-285750">
              <a:buFont typeface="Arial" panose="020B0604020202020204" pitchFamily="34" charset="0"/>
              <a:buChar char="•"/>
            </a:pPr>
            <a:r>
              <a:rPr lang="en-US" sz="2000" dirty="0">
                <a:latin typeface="Myriad Pro" panose="020B0503030403020204" charset="0"/>
              </a:rPr>
              <a:t>WW (Weight Watchers Reimagined)</a:t>
            </a:r>
          </a:p>
          <a:p>
            <a:pPr marL="742950" lvl="1" indent="-285750">
              <a:buFont typeface="Arial" panose="020B0604020202020204" pitchFamily="34" charset="0"/>
              <a:buChar char="•"/>
            </a:pPr>
            <a:r>
              <a:rPr lang="en-US" sz="2000" dirty="0">
                <a:latin typeface="Myriad Pro" panose="020B0503030403020204" charset="0"/>
              </a:rPr>
              <a:t>Employee discounts - </a:t>
            </a:r>
            <a:r>
              <a:rPr lang="en-US" sz="2000" dirty="0">
                <a:latin typeface="Myriad Pro" panose="020B0503030403020204" charset="0"/>
                <a:hlinkClick r:id="rId3"/>
              </a:rPr>
              <a:t>www.luc.edu/hr/discounts</a:t>
            </a:r>
            <a:endParaRPr lang="en-US" sz="2000" dirty="0">
              <a:latin typeface="Myriad Pro" panose="020B0503030403020204" charset="0"/>
            </a:endParaRPr>
          </a:p>
          <a:p>
            <a:pPr marL="1200150" lvl="2" indent="-285750">
              <a:buFont typeface="Arial" panose="020B0604020202020204" pitchFamily="34" charset="0"/>
              <a:buChar char="•"/>
            </a:pPr>
            <a:r>
              <a:rPr lang="en-US" sz="2000" dirty="0">
                <a:latin typeface="Myriad Pro" panose="020B0503030403020204" charset="0"/>
              </a:rPr>
              <a:t>AAA and other travel-related services</a:t>
            </a:r>
          </a:p>
          <a:p>
            <a:pPr marL="1200150" lvl="2" indent="-285750">
              <a:buFont typeface="Arial" panose="020B0604020202020204" pitchFamily="34" charset="0"/>
              <a:buChar char="•"/>
            </a:pPr>
            <a:r>
              <a:rPr lang="en-US" sz="2000" dirty="0">
                <a:latin typeface="Myriad Pro" panose="020B0503030403020204" charset="0"/>
              </a:rPr>
              <a:t>Divvy</a:t>
            </a:r>
          </a:p>
          <a:p>
            <a:pPr marL="1200150" lvl="2" indent="-285750">
              <a:buFont typeface="Arial" panose="020B0604020202020204" pitchFamily="34" charset="0"/>
              <a:buChar char="•"/>
            </a:pPr>
            <a:r>
              <a:rPr lang="en-US" sz="2000" dirty="0">
                <a:latin typeface="Myriad Pro" panose="020B0503030403020204" charset="0"/>
              </a:rPr>
              <a:t>Equinox</a:t>
            </a:r>
          </a:p>
          <a:p>
            <a:pPr marL="1200150" lvl="2" indent="-285750">
              <a:buFont typeface="Arial" panose="020B0604020202020204" pitchFamily="34" charset="0"/>
              <a:buChar char="•"/>
            </a:pPr>
            <a:r>
              <a:rPr lang="en-US" sz="2000" dirty="0">
                <a:latin typeface="Myriad Pro" panose="020B0503030403020204" charset="0"/>
              </a:rPr>
              <a:t>Computers/software</a:t>
            </a:r>
          </a:p>
          <a:p>
            <a:pPr marL="1200150" lvl="2" indent="-285750">
              <a:buFont typeface="Arial" panose="020B0604020202020204" pitchFamily="34" charset="0"/>
              <a:buChar char="•"/>
            </a:pPr>
            <a:r>
              <a:rPr lang="en-US" sz="2000" dirty="0">
                <a:latin typeface="Myriad Pro" panose="020B0503030403020204" charset="0"/>
              </a:rPr>
              <a:t>Cell phone bills</a:t>
            </a:r>
          </a:p>
          <a:p>
            <a:pPr marL="1200150" lvl="2" indent="-285750">
              <a:buFont typeface="Arial" panose="020B0604020202020204" pitchFamily="34" charset="0"/>
              <a:buChar char="•"/>
            </a:pPr>
            <a:r>
              <a:rPr lang="en-US" sz="2000" dirty="0">
                <a:latin typeface="Myriad Pro" panose="020B0503030403020204" charset="0"/>
              </a:rPr>
              <a:t>And many more!</a:t>
            </a:r>
          </a:p>
          <a:p>
            <a:pPr marL="1200150" lvl="2" indent="-285750">
              <a:buFont typeface="Arial" panose="020B0604020202020204" pitchFamily="34" charset="0"/>
              <a:buChar char="•"/>
            </a:pPr>
            <a:endParaRPr lang="en-US" sz="2000" dirty="0">
              <a:latin typeface="Myriad Pro" panose="020B0503030403020204" charset="0"/>
            </a:endParaRPr>
          </a:p>
          <a:p>
            <a:pPr marL="0" indent="0">
              <a:buNone/>
            </a:pPr>
            <a:r>
              <a:rPr lang="en-US" sz="2400" dirty="0">
                <a:latin typeface="+mn-lt"/>
              </a:rPr>
              <a:t>In partnership with our Wellness provider Health Maintenance Institute (HMI), you have the opportunity each quarter to earn wellness points and earn a $75 reward (taxable) incentive for living a healthier lifestyle</a:t>
            </a:r>
          </a:p>
          <a:p>
            <a:pPr marL="0" indent="0">
              <a:buNone/>
            </a:pPr>
            <a:endParaRPr lang="en-US" sz="2000" dirty="0">
              <a:latin typeface="+mn-lt"/>
            </a:endParaRPr>
          </a:p>
          <a:p>
            <a:pPr>
              <a:buFont typeface="Arial" panose="020B0604020202020204" pitchFamily="34" charset="0"/>
              <a:buChar char="•"/>
            </a:pPr>
            <a:r>
              <a:rPr lang="en-US" sz="2400" dirty="0">
                <a:latin typeface="+mn-lt"/>
              </a:rPr>
              <a:t>Next quarter begins September 16</a:t>
            </a:r>
            <a:r>
              <a:rPr lang="en-US" sz="2400" baseline="30000" dirty="0">
                <a:latin typeface="+mn-lt"/>
              </a:rPr>
              <a:t>th</a:t>
            </a:r>
            <a:r>
              <a:rPr lang="en-US" sz="2400" dirty="0">
                <a:latin typeface="+mn-lt"/>
              </a:rPr>
              <a:t> through December 31</a:t>
            </a:r>
            <a:r>
              <a:rPr lang="en-US" sz="2400" baseline="30000" dirty="0">
                <a:latin typeface="+mn-lt"/>
              </a:rPr>
              <a:t>st</a:t>
            </a:r>
            <a:endParaRPr lang="en-US" sz="2400" dirty="0">
              <a:latin typeface="+mn-lt"/>
            </a:endParaRPr>
          </a:p>
          <a:p>
            <a:pPr lvl="1">
              <a:buFont typeface="Arial" panose="020B0604020202020204" pitchFamily="34" charset="0"/>
              <a:buChar char="•"/>
            </a:pPr>
            <a:r>
              <a:rPr lang="en-US" sz="2400" dirty="0"/>
              <a:t>Must earn 125 wellness points</a:t>
            </a:r>
          </a:p>
          <a:p>
            <a:pPr lvl="1">
              <a:buFont typeface="Arial" panose="020B0604020202020204" pitchFamily="34" charset="0"/>
              <a:buChar char="•"/>
            </a:pPr>
            <a:r>
              <a:rPr lang="en-US" sz="2400" dirty="0"/>
              <a:t>Participate in various wellness activities to earn points</a:t>
            </a:r>
          </a:p>
          <a:p>
            <a:pPr lvl="1"/>
            <a:endParaRPr lang="en-US" sz="1800" dirty="0"/>
          </a:p>
          <a:p>
            <a:pPr>
              <a:buFont typeface="Arial" panose="020B0604020202020204" pitchFamily="34" charset="0"/>
              <a:buChar char="•"/>
            </a:pPr>
            <a:r>
              <a:rPr lang="en-US" sz="2400" dirty="0">
                <a:latin typeface="+mn-lt"/>
              </a:rPr>
              <a:t>Sign up and log your activity on the HMI Wellness Portal:</a:t>
            </a:r>
          </a:p>
          <a:p>
            <a:pPr lvl="1">
              <a:buFont typeface="Arial" panose="020B0604020202020204" pitchFamily="34" charset="0"/>
              <a:buChar char="•"/>
            </a:pPr>
            <a:r>
              <a:rPr lang="en-US" sz="2400" dirty="0"/>
              <a:t>Myhmihealth.com  </a:t>
            </a:r>
          </a:p>
          <a:p>
            <a:pPr lvl="1">
              <a:buFont typeface="Arial" panose="020B0604020202020204" pitchFamily="34" charset="0"/>
              <a:buChar char="•"/>
            </a:pPr>
            <a:r>
              <a:rPr lang="en-US" sz="2400" dirty="0"/>
              <a:t>Site Code L773</a:t>
            </a:r>
          </a:p>
          <a:p>
            <a:pPr marL="1200150" lvl="2" indent="-285750">
              <a:buFont typeface="Arial" panose="020B0604020202020204" pitchFamily="34" charset="0"/>
              <a:buChar char="•"/>
            </a:pPr>
            <a:endParaRPr lang="en-US" sz="2000" dirty="0">
              <a:latin typeface="Myriad Pro" panose="020B0503030403020204" charset="0"/>
            </a:endParaRPr>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30</a:t>
            </a:fld>
            <a:endParaRPr lang="en-US" dirty="0"/>
          </a:p>
        </p:txBody>
      </p:sp>
    </p:spTree>
    <p:extLst>
      <p:ext uri="{BB962C8B-B14F-4D97-AF65-F5344CB8AC3E}">
        <p14:creationId xmlns:p14="http://schemas.microsoft.com/office/powerpoint/2010/main" val="2558433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AGAIN, reminder that you have 31 days maximum</a:t>
            </a:r>
            <a:r>
              <a:rPr lang="en-US" baseline="0" dirty="0"/>
              <a:t> from the date you are eligible to make your elections for the remainder of this year.  You must go out to the self service portal and choose which plans you want or waive the plans you don’t want. Lastly,</a:t>
            </a:r>
            <a:r>
              <a:rPr lang="en-US" dirty="0"/>
              <a:t> remember that when you are enrolling, you and your covered spouse/LDA must complete the tobacco and spousal/LDA certification to avoid increased premiums</a:t>
            </a:r>
            <a:r>
              <a:rPr lang="en-US" baseline="0" dirty="0"/>
              <a:t>. </a:t>
            </a:r>
            <a:r>
              <a:rPr lang="en-US" baseline="0" dirty="0">
                <a:solidFill>
                  <a:srgbClr val="FF0000"/>
                </a:solidFill>
              </a:rPr>
              <a:t>This must be done by both you and your spouse/LDA if you are covering them on one of the Loyola medical plans.</a:t>
            </a:r>
          </a:p>
          <a:p>
            <a:endParaRPr lang="en-US" baseline="0" dirty="0">
              <a:solidFill>
                <a:srgbClr val="FF0000"/>
              </a:solidFill>
            </a:endParaRPr>
          </a:p>
          <a:p>
            <a:pPr lvl="0">
              <a:buFont typeface="Arial" panose="020B0604020202020204" pitchFamily="34" charset="0"/>
              <a:buChar char="•"/>
            </a:pPr>
            <a:r>
              <a:rPr lang="en-US" sz="2000" dirty="0">
                <a:solidFill>
                  <a:prstClr val="black"/>
                </a:solidFill>
                <a:latin typeface="+mn-lt"/>
              </a:rPr>
              <a:t>If you wish to waive benefits, please log into Employee Self- Service to do so.</a:t>
            </a:r>
          </a:p>
          <a:p>
            <a:pPr>
              <a:buFont typeface="Arial" panose="020B0604020202020204" pitchFamily="34" charset="0"/>
              <a:buChar char="•"/>
            </a:pPr>
            <a:r>
              <a:rPr lang="en-US" sz="2000" dirty="0">
                <a:latin typeface="+mn-lt"/>
              </a:rPr>
              <a:t>Enrolling in Transit:</a:t>
            </a:r>
          </a:p>
          <a:p>
            <a:pPr lvl="1">
              <a:buFont typeface="Arial" panose="020B0604020202020204" pitchFamily="34" charset="0"/>
              <a:buChar char="•"/>
            </a:pPr>
            <a:r>
              <a:rPr lang="en-US" sz="2000" dirty="0"/>
              <a:t>Visit </a:t>
            </a:r>
            <a:r>
              <a:rPr lang="en-US" sz="2000" u="sng" dirty="0">
                <a:solidFill>
                  <a:srgbClr val="3333FF"/>
                </a:solidFill>
              </a:rPr>
              <a:t>loyolaexpress.com</a:t>
            </a:r>
            <a:r>
              <a:rPr lang="en-US" sz="2000" dirty="0"/>
              <a:t> </a:t>
            </a:r>
          </a:p>
          <a:p>
            <a:pPr>
              <a:buFont typeface="Arial" panose="020B0604020202020204" pitchFamily="34" charset="0"/>
              <a:buChar char="•"/>
            </a:pPr>
            <a:r>
              <a:rPr lang="en-US" sz="2000" dirty="0">
                <a:latin typeface="+mn-lt"/>
              </a:rPr>
              <a:t>Need assistance in picking a benefits package?</a:t>
            </a:r>
          </a:p>
          <a:p>
            <a:pPr lvl="1">
              <a:buFont typeface="Arial" panose="020B0604020202020204" pitchFamily="34" charset="0"/>
              <a:buChar char="•"/>
            </a:pPr>
            <a:r>
              <a:rPr lang="en-US" sz="2000" dirty="0"/>
              <a:t>Don’t forget about </a:t>
            </a:r>
            <a:r>
              <a:rPr lang="en-US" sz="2000" b="1" dirty="0"/>
              <a:t>ALEX</a:t>
            </a:r>
            <a:r>
              <a:rPr lang="en-US" sz="2000" dirty="0"/>
              <a:t> - your personal benefits counselor: </a:t>
            </a:r>
            <a:r>
              <a:rPr lang="en-US" sz="2000" dirty="0">
                <a:hlinkClick r:id="rId3"/>
              </a:rPr>
              <a:t>www.myalex.com/loyola/2019</a:t>
            </a:r>
            <a:endParaRPr lang="en-US" sz="2000" dirty="0">
              <a:solidFill>
                <a:srgbClr val="FF0000"/>
              </a:solidFill>
            </a:endParaRPr>
          </a:p>
          <a:p>
            <a:pPr>
              <a:buFont typeface="Arial" panose="020B0604020202020204" pitchFamily="34" charset="0"/>
              <a:buChar char="•"/>
            </a:pPr>
            <a:r>
              <a:rPr lang="en-US" sz="2000" dirty="0">
                <a:latin typeface="+mn-lt"/>
              </a:rPr>
              <a:t>Premium rates and other information can be found online </a:t>
            </a:r>
          </a:p>
          <a:p>
            <a:pPr marL="0" indent="0">
              <a:buNone/>
            </a:pPr>
            <a:r>
              <a:rPr lang="en-US" sz="2000" dirty="0">
                <a:latin typeface="+mn-lt"/>
              </a:rPr>
              <a:t>        on the Human Resources website and in the Benefits Booklets at www.luc.edu/hr/benefits</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690E84D3-F161-234A-9E50-97780213D7CE}" type="slidenum">
              <a:rPr lang="en-US" smtClean="0"/>
              <a:pPr/>
              <a:t>32</a:t>
            </a:fld>
            <a:endParaRPr lang="en-US" dirty="0"/>
          </a:p>
        </p:txBody>
      </p:sp>
    </p:spTree>
    <p:extLst>
      <p:ext uri="{BB962C8B-B14F-4D97-AF65-F5344CB8AC3E}">
        <p14:creationId xmlns:p14="http://schemas.microsoft.com/office/powerpoint/2010/main" val="865082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33</a:t>
            </a:fld>
            <a:endParaRPr lang="en-US" dirty="0"/>
          </a:p>
        </p:txBody>
      </p:sp>
    </p:spTree>
    <p:extLst>
      <p:ext uri="{BB962C8B-B14F-4D97-AF65-F5344CB8AC3E}">
        <p14:creationId xmlns:p14="http://schemas.microsoft.com/office/powerpoint/2010/main" val="872680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34</a:t>
            </a:fld>
            <a:endParaRPr lang="en-US" dirty="0"/>
          </a:p>
        </p:txBody>
      </p:sp>
    </p:spTree>
    <p:extLst>
      <p:ext uri="{BB962C8B-B14F-4D97-AF65-F5344CB8AC3E}">
        <p14:creationId xmlns:p14="http://schemas.microsoft.com/office/powerpoint/2010/main" val="20284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ALEX helps you to decide which medical plan is best for you.  It</a:t>
            </a:r>
            <a:r>
              <a:rPr lang="en-US" baseline="0" dirty="0"/>
              <a:t> is an interactive tool where you will be asked to input data on your family’s health care situation, including expected # of Dr. visits, # of prescriptions, expected surgeries, and so forth.  ALEX then adds up the premiums for each plan, plus the expected costs under each plan, and provides you with a recommendation on which plan to choose.  ALEX will also provide you with information about other choices:  Dental, Vision, Life, Disability, Critical Illness and Accident Insurance.  You can access the tool at the link shown on the screen.</a:t>
            </a:r>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4</a:t>
            </a:fld>
            <a:endParaRPr lang="en-US" dirty="0"/>
          </a:p>
        </p:txBody>
      </p:sp>
    </p:spTree>
    <p:extLst>
      <p:ext uri="{BB962C8B-B14F-4D97-AF65-F5344CB8AC3E}">
        <p14:creationId xmlns:p14="http://schemas.microsoft.com/office/powerpoint/2010/main" val="2443002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5</a:t>
            </a:fld>
            <a:endParaRPr lang="en-US" dirty="0"/>
          </a:p>
        </p:txBody>
      </p:sp>
    </p:spTree>
    <p:extLst>
      <p:ext uri="{BB962C8B-B14F-4D97-AF65-F5344CB8AC3E}">
        <p14:creationId xmlns:p14="http://schemas.microsoft.com/office/powerpoint/2010/main" val="68988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8</a:t>
            </a:fld>
            <a:endParaRPr lang="en-US" dirty="0"/>
          </a:p>
        </p:txBody>
      </p:sp>
    </p:spTree>
    <p:extLst>
      <p:ext uri="{BB962C8B-B14F-4D97-AF65-F5344CB8AC3E}">
        <p14:creationId xmlns:p14="http://schemas.microsoft.com/office/powerpoint/2010/main" val="234957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Loyola offers three medical plans. On the left is PPO 1.  PPO 1 has a $500 deductible per individual and a maximum of $1000 deductible for you and covered dependents. After the deductible is met, coinsurance is 90% in home hospitals, 80% for all other Aetna providers. Your total out of pocket maximum in network is $3000 for one and $6000 for an employee plus one or more dependents. PPO 2 is different as shown by the figures bolded on the right.  The deductible would be $1200 for one and $2400 for more than one covered person in your family.  The coinsurance is the same, and your maximum out of pocket is $4,000 for one person and $8000 for more than one person covered.   Preventive services remain covered at 100% in network and provided at no cost to you on both plans.  These benefits shown are for covered services OTHER THAN outpatient prescription drugs.</a:t>
            </a:r>
            <a:endParaRPr lang="en-US" dirty="0"/>
          </a:p>
          <a:p>
            <a:endParaRPr lang="en-US" dirty="0"/>
          </a:p>
          <a:p>
            <a:pPr marL="0" indent="0">
              <a:buNone/>
            </a:pPr>
            <a:r>
              <a:rPr lang="en-US" sz="1200" b="1" dirty="0">
                <a:latin typeface="+mn-lt"/>
              </a:rPr>
              <a:t>Three Medical Plan Options: PPO 1, PPO 2 and PPO 3 HSA</a:t>
            </a:r>
          </a:p>
          <a:p>
            <a:r>
              <a:rPr lang="en-US" sz="1200" dirty="0">
                <a:latin typeface="+mn-lt"/>
              </a:rPr>
              <a:t>Have the same quality and level of coverage</a:t>
            </a:r>
          </a:p>
          <a:p>
            <a:r>
              <a:rPr lang="en-US" sz="1200" dirty="0">
                <a:latin typeface="+mn-lt"/>
              </a:rPr>
              <a:t>Are administered by Aetna</a:t>
            </a:r>
          </a:p>
          <a:p>
            <a:r>
              <a:rPr lang="en-US" sz="1200" dirty="0">
                <a:latin typeface="+mn-lt"/>
              </a:rPr>
              <a:t>Offer the flexibility and access to large network </a:t>
            </a:r>
          </a:p>
          <a:p>
            <a:pPr marL="0" indent="0">
              <a:buNone/>
            </a:pPr>
            <a:r>
              <a:rPr lang="en-US" sz="1200" dirty="0">
                <a:latin typeface="+mn-lt"/>
              </a:rPr>
              <a:t>	of providers part of the PPO network</a:t>
            </a:r>
          </a:p>
          <a:p>
            <a:r>
              <a:rPr lang="en-US" sz="1200" dirty="0">
                <a:latin typeface="+mn-lt"/>
              </a:rPr>
              <a:t>Coinsurance is 90% when you use home hospitals</a:t>
            </a:r>
          </a:p>
          <a:p>
            <a:r>
              <a:rPr lang="en-US" sz="1200" dirty="0">
                <a:latin typeface="+mn-lt"/>
              </a:rPr>
              <a:t>Most routine preventive care from in-network doctors is covered 100% at no cost to you. For most other services, you pay health care costs until you meet the annual deductible</a:t>
            </a:r>
          </a:p>
          <a:p>
            <a:r>
              <a:rPr lang="en-US" sz="1200" dirty="0">
                <a:latin typeface="+mn-lt"/>
              </a:rPr>
              <a:t>Are subject to different annual out of pocket cost, deductible and monthly premiums</a:t>
            </a:r>
          </a:p>
          <a:p>
            <a:r>
              <a:rPr lang="en-US" sz="1200" dirty="0">
                <a:latin typeface="+mn-lt"/>
              </a:rPr>
              <a:t>Tobacco smokers are subject to additional cost</a:t>
            </a:r>
          </a:p>
          <a:p>
            <a:r>
              <a:rPr lang="en-US" sz="1200" dirty="0">
                <a:latin typeface="+mn-lt"/>
              </a:rPr>
              <a:t>Faculty members adding spousal coverage will pay a premium if their spouses do not qualify for a waiver</a:t>
            </a:r>
          </a:p>
          <a:p>
            <a:r>
              <a:rPr lang="en-US" sz="1200" b="1" dirty="0">
                <a:latin typeface="+mn-lt"/>
              </a:rPr>
              <a:t>Reduced wellness rate premiums for new hires</a:t>
            </a:r>
          </a:p>
          <a:p>
            <a:endParaRPr lang="en-US" sz="1200" b="1" dirty="0">
              <a:latin typeface="+mn-lt"/>
            </a:endParaRPr>
          </a:p>
          <a:p>
            <a:r>
              <a:rPr lang="en-US" sz="1600" b="1" kern="1200" dirty="0">
                <a:solidFill>
                  <a:schemeClr val="tx1"/>
                </a:solidFill>
                <a:latin typeface="+mn-lt"/>
                <a:ea typeface="+mn-ea"/>
                <a:cs typeface="+mn-cs"/>
              </a:rPr>
              <a:t>Family Deductible is Embedded </a:t>
            </a:r>
            <a:r>
              <a:rPr lang="en-US" sz="1600" kern="1200" dirty="0">
                <a:solidFill>
                  <a:schemeClr val="tx1"/>
                </a:solidFill>
                <a:latin typeface="+mn-lt"/>
                <a:ea typeface="+mn-ea"/>
                <a:cs typeface="+mn-cs"/>
              </a:rPr>
              <a:t>– No single individual on a plan with employee and a spouse/LDA and/or child(ren) will have to pay a deductible higher than the individual deductible amount</a:t>
            </a:r>
          </a:p>
          <a:p>
            <a:endParaRPr lang="en-US" sz="1600" kern="1200" dirty="0">
              <a:solidFill>
                <a:schemeClr val="tx1"/>
              </a:solidFill>
              <a:latin typeface="+mn-lt"/>
              <a:ea typeface="+mn-ea"/>
              <a:cs typeface="+mn-cs"/>
            </a:endParaRPr>
          </a:p>
          <a:p>
            <a:r>
              <a:rPr lang="en-US" sz="1600" b="1" kern="1200" dirty="0">
                <a:solidFill>
                  <a:schemeClr val="tx1"/>
                </a:solidFill>
                <a:latin typeface="+mn-lt"/>
                <a:ea typeface="+mn-ea"/>
                <a:cs typeface="+mn-cs"/>
              </a:rPr>
              <a:t>Out of Pocket Maximum </a:t>
            </a:r>
            <a:r>
              <a:rPr lang="en-US" sz="1600" kern="1200" dirty="0">
                <a:solidFill>
                  <a:schemeClr val="tx1"/>
                </a:solidFill>
                <a:latin typeface="+mn-lt"/>
                <a:ea typeface="+mn-ea"/>
                <a:cs typeface="+mn-cs"/>
              </a:rPr>
              <a:t>– Includes Deductible, Coinsurance and Prescription Drug Expenses  </a:t>
            </a:r>
          </a:p>
          <a:p>
            <a:pPr marL="742950" lvl="1" indent="-285750">
              <a:buFont typeface="Arial" panose="020B0604020202020204" pitchFamily="34" charset="0"/>
              <a:buChar char="•"/>
            </a:pPr>
            <a:r>
              <a:rPr lang="en-US" sz="1600" kern="1200" dirty="0">
                <a:solidFill>
                  <a:schemeClr val="tx1"/>
                </a:solidFill>
                <a:latin typeface="+mn-lt"/>
                <a:ea typeface="+mn-ea"/>
                <a:cs typeface="+mn-cs"/>
              </a:rPr>
              <a:t>PPO 1 &amp; PPO 2 have a separate medical and RX out of pocket maximum, the total of both in either plan option is greater than that of PPO 3 HSA’s combined out of pocket maximum</a:t>
            </a:r>
          </a:p>
          <a:p>
            <a:endParaRPr lang="en-US" sz="1600" kern="1200" dirty="0">
              <a:solidFill>
                <a:schemeClr val="tx1"/>
              </a:solidFill>
              <a:latin typeface="+mn-lt"/>
              <a:ea typeface="+mn-ea"/>
              <a:cs typeface="+mn-cs"/>
            </a:endParaRPr>
          </a:p>
          <a:p>
            <a:r>
              <a:rPr lang="en-US" sz="1600" b="1" kern="1200" dirty="0">
                <a:solidFill>
                  <a:schemeClr val="tx1"/>
                </a:solidFill>
                <a:latin typeface="+mn-lt"/>
                <a:ea typeface="+mn-ea"/>
                <a:cs typeface="+mn-cs"/>
              </a:rPr>
              <a:t>Health Savings Account (HSA) Compatible </a:t>
            </a:r>
            <a:r>
              <a:rPr lang="en-US" sz="1600" kern="1200" dirty="0">
                <a:solidFill>
                  <a:schemeClr val="tx1"/>
                </a:solidFill>
                <a:latin typeface="+mn-lt"/>
                <a:ea typeface="+mn-ea"/>
                <a:cs typeface="+mn-cs"/>
              </a:rPr>
              <a:t>– Includes an HSA to use for eligible medical expenses</a:t>
            </a:r>
          </a:p>
          <a:p>
            <a:pPr marL="742950" lvl="1" indent="-285750">
              <a:buFont typeface="Arial" panose="020B0604020202020204" pitchFamily="34" charset="0"/>
              <a:buChar char="•"/>
            </a:pPr>
            <a:r>
              <a:rPr lang="en-US" sz="1600" kern="1200" dirty="0">
                <a:solidFill>
                  <a:schemeClr val="tx1"/>
                </a:solidFill>
                <a:latin typeface="+mn-lt"/>
                <a:ea typeface="+mn-ea"/>
                <a:cs typeface="+mn-cs"/>
              </a:rPr>
              <a:t>Loyola contributes $600 (You) or $1,200 (You + 1 or More)</a:t>
            </a:r>
          </a:p>
          <a:p>
            <a:pPr marL="742950" lvl="1" indent="-285750">
              <a:buFont typeface="Arial" panose="020B0604020202020204" pitchFamily="34" charset="0"/>
              <a:buChar char="•"/>
            </a:pPr>
            <a:r>
              <a:rPr lang="en-US" sz="1600" kern="1200" dirty="0">
                <a:solidFill>
                  <a:schemeClr val="tx1"/>
                </a:solidFill>
                <a:latin typeface="+mn-lt"/>
                <a:ea typeface="+mn-ea"/>
                <a:cs typeface="+mn-cs"/>
              </a:rPr>
              <a:t>You can contribute on a pre-tax basis, too!</a:t>
            </a:r>
          </a:p>
          <a:p>
            <a:pPr marL="742950" lvl="1" indent="-285750">
              <a:buFont typeface="Arial" panose="020B0604020202020204" pitchFamily="34" charset="0"/>
              <a:buChar char="•"/>
            </a:pPr>
            <a:endParaRPr lang="en-US" sz="1600" b="1" kern="1200" dirty="0">
              <a:solidFill>
                <a:schemeClr val="tx1"/>
              </a:solidFill>
              <a:latin typeface="+mn-lt"/>
              <a:ea typeface="+mn-ea"/>
              <a:cs typeface="+mn-cs"/>
            </a:endParaRPr>
          </a:p>
          <a:p>
            <a:r>
              <a:rPr lang="en-US" sz="1600" b="1" kern="1200" dirty="0">
                <a:solidFill>
                  <a:schemeClr val="tx1"/>
                </a:solidFill>
                <a:latin typeface="+mn-lt"/>
                <a:ea typeface="+mn-ea"/>
                <a:cs typeface="+mn-cs"/>
              </a:rPr>
              <a:t>Limited FSA – </a:t>
            </a:r>
            <a:r>
              <a:rPr lang="en-US" sz="1600" kern="1200" dirty="0">
                <a:solidFill>
                  <a:schemeClr val="tx1"/>
                </a:solidFill>
                <a:latin typeface="+mn-lt"/>
                <a:ea typeface="+mn-ea"/>
                <a:cs typeface="+mn-cs"/>
              </a:rPr>
              <a:t>You can contribute up to $2,650 pre-tax to use for eligible 2019 dental and vision expenses</a:t>
            </a:r>
          </a:p>
          <a:p>
            <a:endParaRPr lang="en-US" sz="1600" kern="1200" dirty="0">
              <a:solidFill>
                <a:schemeClr val="tx1"/>
              </a:solidFill>
              <a:latin typeface="+mn-lt"/>
              <a:ea typeface="+mn-ea"/>
              <a:cs typeface="+mn-cs"/>
            </a:endParaRPr>
          </a:p>
          <a:p>
            <a:r>
              <a:rPr lang="en-US" sz="1600" b="1" kern="1200" dirty="0">
                <a:solidFill>
                  <a:schemeClr val="tx1"/>
                </a:solidFill>
                <a:latin typeface="+mn-lt"/>
                <a:ea typeface="+mn-ea"/>
                <a:cs typeface="+mn-cs"/>
              </a:rPr>
              <a:t>Preventive Drug List– </a:t>
            </a:r>
            <a:r>
              <a:rPr lang="en-US" sz="1600" kern="1200" dirty="0">
                <a:solidFill>
                  <a:schemeClr val="tx1"/>
                </a:solidFill>
                <a:latin typeface="+mn-lt"/>
                <a:ea typeface="+mn-ea"/>
                <a:cs typeface="+mn-cs"/>
              </a:rPr>
              <a:t>Some preventive prescriptions require you to only pay coinsurance, even without meeting the deductible yet</a:t>
            </a:r>
          </a:p>
          <a:p>
            <a:endParaRPr lang="en-US" sz="1600" kern="1200" dirty="0">
              <a:solidFill>
                <a:schemeClr val="tx1"/>
              </a:solidFill>
              <a:latin typeface="+mn-lt"/>
              <a:ea typeface="+mn-ea"/>
              <a:cs typeface="+mn-cs"/>
            </a:endParaRPr>
          </a:p>
          <a:p>
            <a:r>
              <a:rPr lang="en-US" sz="1600" b="1" kern="1200" dirty="0">
                <a:solidFill>
                  <a:schemeClr val="tx1"/>
                </a:solidFill>
                <a:latin typeface="+mn-lt"/>
                <a:ea typeface="+mn-ea"/>
                <a:cs typeface="+mn-cs"/>
              </a:rPr>
              <a:t>Lower Premiums – PPO 1 and PPO 2 rates are increasing for 2019 </a:t>
            </a:r>
          </a:p>
          <a:p>
            <a:pPr marL="742950" lvl="1" indent="-285750">
              <a:buFont typeface="Arial" panose="020B0604020202020204" pitchFamily="34" charset="0"/>
              <a:buChar char="•"/>
            </a:pPr>
            <a:r>
              <a:rPr lang="en-US" sz="1600" kern="1200" dirty="0">
                <a:solidFill>
                  <a:schemeClr val="tx1"/>
                </a:solidFill>
                <a:latin typeface="+mn-lt"/>
                <a:ea typeface="+mn-ea"/>
                <a:cs typeface="+mn-cs"/>
              </a:rPr>
              <a:t>PPO 3 HSA monthly premiums are considerably lower than the existing plan options</a:t>
            </a:r>
          </a:p>
          <a:p>
            <a:endParaRPr lang="en-US" sz="1600" kern="1200" dirty="0">
              <a:solidFill>
                <a:schemeClr val="tx1"/>
              </a:solidFill>
              <a:latin typeface="+mn-lt"/>
              <a:ea typeface="+mn-ea"/>
              <a:cs typeface="+mn-cs"/>
            </a:endParaRPr>
          </a:p>
          <a:p>
            <a:r>
              <a:rPr lang="en-US" sz="1600" b="1" u="sng" kern="1200" dirty="0">
                <a:solidFill>
                  <a:schemeClr val="tx1"/>
                </a:solidFill>
                <a:latin typeface="+mn-lt"/>
                <a:ea typeface="+mn-ea"/>
                <a:cs typeface="+mn-cs"/>
              </a:rPr>
              <a:t>Like the PPO 1 &amp; PPO 2, you can still take advantage of:</a:t>
            </a:r>
          </a:p>
          <a:p>
            <a:pPr marL="742950" lvl="1" indent="-285750">
              <a:buFont typeface="Arial" panose="020B0604020202020204" pitchFamily="34" charset="0"/>
              <a:buChar char="•"/>
            </a:pPr>
            <a:r>
              <a:rPr lang="en-US" sz="1600" b="1" kern="1200" dirty="0">
                <a:solidFill>
                  <a:schemeClr val="tx1"/>
                </a:solidFill>
                <a:latin typeface="+mn-lt"/>
                <a:ea typeface="+mn-ea"/>
                <a:cs typeface="+mn-cs"/>
              </a:rPr>
              <a:t>Preventive Exams and Certain Preventive Prescriptions covered at 100%</a:t>
            </a:r>
          </a:p>
          <a:p>
            <a:pPr marL="742950" lvl="1" indent="-285750">
              <a:buFont typeface="Arial" panose="020B0604020202020204" pitchFamily="34" charset="0"/>
              <a:buChar char="•"/>
            </a:pPr>
            <a:r>
              <a:rPr lang="en-US" sz="1600" b="1" kern="1200" dirty="0">
                <a:solidFill>
                  <a:schemeClr val="tx1"/>
                </a:solidFill>
                <a:latin typeface="+mn-lt"/>
                <a:ea typeface="+mn-ea"/>
                <a:cs typeface="+mn-cs"/>
              </a:rPr>
              <a:t>National PPO Network</a:t>
            </a:r>
            <a:r>
              <a:rPr lang="en-US" sz="1600" kern="1200" dirty="0">
                <a:solidFill>
                  <a:schemeClr val="tx1"/>
                </a:solidFill>
                <a:latin typeface="+mn-lt"/>
                <a:ea typeface="+mn-ea"/>
                <a:cs typeface="+mn-cs"/>
              </a:rPr>
              <a:t> – Utilizes the large national Aetna</a:t>
            </a:r>
            <a:r>
              <a:rPr lang="en-US" sz="1600" kern="1200" baseline="0" dirty="0">
                <a:solidFill>
                  <a:schemeClr val="tx1"/>
                </a:solidFill>
                <a:latin typeface="+mn-lt"/>
                <a:ea typeface="+mn-ea"/>
                <a:cs typeface="+mn-cs"/>
              </a:rPr>
              <a:t> </a:t>
            </a:r>
            <a:r>
              <a:rPr lang="en-US" sz="1600" kern="1200" dirty="0">
                <a:solidFill>
                  <a:schemeClr val="tx1"/>
                </a:solidFill>
                <a:latin typeface="+mn-lt"/>
                <a:ea typeface="+mn-ea"/>
                <a:cs typeface="+mn-cs"/>
              </a:rPr>
              <a:t>PPO Network; Coinsurance is 90% when you use Home Hospitals</a:t>
            </a:r>
            <a:endParaRPr lang="en-US" dirty="0"/>
          </a:p>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9</a:t>
            </a:fld>
            <a:endParaRPr lang="en-US" dirty="0"/>
          </a:p>
        </p:txBody>
      </p:sp>
    </p:spTree>
    <p:extLst>
      <p:ext uri="{BB962C8B-B14F-4D97-AF65-F5344CB8AC3E}">
        <p14:creationId xmlns:p14="http://schemas.microsoft.com/office/powerpoint/2010/main" val="202824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10</a:t>
            </a:fld>
            <a:endParaRPr lang="en-US" dirty="0"/>
          </a:p>
        </p:txBody>
      </p:sp>
    </p:spTree>
    <p:extLst>
      <p:ext uri="{BB962C8B-B14F-4D97-AF65-F5344CB8AC3E}">
        <p14:creationId xmlns:p14="http://schemas.microsoft.com/office/powerpoint/2010/main" val="52561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11</a:t>
            </a:fld>
            <a:endParaRPr lang="en-US" dirty="0"/>
          </a:p>
        </p:txBody>
      </p:sp>
    </p:spTree>
    <p:extLst>
      <p:ext uri="{BB962C8B-B14F-4D97-AF65-F5344CB8AC3E}">
        <p14:creationId xmlns:p14="http://schemas.microsoft.com/office/powerpoint/2010/main" val="65388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E84D3-F161-234A-9E50-97780213D7CE}" type="slidenum">
              <a:rPr lang="en-US" smtClean="0"/>
              <a:pPr/>
              <a:t>12</a:t>
            </a:fld>
            <a:endParaRPr lang="en-US" dirty="0"/>
          </a:p>
        </p:txBody>
      </p:sp>
    </p:spTree>
    <p:extLst>
      <p:ext uri="{BB962C8B-B14F-4D97-AF65-F5344CB8AC3E}">
        <p14:creationId xmlns:p14="http://schemas.microsoft.com/office/powerpoint/2010/main" val="168132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slide" Target="../slides/slide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Master" Target="../slideMasters/slideMaster2.xml"/><Relationship Id="rId5" Type="http://schemas.openxmlformats.org/officeDocument/2006/relationships/image" Target="../media/image27.jpeg"/><Relationship Id="rId4" Type="http://schemas.openxmlformats.org/officeDocument/2006/relationships/image" Target="../media/image26.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3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33.jpeg"/><Relationship Id="rId4" Type="http://schemas.openxmlformats.org/officeDocument/2006/relationships/image" Target="../media/image3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tags" Target="../tags/tag1.xml"/><Relationship Id="rId4" Type="http://schemas.openxmlformats.org/officeDocument/2006/relationships/image" Target="../media/image36.emf"/></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463E4A8-F9C9-4EC5-8886-3874ED612BF0}"/>
              </a:ext>
            </a:extLst>
          </p:cNvPr>
          <p:cNvSpPr>
            <a:spLocks noGrp="1"/>
          </p:cNvSpPr>
          <p:nvPr>
            <p:ph type="sldNum" sz="quarter" idx="12"/>
          </p:nvPr>
        </p:nvSpPr>
        <p:spPr>
          <a:xfrm>
            <a:off x="6867099" y="4767263"/>
            <a:ext cx="2133600" cy="273844"/>
          </a:xfrm>
          <a:prstGeom prst="rect">
            <a:avLst/>
          </a:prstGeom>
        </p:spPr>
        <p:txBody>
          <a:bodyPr/>
          <a:lstStyle>
            <a:lvl1pPr algn="r">
              <a:defRPr sz="1000">
                <a:solidFill>
                  <a:schemeClr val="accent4"/>
                </a:solidFill>
              </a:defRPr>
            </a:lvl1pPr>
          </a:lstStyle>
          <a:p>
            <a:fld id="{E371AF7A-8F1A-2B4D-809E-CE7451B57B17}" type="slidenum">
              <a:rPr lang="en-US" smtClean="0"/>
              <a:pPr/>
              <a:t>‹#›</a:t>
            </a:fld>
            <a:endParaRPr lang="en-US" dirty="0"/>
          </a:p>
        </p:txBody>
      </p:sp>
      <p:sp>
        <p:nvSpPr>
          <p:cNvPr id="3" name="Rectangle 7">
            <a:extLst>
              <a:ext uri="{FF2B5EF4-FFF2-40B4-BE49-F238E27FC236}">
                <a16:creationId xmlns:a16="http://schemas.microsoft.com/office/drawing/2014/main" id="{8553B3FB-E55E-46CD-8A14-413FFF3D6995}"/>
              </a:ext>
            </a:extLst>
          </p:cNvPr>
          <p:cNvSpPr>
            <a:spLocks noChangeArrowheads="1"/>
          </p:cNvSpPr>
          <p:nvPr userDrawn="1"/>
        </p:nvSpPr>
        <p:spPr bwMode="auto">
          <a:xfrm>
            <a:off x="0" y="0"/>
            <a:ext cx="9144000" cy="5143500"/>
          </a:xfrm>
          <a:prstGeom prst="rect">
            <a:avLst/>
          </a:prstGeom>
          <a:solidFill>
            <a:srgbClr val="A3004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4" name="Freeform 9">
            <a:extLst>
              <a:ext uri="{FF2B5EF4-FFF2-40B4-BE49-F238E27FC236}">
                <a16:creationId xmlns:a16="http://schemas.microsoft.com/office/drawing/2014/main" id="{A8B7543A-2893-48AA-A180-39B1960C508F}"/>
              </a:ext>
            </a:extLst>
          </p:cNvPr>
          <p:cNvSpPr>
            <a:spLocks/>
          </p:cNvSpPr>
          <p:nvPr userDrawn="1"/>
        </p:nvSpPr>
        <p:spPr bwMode="auto">
          <a:xfrm>
            <a:off x="3182899" y="2941"/>
            <a:ext cx="4396956" cy="5139854"/>
          </a:xfrm>
          <a:custGeom>
            <a:avLst/>
            <a:gdLst>
              <a:gd name="T0" fmla="*/ 10510 w 7767645"/>
              <a:gd name="T1" fmla="*/ 0 h 10089931"/>
              <a:gd name="T2" fmla="*/ 2459421 w 7767645"/>
              <a:gd name="T3" fmla="*/ 0 h 10089931"/>
              <a:gd name="T4" fmla="*/ 7767645 w 7767645"/>
              <a:gd name="T5" fmla="*/ 6839481 h 10089931"/>
              <a:gd name="T6" fmla="*/ 2459421 w 7767645"/>
              <a:gd name="T7" fmla="*/ 10089931 h 10089931"/>
              <a:gd name="T8" fmla="*/ 0 w 7767645"/>
              <a:gd name="T9" fmla="*/ 10089931 h 10089931"/>
              <a:gd name="T10" fmla="*/ 10510 w 7767645"/>
              <a:gd name="T11" fmla="*/ 0 h 10089931"/>
              <a:gd name="connsiteX0" fmla="*/ 10510 w 7767645"/>
              <a:gd name="connsiteY0" fmla="*/ 0 h 10089931"/>
              <a:gd name="connsiteX1" fmla="*/ 2459421 w 7767645"/>
              <a:gd name="connsiteY1" fmla="*/ 0 h 10089931"/>
              <a:gd name="connsiteX2" fmla="*/ 7767645 w 7767645"/>
              <a:gd name="connsiteY2" fmla="*/ 6839481 h 10089931"/>
              <a:gd name="connsiteX3" fmla="*/ 4101883 w 7767645"/>
              <a:gd name="connsiteY3" fmla="*/ 9098206 h 10089931"/>
              <a:gd name="connsiteX4" fmla="*/ 0 w 7767645"/>
              <a:gd name="connsiteY4" fmla="*/ 10089931 h 10089931"/>
              <a:gd name="connsiteX5" fmla="*/ 10510 w 7767645"/>
              <a:gd name="connsiteY5" fmla="*/ 0 h 10089931"/>
              <a:gd name="connsiteX0" fmla="*/ 10510 w 7767645"/>
              <a:gd name="connsiteY0" fmla="*/ 0 h 9098206"/>
              <a:gd name="connsiteX1" fmla="*/ 2459421 w 7767645"/>
              <a:gd name="connsiteY1" fmla="*/ 0 h 9098206"/>
              <a:gd name="connsiteX2" fmla="*/ 7767645 w 7767645"/>
              <a:gd name="connsiteY2" fmla="*/ 6839481 h 9098206"/>
              <a:gd name="connsiteX3" fmla="*/ 4101883 w 7767645"/>
              <a:gd name="connsiteY3" fmla="*/ 9098206 h 9098206"/>
              <a:gd name="connsiteX4" fmla="*/ 0 w 7767645"/>
              <a:gd name="connsiteY4" fmla="*/ 9064588 h 9098206"/>
              <a:gd name="connsiteX5" fmla="*/ 10510 w 7767645"/>
              <a:gd name="connsiteY5" fmla="*/ 0 h 9098206"/>
              <a:gd name="connsiteX0" fmla="*/ 10510 w 7767645"/>
              <a:gd name="connsiteY0" fmla="*/ 0 h 9098206"/>
              <a:gd name="connsiteX1" fmla="*/ 2459421 w 7767645"/>
              <a:gd name="connsiteY1" fmla="*/ 0 h 9098206"/>
              <a:gd name="connsiteX2" fmla="*/ 7767645 w 7767645"/>
              <a:gd name="connsiteY2" fmla="*/ 6839481 h 9098206"/>
              <a:gd name="connsiteX3" fmla="*/ 4101883 w 7767645"/>
              <a:gd name="connsiteY3" fmla="*/ 9098206 h 9098206"/>
              <a:gd name="connsiteX4" fmla="*/ 0 w 7767645"/>
              <a:gd name="connsiteY4" fmla="*/ 9081397 h 9098206"/>
              <a:gd name="connsiteX5" fmla="*/ 10510 w 7767645"/>
              <a:gd name="connsiteY5" fmla="*/ 0 h 9098206"/>
              <a:gd name="connsiteX0" fmla="*/ 10510 w 7767645"/>
              <a:gd name="connsiteY0" fmla="*/ 8437 h 9106643"/>
              <a:gd name="connsiteX1" fmla="*/ 2089231 w 7767645"/>
              <a:gd name="connsiteY1" fmla="*/ 0 h 9106643"/>
              <a:gd name="connsiteX2" fmla="*/ 7767645 w 7767645"/>
              <a:gd name="connsiteY2" fmla="*/ 6847918 h 9106643"/>
              <a:gd name="connsiteX3" fmla="*/ 4101883 w 7767645"/>
              <a:gd name="connsiteY3" fmla="*/ 9106643 h 9106643"/>
              <a:gd name="connsiteX4" fmla="*/ 0 w 7767645"/>
              <a:gd name="connsiteY4" fmla="*/ 9089834 h 9106643"/>
              <a:gd name="connsiteX5" fmla="*/ 10510 w 7767645"/>
              <a:gd name="connsiteY5" fmla="*/ 8437 h 910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7645" h="9106643">
                <a:moveTo>
                  <a:pt x="10510" y="8437"/>
                </a:moveTo>
                <a:lnTo>
                  <a:pt x="2089231" y="0"/>
                </a:lnTo>
                <a:lnTo>
                  <a:pt x="7767645" y="6847918"/>
                </a:lnTo>
                <a:lnTo>
                  <a:pt x="4101883" y="9106643"/>
                </a:lnTo>
                <a:lnTo>
                  <a:pt x="0" y="9089834"/>
                </a:lnTo>
                <a:cubicBezTo>
                  <a:pt x="3503" y="5726524"/>
                  <a:pt x="7007" y="3371747"/>
                  <a:pt x="10510" y="8437"/>
                </a:cubicBezTo>
                <a:close/>
              </a:path>
            </a:pathLst>
          </a:cu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6" name="Freeform 8">
            <a:extLst>
              <a:ext uri="{FF2B5EF4-FFF2-40B4-BE49-F238E27FC236}">
                <a16:creationId xmlns:a16="http://schemas.microsoft.com/office/drawing/2014/main" id="{61075503-CDC5-487F-AF9B-208E0B82D26B}"/>
              </a:ext>
            </a:extLst>
          </p:cNvPr>
          <p:cNvSpPr>
            <a:spLocks/>
          </p:cNvSpPr>
          <p:nvPr userDrawn="1"/>
        </p:nvSpPr>
        <p:spPr bwMode="auto">
          <a:xfrm>
            <a:off x="-3518" y="-3928"/>
            <a:ext cx="6024594" cy="5146723"/>
          </a:xfrm>
          <a:custGeom>
            <a:avLst/>
            <a:gdLst>
              <a:gd name="T0" fmla="*/ 0 w 5360276"/>
              <a:gd name="T1" fmla="*/ 0 h 10079421"/>
              <a:gd name="T2" fmla="*/ 2448911 w 5360276"/>
              <a:gd name="T3" fmla="*/ 0 h 10079421"/>
              <a:gd name="T4" fmla="*/ 5360276 w 5360276"/>
              <a:gd name="T5" fmla="*/ 5055476 h 10079421"/>
              <a:gd name="T6" fmla="*/ 2448911 w 5360276"/>
              <a:gd name="T7" fmla="*/ 10079421 h 10079421"/>
              <a:gd name="T8" fmla="*/ 0 w 5360276"/>
              <a:gd name="T9" fmla="*/ 10079421 h 10079421"/>
              <a:gd name="T10" fmla="*/ 0 w 5360276"/>
              <a:gd name="T11" fmla="*/ 0 h 10079421"/>
              <a:gd name="connsiteX0" fmla="*/ 0 w 13697167"/>
              <a:gd name="connsiteY0" fmla="*/ 0 h 10079421"/>
              <a:gd name="connsiteX1" fmla="*/ 10785802 w 13697167"/>
              <a:gd name="connsiteY1" fmla="*/ 0 h 10079421"/>
              <a:gd name="connsiteX2" fmla="*/ 13697167 w 13697167"/>
              <a:gd name="connsiteY2" fmla="*/ 5055476 h 10079421"/>
              <a:gd name="connsiteX3" fmla="*/ 10785802 w 13697167"/>
              <a:gd name="connsiteY3" fmla="*/ 10079421 h 10079421"/>
              <a:gd name="connsiteX4" fmla="*/ 8336891 w 13697167"/>
              <a:gd name="connsiteY4" fmla="*/ 10079421 h 10079421"/>
              <a:gd name="connsiteX5" fmla="*/ 0 w 13697167"/>
              <a:gd name="connsiteY5" fmla="*/ 0 h 10079421"/>
              <a:gd name="connsiteX0" fmla="*/ 0 w 13697167"/>
              <a:gd name="connsiteY0" fmla="*/ 0 h 10104308"/>
              <a:gd name="connsiteX1" fmla="*/ 10785802 w 13697167"/>
              <a:gd name="connsiteY1" fmla="*/ 0 h 10104308"/>
              <a:gd name="connsiteX2" fmla="*/ 13697167 w 13697167"/>
              <a:gd name="connsiteY2" fmla="*/ 5055476 h 10104308"/>
              <a:gd name="connsiteX3" fmla="*/ 10785802 w 13697167"/>
              <a:gd name="connsiteY3" fmla="*/ 10079421 h 10104308"/>
              <a:gd name="connsiteX4" fmla="*/ 74437 w 13697167"/>
              <a:gd name="connsiteY4" fmla="*/ 10104308 h 10104308"/>
              <a:gd name="connsiteX5" fmla="*/ 0 w 13697167"/>
              <a:gd name="connsiteY5" fmla="*/ 0 h 10104308"/>
              <a:gd name="connsiteX0" fmla="*/ 0 w 13697167"/>
              <a:gd name="connsiteY0" fmla="*/ 0 h 10104308"/>
              <a:gd name="connsiteX1" fmla="*/ 10785802 w 13697167"/>
              <a:gd name="connsiteY1" fmla="*/ 0 h 10104308"/>
              <a:gd name="connsiteX2" fmla="*/ 13697167 w 13697167"/>
              <a:gd name="connsiteY2" fmla="*/ 5055476 h 10104308"/>
              <a:gd name="connsiteX3" fmla="*/ 10785802 w 13697167"/>
              <a:gd name="connsiteY3" fmla="*/ 10079421 h 10104308"/>
              <a:gd name="connsiteX4" fmla="*/ 49624 w 13697167"/>
              <a:gd name="connsiteY4" fmla="*/ 10104308 h 10104308"/>
              <a:gd name="connsiteX5" fmla="*/ 0 w 13697167"/>
              <a:gd name="connsiteY5" fmla="*/ 0 h 10104308"/>
              <a:gd name="connsiteX0" fmla="*/ 2019711 w 13647543"/>
              <a:gd name="connsiteY0" fmla="*/ 0 h 10104308"/>
              <a:gd name="connsiteX1" fmla="*/ 10736178 w 13647543"/>
              <a:gd name="connsiteY1" fmla="*/ 0 h 10104308"/>
              <a:gd name="connsiteX2" fmla="*/ 13647543 w 13647543"/>
              <a:gd name="connsiteY2" fmla="*/ 5055476 h 10104308"/>
              <a:gd name="connsiteX3" fmla="*/ 10736178 w 13647543"/>
              <a:gd name="connsiteY3" fmla="*/ 10079421 h 10104308"/>
              <a:gd name="connsiteX4" fmla="*/ 0 w 13647543"/>
              <a:gd name="connsiteY4" fmla="*/ 10104308 h 10104308"/>
              <a:gd name="connsiteX5" fmla="*/ 2019711 w 13647543"/>
              <a:gd name="connsiteY5" fmla="*/ 0 h 10104308"/>
              <a:gd name="connsiteX0" fmla="*/ 0 w 11627832"/>
              <a:gd name="connsiteY0" fmla="*/ 0 h 10089376"/>
              <a:gd name="connsiteX1" fmla="*/ 8716467 w 11627832"/>
              <a:gd name="connsiteY1" fmla="*/ 0 h 10089376"/>
              <a:gd name="connsiteX2" fmla="*/ 11627832 w 11627832"/>
              <a:gd name="connsiteY2" fmla="*/ 5055476 h 10089376"/>
              <a:gd name="connsiteX3" fmla="*/ 8716467 w 11627832"/>
              <a:gd name="connsiteY3" fmla="*/ 10079421 h 10089376"/>
              <a:gd name="connsiteX4" fmla="*/ 1642566 w 11627832"/>
              <a:gd name="connsiteY4" fmla="*/ 10089376 h 10089376"/>
              <a:gd name="connsiteX5" fmla="*/ 0 w 11627832"/>
              <a:gd name="connsiteY5" fmla="*/ 0 h 10089376"/>
              <a:gd name="connsiteX0" fmla="*/ 0 w 10972791"/>
              <a:gd name="connsiteY0" fmla="*/ 0 h 10089376"/>
              <a:gd name="connsiteX1" fmla="*/ 8061426 w 10972791"/>
              <a:gd name="connsiteY1" fmla="*/ 0 h 10089376"/>
              <a:gd name="connsiteX2" fmla="*/ 10972791 w 10972791"/>
              <a:gd name="connsiteY2" fmla="*/ 5055476 h 10089376"/>
              <a:gd name="connsiteX3" fmla="*/ 8061426 w 10972791"/>
              <a:gd name="connsiteY3" fmla="*/ 10079421 h 10089376"/>
              <a:gd name="connsiteX4" fmla="*/ 987525 w 10972791"/>
              <a:gd name="connsiteY4" fmla="*/ 10089376 h 10089376"/>
              <a:gd name="connsiteX5" fmla="*/ 0 w 10972791"/>
              <a:gd name="connsiteY5" fmla="*/ 0 h 10089376"/>
              <a:gd name="connsiteX0" fmla="*/ 0 w 11225875"/>
              <a:gd name="connsiteY0" fmla="*/ 0 h 10104308"/>
              <a:gd name="connsiteX1" fmla="*/ 8314510 w 11225875"/>
              <a:gd name="connsiteY1" fmla="*/ 14932 h 10104308"/>
              <a:gd name="connsiteX2" fmla="*/ 11225875 w 11225875"/>
              <a:gd name="connsiteY2" fmla="*/ 5070408 h 10104308"/>
              <a:gd name="connsiteX3" fmla="*/ 8314510 w 11225875"/>
              <a:gd name="connsiteY3" fmla="*/ 10094353 h 10104308"/>
              <a:gd name="connsiteX4" fmla="*/ 1240609 w 11225875"/>
              <a:gd name="connsiteY4" fmla="*/ 10104308 h 10104308"/>
              <a:gd name="connsiteX5" fmla="*/ 0 w 11225875"/>
              <a:gd name="connsiteY5" fmla="*/ 0 h 10104308"/>
              <a:gd name="connsiteX0" fmla="*/ 0 w 11225875"/>
              <a:gd name="connsiteY0" fmla="*/ 0 h 10104308"/>
              <a:gd name="connsiteX1" fmla="*/ 8314510 w 11225875"/>
              <a:gd name="connsiteY1" fmla="*/ 14932 h 10104308"/>
              <a:gd name="connsiteX2" fmla="*/ 11225875 w 11225875"/>
              <a:gd name="connsiteY2" fmla="*/ 5070408 h 10104308"/>
              <a:gd name="connsiteX3" fmla="*/ 8314510 w 11225875"/>
              <a:gd name="connsiteY3" fmla="*/ 10094353 h 10104308"/>
              <a:gd name="connsiteX4" fmla="*/ 19850 w 11225875"/>
              <a:gd name="connsiteY4" fmla="*/ 10104308 h 10104308"/>
              <a:gd name="connsiteX5" fmla="*/ 0 w 11225875"/>
              <a:gd name="connsiteY5" fmla="*/ 0 h 10104308"/>
              <a:gd name="connsiteX0" fmla="*/ 0 w 11225875"/>
              <a:gd name="connsiteY0" fmla="*/ 0 h 10104308"/>
              <a:gd name="connsiteX1" fmla="*/ 8314510 w 11225875"/>
              <a:gd name="connsiteY1" fmla="*/ 14932 h 10104308"/>
              <a:gd name="connsiteX2" fmla="*/ 11225875 w 11225875"/>
              <a:gd name="connsiteY2" fmla="*/ 5070408 h 10104308"/>
              <a:gd name="connsiteX3" fmla="*/ 8314510 w 11225875"/>
              <a:gd name="connsiteY3" fmla="*/ 10094353 h 10104308"/>
              <a:gd name="connsiteX4" fmla="*/ 4962 w 11225875"/>
              <a:gd name="connsiteY4" fmla="*/ 10104308 h 10104308"/>
              <a:gd name="connsiteX5" fmla="*/ 0 w 11225875"/>
              <a:gd name="connsiteY5" fmla="*/ 0 h 10104308"/>
              <a:gd name="connsiteX0" fmla="*/ 0 w 11225875"/>
              <a:gd name="connsiteY0" fmla="*/ 0 h 10104308"/>
              <a:gd name="connsiteX1" fmla="*/ 8314510 w 11225875"/>
              <a:gd name="connsiteY1" fmla="*/ 14932 h 10104308"/>
              <a:gd name="connsiteX2" fmla="*/ 11225875 w 11225875"/>
              <a:gd name="connsiteY2" fmla="*/ 5070408 h 10104308"/>
              <a:gd name="connsiteX3" fmla="*/ 8900432 w 11225875"/>
              <a:gd name="connsiteY3" fmla="*/ 9103660 h 10104308"/>
              <a:gd name="connsiteX4" fmla="*/ 4962 w 11225875"/>
              <a:gd name="connsiteY4" fmla="*/ 10104308 h 10104308"/>
              <a:gd name="connsiteX5" fmla="*/ 0 w 11225875"/>
              <a:gd name="connsiteY5" fmla="*/ 0 h 10104308"/>
              <a:gd name="connsiteX0" fmla="*/ 0 w 11225875"/>
              <a:gd name="connsiteY0" fmla="*/ 0 h 9130407"/>
              <a:gd name="connsiteX1" fmla="*/ 8314510 w 11225875"/>
              <a:gd name="connsiteY1" fmla="*/ 14932 h 9130407"/>
              <a:gd name="connsiteX2" fmla="*/ 11225875 w 11225875"/>
              <a:gd name="connsiteY2" fmla="*/ 5070408 h 9130407"/>
              <a:gd name="connsiteX3" fmla="*/ 8900432 w 11225875"/>
              <a:gd name="connsiteY3" fmla="*/ 9103660 h 9130407"/>
              <a:gd name="connsiteX4" fmla="*/ 21702 w 11225875"/>
              <a:gd name="connsiteY4" fmla="*/ 9130407 h 9130407"/>
              <a:gd name="connsiteX5" fmla="*/ 0 w 11225875"/>
              <a:gd name="connsiteY5" fmla="*/ 0 h 9130407"/>
              <a:gd name="connsiteX0" fmla="*/ 0 w 11225875"/>
              <a:gd name="connsiteY0" fmla="*/ 30415 h 9160822"/>
              <a:gd name="connsiteX1" fmla="*/ 8280603 w 11225875"/>
              <a:gd name="connsiteY1" fmla="*/ 0 h 9160822"/>
              <a:gd name="connsiteX2" fmla="*/ 11225875 w 11225875"/>
              <a:gd name="connsiteY2" fmla="*/ 5100823 h 9160822"/>
              <a:gd name="connsiteX3" fmla="*/ 8900432 w 11225875"/>
              <a:gd name="connsiteY3" fmla="*/ 9134075 h 9160822"/>
              <a:gd name="connsiteX4" fmla="*/ 21702 w 11225875"/>
              <a:gd name="connsiteY4" fmla="*/ 9160822 h 9160822"/>
              <a:gd name="connsiteX5" fmla="*/ 0 w 11225875"/>
              <a:gd name="connsiteY5" fmla="*/ 30415 h 9160822"/>
              <a:gd name="connsiteX0" fmla="*/ 0 w 11225875"/>
              <a:gd name="connsiteY0" fmla="*/ 0 h 9175755"/>
              <a:gd name="connsiteX1" fmla="*/ 8280603 w 11225875"/>
              <a:gd name="connsiteY1" fmla="*/ 14933 h 9175755"/>
              <a:gd name="connsiteX2" fmla="*/ 11225875 w 11225875"/>
              <a:gd name="connsiteY2" fmla="*/ 5115756 h 9175755"/>
              <a:gd name="connsiteX3" fmla="*/ 8900432 w 11225875"/>
              <a:gd name="connsiteY3" fmla="*/ 9149008 h 9175755"/>
              <a:gd name="connsiteX4" fmla="*/ 21702 w 11225875"/>
              <a:gd name="connsiteY4" fmla="*/ 9175755 h 9175755"/>
              <a:gd name="connsiteX5" fmla="*/ 0 w 11225875"/>
              <a:gd name="connsiteY5" fmla="*/ 0 h 9175755"/>
              <a:gd name="connsiteX0" fmla="*/ 2714 w 11205984"/>
              <a:gd name="connsiteY0" fmla="*/ 0 h 9175755"/>
              <a:gd name="connsiteX1" fmla="*/ 8260712 w 11205984"/>
              <a:gd name="connsiteY1" fmla="*/ 14933 h 9175755"/>
              <a:gd name="connsiteX2" fmla="*/ 11205984 w 11205984"/>
              <a:gd name="connsiteY2" fmla="*/ 5115756 h 9175755"/>
              <a:gd name="connsiteX3" fmla="*/ 8880541 w 11205984"/>
              <a:gd name="connsiteY3" fmla="*/ 9149008 h 9175755"/>
              <a:gd name="connsiteX4" fmla="*/ 1811 w 11205984"/>
              <a:gd name="connsiteY4" fmla="*/ 9175755 h 9175755"/>
              <a:gd name="connsiteX5" fmla="*/ 2714 w 11205984"/>
              <a:gd name="connsiteY5" fmla="*/ 0 h 9175755"/>
              <a:gd name="connsiteX0" fmla="*/ 0 w 11214572"/>
              <a:gd name="connsiteY0" fmla="*/ 0 h 9164418"/>
              <a:gd name="connsiteX1" fmla="*/ 8269300 w 11214572"/>
              <a:gd name="connsiteY1" fmla="*/ 3596 h 9164418"/>
              <a:gd name="connsiteX2" fmla="*/ 11214572 w 11214572"/>
              <a:gd name="connsiteY2" fmla="*/ 5104419 h 9164418"/>
              <a:gd name="connsiteX3" fmla="*/ 8889129 w 11214572"/>
              <a:gd name="connsiteY3" fmla="*/ 9137671 h 9164418"/>
              <a:gd name="connsiteX4" fmla="*/ 10399 w 11214572"/>
              <a:gd name="connsiteY4" fmla="*/ 9164418 h 9164418"/>
              <a:gd name="connsiteX5" fmla="*/ 0 w 11214572"/>
              <a:gd name="connsiteY5" fmla="*/ 0 h 9164418"/>
              <a:gd name="connsiteX0" fmla="*/ 0 w 11214572"/>
              <a:gd name="connsiteY0" fmla="*/ 0 h 9171683"/>
              <a:gd name="connsiteX1" fmla="*/ 8269300 w 11214572"/>
              <a:gd name="connsiteY1" fmla="*/ 3596 h 9171683"/>
              <a:gd name="connsiteX2" fmla="*/ 11214572 w 11214572"/>
              <a:gd name="connsiteY2" fmla="*/ 5104419 h 9171683"/>
              <a:gd name="connsiteX3" fmla="*/ 8866524 w 11214572"/>
              <a:gd name="connsiteY3" fmla="*/ 9171683 h 9171683"/>
              <a:gd name="connsiteX4" fmla="*/ 10399 w 11214572"/>
              <a:gd name="connsiteY4" fmla="*/ 9164418 h 9171683"/>
              <a:gd name="connsiteX5" fmla="*/ 0 w 11214572"/>
              <a:gd name="connsiteY5" fmla="*/ 0 h 9171683"/>
              <a:gd name="connsiteX0" fmla="*/ 0 w 11223050"/>
              <a:gd name="connsiteY0" fmla="*/ 0 h 9171683"/>
              <a:gd name="connsiteX1" fmla="*/ 8277778 w 11223050"/>
              <a:gd name="connsiteY1" fmla="*/ 3596 h 9171683"/>
              <a:gd name="connsiteX2" fmla="*/ 11223050 w 11223050"/>
              <a:gd name="connsiteY2" fmla="*/ 5104419 h 9171683"/>
              <a:gd name="connsiteX3" fmla="*/ 8875002 w 11223050"/>
              <a:gd name="connsiteY3" fmla="*/ 9171683 h 9171683"/>
              <a:gd name="connsiteX4" fmla="*/ 18877 w 11223050"/>
              <a:gd name="connsiteY4" fmla="*/ 9164418 h 9171683"/>
              <a:gd name="connsiteX5" fmla="*/ 0 w 11223050"/>
              <a:gd name="connsiteY5" fmla="*/ 0 h 9171683"/>
              <a:gd name="connsiteX0" fmla="*/ 240 w 11223290"/>
              <a:gd name="connsiteY0" fmla="*/ 0 h 9172920"/>
              <a:gd name="connsiteX1" fmla="*/ 8278018 w 11223290"/>
              <a:gd name="connsiteY1" fmla="*/ 3596 h 9172920"/>
              <a:gd name="connsiteX2" fmla="*/ 11223290 w 11223290"/>
              <a:gd name="connsiteY2" fmla="*/ 5104419 h 9172920"/>
              <a:gd name="connsiteX3" fmla="*/ 8875242 w 11223290"/>
              <a:gd name="connsiteY3" fmla="*/ 9171683 h 9172920"/>
              <a:gd name="connsiteX4" fmla="*/ 2162 w 11223290"/>
              <a:gd name="connsiteY4" fmla="*/ 9172920 h 9172920"/>
              <a:gd name="connsiteX5" fmla="*/ 240 w 11223290"/>
              <a:gd name="connsiteY5" fmla="*/ 0 h 9172920"/>
              <a:gd name="connsiteX0" fmla="*/ 506758 w 11221191"/>
              <a:gd name="connsiteY0" fmla="*/ 0 h 9182197"/>
              <a:gd name="connsiteX1" fmla="*/ 8275919 w 11221191"/>
              <a:gd name="connsiteY1" fmla="*/ 12873 h 9182197"/>
              <a:gd name="connsiteX2" fmla="*/ 11221191 w 11221191"/>
              <a:gd name="connsiteY2" fmla="*/ 5113696 h 9182197"/>
              <a:gd name="connsiteX3" fmla="*/ 8873143 w 11221191"/>
              <a:gd name="connsiteY3" fmla="*/ 9180960 h 9182197"/>
              <a:gd name="connsiteX4" fmla="*/ 63 w 11221191"/>
              <a:gd name="connsiteY4" fmla="*/ 9182197 h 9182197"/>
              <a:gd name="connsiteX5" fmla="*/ 506758 w 11221191"/>
              <a:gd name="connsiteY5" fmla="*/ 0 h 9182197"/>
              <a:gd name="connsiteX0" fmla="*/ 8659 w 10723092"/>
              <a:gd name="connsiteY0" fmla="*/ 0 h 9182197"/>
              <a:gd name="connsiteX1" fmla="*/ 7777820 w 10723092"/>
              <a:gd name="connsiteY1" fmla="*/ 12873 h 9182197"/>
              <a:gd name="connsiteX2" fmla="*/ 10723092 w 10723092"/>
              <a:gd name="connsiteY2" fmla="*/ 5113696 h 9182197"/>
              <a:gd name="connsiteX3" fmla="*/ 8375044 w 10723092"/>
              <a:gd name="connsiteY3" fmla="*/ 9180960 h 9182197"/>
              <a:gd name="connsiteX4" fmla="*/ 1331 w 10723092"/>
              <a:gd name="connsiteY4" fmla="*/ 9182197 h 9182197"/>
              <a:gd name="connsiteX5" fmla="*/ 8659 w 10723092"/>
              <a:gd name="connsiteY5" fmla="*/ 0 h 9182197"/>
              <a:gd name="connsiteX0" fmla="*/ 0 w 10714433"/>
              <a:gd name="connsiteY0" fmla="*/ 0 h 9180960"/>
              <a:gd name="connsiteX1" fmla="*/ 7769161 w 10714433"/>
              <a:gd name="connsiteY1" fmla="*/ 12873 h 9180960"/>
              <a:gd name="connsiteX2" fmla="*/ 10714433 w 10714433"/>
              <a:gd name="connsiteY2" fmla="*/ 5113696 h 9180960"/>
              <a:gd name="connsiteX3" fmla="*/ 8366385 w 10714433"/>
              <a:gd name="connsiteY3" fmla="*/ 9180960 h 9180960"/>
              <a:gd name="connsiteX4" fmla="*/ 11168 w 10714433"/>
              <a:gd name="connsiteY4" fmla="*/ 9172922 h 9180960"/>
              <a:gd name="connsiteX5" fmla="*/ 0 w 10714433"/>
              <a:gd name="connsiteY5" fmla="*/ 0 h 918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14433" h="9180960">
                <a:moveTo>
                  <a:pt x="0" y="0"/>
                </a:moveTo>
                <a:lnTo>
                  <a:pt x="7769161" y="12873"/>
                </a:lnTo>
                <a:lnTo>
                  <a:pt x="10714433" y="5113696"/>
                </a:lnTo>
                <a:lnTo>
                  <a:pt x="8366385" y="9180960"/>
                </a:lnTo>
                <a:lnTo>
                  <a:pt x="11168" y="9172922"/>
                </a:lnTo>
                <a:cubicBezTo>
                  <a:pt x="4551" y="5804819"/>
                  <a:pt x="6617" y="3368103"/>
                  <a:pt x="0" y="0"/>
                </a:cubicBezTo>
                <a:close/>
              </a:path>
            </a:pathLst>
          </a:custGeom>
          <a:solidFill>
            <a:schemeClr val="bg1"/>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5" name="Freeform 10">
            <a:extLst>
              <a:ext uri="{FF2B5EF4-FFF2-40B4-BE49-F238E27FC236}">
                <a16:creationId xmlns:a16="http://schemas.microsoft.com/office/drawing/2014/main" id="{C17D8A90-6BDB-420B-AD2F-E00D0293FE05}"/>
              </a:ext>
            </a:extLst>
          </p:cNvPr>
          <p:cNvSpPr>
            <a:spLocks/>
          </p:cNvSpPr>
          <p:nvPr userDrawn="1"/>
        </p:nvSpPr>
        <p:spPr bwMode="auto">
          <a:xfrm>
            <a:off x="-617" y="932232"/>
            <a:ext cx="6021693" cy="3878924"/>
          </a:xfrm>
          <a:custGeom>
            <a:avLst/>
            <a:gdLst>
              <a:gd name="T0" fmla="*/ 2762 w 5362516"/>
              <a:gd name="T1" fmla="*/ 0 h 3557904"/>
              <a:gd name="T2" fmla="*/ 4350635 w 5362516"/>
              <a:gd name="T3" fmla="*/ 21718 h 3557904"/>
              <a:gd name="T4" fmla="*/ 5362516 w 5362516"/>
              <a:gd name="T5" fmla="*/ 1776248 h 3557904"/>
              <a:gd name="T6" fmla="*/ 4331664 w 5362516"/>
              <a:gd name="T7" fmla="*/ 3557904 h 3557904"/>
              <a:gd name="T8" fmla="*/ 0 w 5362516"/>
              <a:gd name="T9" fmla="*/ 3556287 h 3557904"/>
              <a:gd name="T10" fmla="*/ 2762 w 5362516"/>
              <a:gd name="T11" fmla="*/ 0 h 3557904"/>
              <a:gd name="connsiteX0" fmla="*/ 2762 w 5362516"/>
              <a:gd name="connsiteY0" fmla="*/ 0 h 3557904"/>
              <a:gd name="connsiteX1" fmla="*/ 4341108 w 5362516"/>
              <a:gd name="connsiteY1" fmla="*/ 18533 h 3557904"/>
              <a:gd name="connsiteX2" fmla="*/ 5362516 w 5362516"/>
              <a:gd name="connsiteY2" fmla="*/ 1776248 h 3557904"/>
              <a:gd name="connsiteX3" fmla="*/ 4331664 w 5362516"/>
              <a:gd name="connsiteY3" fmla="*/ 3557904 h 3557904"/>
              <a:gd name="connsiteX4" fmla="*/ 0 w 5362516"/>
              <a:gd name="connsiteY4" fmla="*/ 3556287 h 3557904"/>
              <a:gd name="connsiteX5" fmla="*/ 2762 w 5362516"/>
              <a:gd name="connsiteY5" fmla="*/ 0 h 3557904"/>
              <a:gd name="connsiteX0" fmla="*/ 2762 w 5362516"/>
              <a:gd name="connsiteY0" fmla="*/ 0 h 3557904"/>
              <a:gd name="connsiteX1" fmla="*/ 4337932 w 5362516"/>
              <a:gd name="connsiteY1" fmla="*/ 18533 h 3557904"/>
              <a:gd name="connsiteX2" fmla="*/ 5362516 w 5362516"/>
              <a:gd name="connsiteY2" fmla="*/ 1776248 h 3557904"/>
              <a:gd name="connsiteX3" fmla="*/ 4331664 w 5362516"/>
              <a:gd name="connsiteY3" fmla="*/ 3557904 h 3557904"/>
              <a:gd name="connsiteX4" fmla="*/ 0 w 5362516"/>
              <a:gd name="connsiteY4" fmla="*/ 3556287 h 3557904"/>
              <a:gd name="connsiteX5" fmla="*/ 2762 w 5362516"/>
              <a:gd name="connsiteY5" fmla="*/ 0 h 3557904"/>
              <a:gd name="connsiteX0" fmla="*/ 2762 w 5362516"/>
              <a:gd name="connsiteY0" fmla="*/ 0 h 3557904"/>
              <a:gd name="connsiteX1" fmla="*/ 4334756 w 5362516"/>
              <a:gd name="connsiteY1" fmla="*/ 15347 h 3557904"/>
              <a:gd name="connsiteX2" fmla="*/ 5362516 w 5362516"/>
              <a:gd name="connsiteY2" fmla="*/ 1776248 h 3557904"/>
              <a:gd name="connsiteX3" fmla="*/ 4331664 w 5362516"/>
              <a:gd name="connsiteY3" fmla="*/ 3557904 h 3557904"/>
              <a:gd name="connsiteX4" fmla="*/ 0 w 5362516"/>
              <a:gd name="connsiteY4" fmla="*/ 3556287 h 3557904"/>
              <a:gd name="connsiteX5" fmla="*/ 2762 w 5362516"/>
              <a:gd name="connsiteY5" fmla="*/ 0 h 3557904"/>
              <a:gd name="connsiteX0" fmla="*/ 1 w 5747216"/>
              <a:gd name="connsiteY0" fmla="*/ 0 h 3564274"/>
              <a:gd name="connsiteX1" fmla="*/ 4719456 w 5747216"/>
              <a:gd name="connsiteY1" fmla="*/ 21717 h 3564274"/>
              <a:gd name="connsiteX2" fmla="*/ 5747216 w 5747216"/>
              <a:gd name="connsiteY2" fmla="*/ 1782618 h 3564274"/>
              <a:gd name="connsiteX3" fmla="*/ 4716364 w 5747216"/>
              <a:gd name="connsiteY3" fmla="*/ 3564274 h 3564274"/>
              <a:gd name="connsiteX4" fmla="*/ 384700 w 5747216"/>
              <a:gd name="connsiteY4" fmla="*/ 3562657 h 3564274"/>
              <a:gd name="connsiteX5" fmla="*/ 1 w 5747216"/>
              <a:gd name="connsiteY5" fmla="*/ 0 h 3564274"/>
              <a:gd name="connsiteX0" fmla="*/ 1 w 5766271"/>
              <a:gd name="connsiteY0" fmla="*/ 0 h 3545163"/>
              <a:gd name="connsiteX1" fmla="*/ 4738511 w 5766271"/>
              <a:gd name="connsiteY1" fmla="*/ 2606 h 3545163"/>
              <a:gd name="connsiteX2" fmla="*/ 5766271 w 5766271"/>
              <a:gd name="connsiteY2" fmla="*/ 1763507 h 3545163"/>
              <a:gd name="connsiteX3" fmla="*/ 4735419 w 5766271"/>
              <a:gd name="connsiteY3" fmla="*/ 3545163 h 3545163"/>
              <a:gd name="connsiteX4" fmla="*/ 403755 w 5766271"/>
              <a:gd name="connsiteY4" fmla="*/ 3543546 h 3545163"/>
              <a:gd name="connsiteX5" fmla="*/ 1 w 5766271"/>
              <a:gd name="connsiteY5" fmla="*/ 0 h 3545163"/>
              <a:gd name="connsiteX0" fmla="*/ 25 w 5766295"/>
              <a:gd name="connsiteY0" fmla="*/ 0 h 3545163"/>
              <a:gd name="connsiteX1" fmla="*/ 4738535 w 5766295"/>
              <a:gd name="connsiteY1" fmla="*/ 2606 h 3545163"/>
              <a:gd name="connsiteX2" fmla="*/ 5766295 w 5766295"/>
              <a:gd name="connsiteY2" fmla="*/ 1763507 h 3545163"/>
              <a:gd name="connsiteX3" fmla="*/ 4735443 w 5766295"/>
              <a:gd name="connsiteY3" fmla="*/ 3545163 h 3545163"/>
              <a:gd name="connsiteX4" fmla="*/ 22670 w 5766295"/>
              <a:gd name="connsiteY4" fmla="*/ 3543546 h 3545163"/>
              <a:gd name="connsiteX5" fmla="*/ 25 w 5766295"/>
              <a:gd name="connsiteY5" fmla="*/ 0 h 3545163"/>
              <a:gd name="connsiteX0" fmla="*/ 52 w 5753618"/>
              <a:gd name="connsiteY0" fmla="*/ 3764 h 3542557"/>
              <a:gd name="connsiteX1" fmla="*/ 4725858 w 5753618"/>
              <a:gd name="connsiteY1" fmla="*/ 0 h 3542557"/>
              <a:gd name="connsiteX2" fmla="*/ 5753618 w 5753618"/>
              <a:gd name="connsiteY2" fmla="*/ 1760901 h 3542557"/>
              <a:gd name="connsiteX3" fmla="*/ 4722766 w 5753618"/>
              <a:gd name="connsiteY3" fmla="*/ 3542557 h 3542557"/>
              <a:gd name="connsiteX4" fmla="*/ 9993 w 5753618"/>
              <a:gd name="connsiteY4" fmla="*/ 3540940 h 3542557"/>
              <a:gd name="connsiteX5" fmla="*/ 52 w 5753618"/>
              <a:gd name="connsiteY5" fmla="*/ 3764 h 3542557"/>
              <a:gd name="connsiteX0" fmla="*/ 52 w 5753618"/>
              <a:gd name="connsiteY0" fmla="*/ 0 h 3551534"/>
              <a:gd name="connsiteX1" fmla="*/ 4725858 w 5753618"/>
              <a:gd name="connsiteY1" fmla="*/ 8977 h 3551534"/>
              <a:gd name="connsiteX2" fmla="*/ 5753618 w 5753618"/>
              <a:gd name="connsiteY2" fmla="*/ 1769878 h 3551534"/>
              <a:gd name="connsiteX3" fmla="*/ 4722766 w 5753618"/>
              <a:gd name="connsiteY3" fmla="*/ 3551534 h 3551534"/>
              <a:gd name="connsiteX4" fmla="*/ 9993 w 5753618"/>
              <a:gd name="connsiteY4" fmla="*/ 3549917 h 3551534"/>
              <a:gd name="connsiteX5" fmla="*/ 52 w 5753618"/>
              <a:gd name="connsiteY5" fmla="*/ 0 h 3551534"/>
              <a:gd name="connsiteX0" fmla="*/ 52 w 5753618"/>
              <a:gd name="connsiteY0" fmla="*/ 0 h 3551534"/>
              <a:gd name="connsiteX1" fmla="*/ 4725858 w 5753618"/>
              <a:gd name="connsiteY1" fmla="*/ 8977 h 3551534"/>
              <a:gd name="connsiteX2" fmla="*/ 5753618 w 5753618"/>
              <a:gd name="connsiteY2" fmla="*/ 1769878 h 3551534"/>
              <a:gd name="connsiteX3" fmla="*/ 4722766 w 5753618"/>
              <a:gd name="connsiteY3" fmla="*/ 3551534 h 3551534"/>
              <a:gd name="connsiteX4" fmla="*/ 9993 w 5753618"/>
              <a:gd name="connsiteY4" fmla="*/ 3549917 h 3551534"/>
              <a:gd name="connsiteX5" fmla="*/ 52 w 5753618"/>
              <a:gd name="connsiteY5" fmla="*/ 0 h 3551534"/>
              <a:gd name="connsiteX0" fmla="*/ 52 w 5753618"/>
              <a:gd name="connsiteY0" fmla="*/ 0 h 3551534"/>
              <a:gd name="connsiteX1" fmla="*/ 4725858 w 5753618"/>
              <a:gd name="connsiteY1" fmla="*/ 8977 h 3551534"/>
              <a:gd name="connsiteX2" fmla="*/ 5753618 w 5753618"/>
              <a:gd name="connsiteY2" fmla="*/ 1769878 h 3551534"/>
              <a:gd name="connsiteX3" fmla="*/ 4722766 w 5753618"/>
              <a:gd name="connsiteY3" fmla="*/ 3551534 h 3551534"/>
              <a:gd name="connsiteX4" fmla="*/ 9993 w 5753618"/>
              <a:gd name="connsiteY4" fmla="*/ 3549917 h 3551534"/>
              <a:gd name="connsiteX5" fmla="*/ 52 w 5753618"/>
              <a:gd name="connsiteY5" fmla="*/ 0 h 3551534"/>
              <a:gd name="connsiteX0" fmla="*/ 4351 w 5743625"/>
              <a:gd name="connsiteY0" fmla="*/ 0 h 3551534"/>
              <a:gd name="connsiteX1" fmla="*/ 4715865 w 5743625"/>
              <a:gd name="connsiteY1" fmla="*/ 8977 h 3551534"/>
              <a:gd name="connsiteX2" fmla="*/ 5743625 w 5743625"/>
              <a:gd name="connsiteY2" fmla="*/ 1769878 h 3551534"/>
              <a:gd name="connsiteX3" fmla="*/ 4712773 w 5743625"/>
              <a:gd name="connsiteY3" fmla="*/ 3551534 h 3551534"/>
              <a:gd name="connsiteX4" fmla="*/ 0 w 5743625"/>
              <a:gd name="connsiteY4" fmla="*/ 3549917 h 3551534"/>
              <a:gd name="connsiteX5" fmla="*/ 4351 w 5743625"/>
              <a:gd name="connsiteY5" fmla="*/ 0 h 3551534"/>
              <a:gd name="connsiteX0" fmla="*/ 94 w 5748049"/>
              <a:gd name="connsiteY0" fmla="*/ 0 h 3547181"/>
              <a:gd name="connsiteX1" fmla="*/ 4720289 w 5748049"/>
              <a:gd name="connsiteY1" fmla="*/ 4624 h 3547181"/>
              <a:gd name="connsiteX2" fmla="*/ 5748049 w 5748049"/>
              <a:gd name="connsiteY2" fmla="*/ 1765525 h 3547181"/>
              <a:gd name="connsiteX3" fmla="*/ 4717197 w 5748049"/>
              <a:gd name="connsiteY3" fmla="*/ 3547181 h 3547181"/>
              <a:gd name="connsiteX4" fmla="*/ 4424 w 5748049"/>
              <a:gd name="connsiteY4" fmla="*/ 3545564 h 3547181"/>
              <a:gd name="connsiteX5" fmla="*/ 94 w 5748049"/>
              <a:gd name="connsiteY5" fmla="*/ 0 h 3547181"/>
              <a:gd name="connsiteX0" fmla="*/ 94 w 5748049"/>
              <a:gd name="connsiteY0" fmla="*/ 0 h 3542829"/>
              <a:gd name="connsiteX1" fmla="*/ 4720289 w 5748049"/>
              <a:gd name="connsiteY1" fmla="*/ 272 h 3542829"/>
              <a:gd name="connsiteX2" fmla="*/ 5748049 w 5748049"/>
              <a:gd name="connsiteY2" fmla="*/ 1761173 h 3542829"/>
              <a:gd name="connsiteX3" fmla="*/ 4717197 w 5748049"/>
              <a:gd name="connsiteY3" fmla="*/ 3542829 h 3542829"/>
              <a:gd name="connsiteX4" fmla="*/ 4424 w 5748049"/>
              <a:gd name="connsiteY4" fmla="*/ 3541212 h 3542829"/>
              <a:gd name="connsiteX5" fmla="*/ 94 w 5748049"/>
              <a:gd name="connsiteY5" fmla="*/ 0 h 3542829"/>
              <a:gd name="connsiteX0" fmla="*/ 94 w 5748049"/>
              <a:gd name="connsiteY0" fmla="*/ 0 h 3542829"/>
              <a:gd name="connsiteX1" fmla="*/ 4720289 w 5748049"/>
              <a:gd name="connsiteY1" fmla="*/ 272 h 3542829"/>
              <a:gd name="connsiteX2" fmla="*/ 5748049 w 5748049"/>
              <a:gd name="connsiteY2" fmla="*/ 1761173 h 3542829"/>
              <a:gd name="connsiteX3" fmla="*/ 4717197 w 5748049"/>
              <a:gd name="connsiteY3" fmla="*/ 3542829 h 3542829"/>
              <a:gd name="connsiteX4" fmla="*/ 4424 w 5748049"/>
              <a:gd name="connsiteY4" fmla="*/ 3541212 h 3542829"/>
              <a:gd name="connsiteX5" fmla="*/ 94 w 5748049"/>
              <a:gd name="connsiteY5" fmla="*/ 0 h 3542829"/>
              <a:gd name="connsiteX0" fmla="*/ 267 w 5748222"/>
              <a:gd name="connsiteY0" fmla="*/ 0 h 3542829"/>
              <a:gd name="connsiteX1" fmla="*/ 4720462 w 5748222"/>
              <a:gd name="connsiteY1" fmla="*/ 272 h 3542829"/>
              <a:gd name="connsiteX2" fmla="*/ 5748222 w 5748222"/>
              <a:gd name="connsiteY2" fmla="*/ 1761173 h 3542829"/>
              <a:gd name="connsiteX3" fmla="*/ 4717370 w 5748222"/>
              <a:gd name="connsiteY3" fmla="*/ 3542829 h 3542829"/>
              <a:gd name="connsiteX4" fmla="*/ 257 w 5748222"/>
              <a:gd name="connsiteY4" fmla="*/ 3541212 h 3542829"/>
              <a:gd name="connsiteX5" fmla="*/ 267 w 5748222"/>
              <a:gd name="connsiteY5" fmla="*/ 0 h 3542829"/>
              <a:gd name="connsiteX0" fmla="*/ 267 w 5748222"/>
              <a:gd name="connsiteY0" fmla="*/ 0 h 3545565"/>
              <a:gd name="connsiteX1" fmla="*/ 4720462 w 5748222"/>
              <a:gd name="connsiteY1" fmla="*/ 272 h 3545565"/>
              <a:gd name="connsiteX2" fmla="*/ 5748222 w 5748222"/>
              <a:gd name="connsiteY2" fmla="*/ 1761173 h 3545565"/>
              <a:gd name="connsiteX3" fmla="*/ 4717370 w 5748222"/>
              <a:gd name="connsiteY3" fmla="*/ 3542829 h 3545565"/>
              <a:gd name="connsiteX4" fmla="*/ 257 w 5748222"/>
              <a:gd name="connsiteY4" fmla="*/ 3545565 h 3545565"/>
              <a:gd name="connsiteX5" fmla="*/ 267 w 5748222"/>
              <a:gd name="connsiteY5" fmla="*/ 0 h 3545565"/>
              <a:gd name="connsiteX0" fmla="*/ 260417 w 5747965"/>
              <a:gd name="connsiteY0" fmla="*/ 4477 h 3545293"/>
              <a:gd name="connsiteX1" fmla="*/ 4720205 w 5747965"/>
              <a:gd name="connsiteY1" fmla="*/ 0 h 3545293"/>
              <a:gd name="connsiteX2" fmla="*/ 5747965 w 5747965"/>
              <a:gd name="connsiteY2" fmla="*/ 1760901 h 3545293"/>
              <a:gd name="connsiteX3" fmla="*/ 4717113 w 5747965"/>
              <a:gd name="connsiteY3" fmla="*/ 3542557 h 3545293"/>
              <a:gd name="connsiteX4" fmla="*/ 0 w 5747965"/>
              <a:gd name="connsiteY4" fmla="*/ 3545293 h 3545293"/>
              <a:gd name="connsiteX5" fmla="*/ 260417 w 5747965"/>
              <a:gd name="connsiteY5" fmla="*/ 4477 h 3545293"/>
              <a:gd name="connsiteX0" fmla="*/ 39 w 5487587"/>
              <a:gd name="connsiteY0" fmla="*/ 4477 h 3550041"/>
              <a:gd name="connsiteX1" fmla="*/ 4459827 w 5487587"/>
              <a:gd name="connsiteY1" fmla="*/ 0 h 3550041"/>
              <a:gd name="connsiteX2" fmla="*/ 5487587 w 5487587"/>
              <a:gd name="connsiteY2" fmla="*/ 1760901 h 3550041"/>
              <a:gd name="connsiteX3" fmla="*/ 4456735 w 5487587"/>
              <a:gd name="connsiteY3" fmla="*/ 3542557 h 3550041"/>
              <a:gd name="connsiteX4" fmla="*/ 14234 w 5487587"/>
              <a:gd name="connsiteY4" fmla="*/ 3550041 h 3550041"/>
              <a:gd name="connsiteX5" fmla="*/ 39 w 5487587"/>
              <a:gd name="connsiteY5" fmla="*/ 4477 h 3550041"/>
              <a:gd name="connsiteX0" fmla="*/ 88 w 5487636"/>
              <a:gd name="connsiteY0" fmla="*/ 4477 h 3545293"/>
              <a:gd name="connsiteX1" fmla="*/ 4459876 w 5487636"/>
              <a:gd name="connsiteY1" fmla="*/ 0 h 3545293"/>
              <a:gd name="connsiteX2" fmla="*/ 5487636 w 5487636"/>
              <a:gd name="connsiteY2" fmla="*/ 1760901 h 3545293"/>
              <a:gd name="connsiteX3" fmla="*/ 4456784 w 5487636"/>
              <a:gd name="connsiteY3" fmla="*/ 3542557 h 3545293"/>
              <a:gd name="connsiteX4" fmla="*/ 4813 w 5487636"/>
              <a:gd name="connsiteY4" fmla="*/ 3545293 h 3545293"/>
              <a:gd name="connsiteX5" fmla="*/ 88 w 5487636"/>
              <a:gd name="connsiteY5" fmla="*/ 4477 h 3545293"/>
              <a:gd name="connsiteX0" fmla="*/ 88 w 5487636"/>
              <a:gd name="connsiteY0" fmla="*/ 4477 h 3545293"/>
              <a:gd name="connsiteX1" fmla="*/ 4459876 w 5487636"/>
              <a:gd name="connsiteY1" fmla="*/ 0 h 3545293"/>
              <a:gd name="connsiteX2" fmla="*/ 5487636 w 5487636"/>
              <a:gd name="connsiteY2" fmla="*/ 1760901 h 3545293"/>
              <a:gd name="connsiteX3" fmla="*/ 4461124 w 5487636"/>
              <a:gd name="connsiteY3" fmla="*/ 3542557 h 3545293"/>
              <a:gd name="connsiteX4" fmla="*/ 4813 w 5487636"/>
              <a:gd name="connsiteY4" fmla="*/ 3545293 h 3545293"/>
              <a:gd name="connsiteX5" fmla="*/ 88 w 5487636"/>
              <a:gd name="connsiteY5" fmla="*/ 4477 h 3545293"/>
              <a:gd name="connsiteX0" fmla="*/ 88 w 5487636"/>
              <a:gd name="connsiteY0" fmla="*/ 4477 h 3545293"/>
              <a:gd name="connsiteX1" fmla="*/ 4466387 w 5487636"/>
              <a:gd name="connsiteY1" fmla="*/ 0 h 3545293"/>
              <a:gd name="connsiteX2" fmla="*/ 5487636 w 5487636"/>
              <a:gd name="connsiteY2" fmla="*/ 1760901 h 3545293"/>
              <a:gd name="connsiteX3" fmla="*/ 4461124 w 5487636"/>
              <a:gd name="connsiteY3" fmla="*/ 3542557 h 3545293"/>
              <a:gd name="connsiteX4" fmla="*/ 4813 w 5487636"/>
              <a:gd name="connsiteY4" fmla="*/ 3545293 h 3545293"/>
              <a:gd name="connsiteX5" fmla="*/ 88 w 5487636"/>
              <a:gd name="connsiteY5" fmla="*/ 4477 h 3545293"/>
              <a:gd name="connsiteX0" fmla="*/ 88 w 5487636"/>
              <a:gd name="connsiteY0" fmla="*/ 4477 h 3545293"/>
              <a:gd name="connsiteX1" fmla="*/ 4470727 w 5487636"/>
              <a:gd name="connsiteY1" fmla="*/ 0 h 3545293"/>
              <a:gd name="connsiteX2" fmla="*/ 5487636 w 5487636"/>
              <a:gd name="connsiteY2" fmla="*/ 1760901 h 3545293"/>
              <a:gd name="connsiteX3" fmla="*/ 4461124 w 5487636"/>
              <a:gd name="connsiteY3" fmla="*/ 3542557 h 3545293"/>
              <a:gd name="connsiteX4" fmla="*/ 4813 w 5487636"/>
              <a:gd name="connsiteY4" fmla="*/ 3545293 h 3545293"/>
              <a:gd name="connsiteX5" fmla="*/ 88 w 5487636"/>
              <a:gd name="connsiteY5" fmla="*/ 4477 h 354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7636" h="3545293">
                <a:moveTo>
                  <a:pt x="88" y="4477"/>
                </a:moveTo>
                <a:lnTo>
                  <a:pt x="4470727" y="0"/>
                </a:lnTo>
                <a:lnTo>
                  <a:pt x="5487636" y="1760901"/>
                </a:lnTo>
                <a:lnTo>
                  <a:pt x="4461124" y="3542557"/>
                </a:lnTo>
                <a:lnTo>
                  <a:pt x="4813" y="3545293"/>
                </a:lnTo>
                <a:cubicBezTo>
                  <a:pt x="5734" y="2359864"/>
                  <a:pt x="-833" y="1189906"/>
                  <a:pt x="88" y="4477"/>
                </a:cubicBezTo>
                <a:close/>
              </a:path>
            </a:pathLst>
          </a:custGeom>
          <a:solidFill>
            <a:srgbClr val="E9E8E7"/>
          </a:solidFill>
          <a:ln>
            <a:noFill/>
          </a:ln>
          <a:effectLst/>
          <a:extLst>
            <a:ext uri="{91240B29-F687-4F45-9708-019B960494DF}">
              <a14:hiddenLine xmlns:a14="http://schemas.microsoft.com/office/drawing/2010/main" w="25400" cap="flat" algn="ctr">
                <a:solidFill>
                  <a:srgbClr val="A6D6DC"/>
                </a:solidFill>
                <a:round/>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st Divider Slide">
    <p:spTree>
      <p:nvGrpSpPr>
        <p:cNvPr id="1" name=""/>
        <p:cNvGrpSpPr/>
        <p:nvPr/>
      </p:nvGrpSpPr>
      <p:grpSpPr>
        <a:xfrm>
          <a:off x="0" y="0"/>
          <a:ext cx="0" cy="0"/>
          <a:chOff x="0" y="0"/>
          <a:chExt cx="0" cy="0"/>
        </a:xfrm>
      </p:grpSpPr>
      <p:pic>
        <p:nvPicPr>
          <p:cNvPr id="3" name="Picture 2" descr="A dog that is standing in the grass&#10;&#10;Description automatically generated">
            <a:extLst>
              <a:ext uri="{FF2B5EF4-FFF2-40B4-BE49-F238E27FC236}">
                <a16:creationId xmlns:a16="http://schemas.microsoft.com/office/drawing/2014/main" id="{03D958F3-B31B-4749-903E-ADACE80B7D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644189"/>
          </a:xfrm>
          <a:prstGeom prst="rect">
            <a:avLst/>
          </a:prstGeom>
        </p:spPr>
      </p:pic>
      <p:sp>
        <p:nvSpPr>
          <p:cNvPr id="4" name="Title 1">
            <a:extLst>
              <a:ext uri="{FF2B5EF4-FFF2-40B4-BE49-F238E27FC236}">
                <a16:creationId xmlns:a16="http://schemas.microsoft.com/office/drawing/2014/main" id="{0190C019-FF3D-4FF4-B505-8594437A226B}"/>
              </a:ext>
            </a:extLst>
          </p:cNvPr>
          <p:cNvSpPr txBox="1">
            <a:spLocks/>
          </p:cNvSpPr>
          <p:nvPr userDrawn="1"/>
        </p:nvSpPr>
        <p:spPr>
          <a:xfrm>
            <a:off x="357196" y="3205031"/>
            <a:ext cx="3601241" cy="423117"/>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a:lnSpc>
                <a:spcPct val="100000"/>
              </a:lnSpc>
            </a:pPr>
            <a:r>
              <a:rPr lang="en-US" sz="2250" b="1" dirty="0">
                <a:solidFill>
                  <a:prstClr val="white"/>
                </a:solidFill>
              </a:rPr>
              <a:t>Get the coverage</a:t>
            </a:r>
          </a:p>
          <a:p>
            <a:pPr>
              <a:lnSpc>
                <a:spcPct val="100000"/>
              </a:lnSpc>
            </a:pPr>
            <a:r>
              <a:rPr lang="en-US" sz="2250" b="1" dirty="0">
                <a:solidFill>
                  <a:prstClr val="white"/>
                </a:solidFill>
              </a:rPr>
              <a:t>you need </a:t>
            </a:r>
            <a:br>
              <a:rPr lang="en-US" sz="2100" b="1" dirty="0">
                <a:solidFill>
                  <a:srgbClr val="7D3F98"/>
                </a:solidFill>
              </a:rPr>
            </a:br>
            <a:endParaRPr lang="en-US" sz="2100" baseline="30000" dirty="0">
              <a:solidFill>
                <a:srgbClr val="7D3F98"/>
              </a:solidFill>
            </a:endParaRPr>
          </a:p>
        </p:txBody>
      </p:sp>
      <p:sp>
        <p:nvSpPr>
          <p:cNvPr id="5" name="TextBox 31">
            <a:extLst>
              <a:ext uri="{FF2B5EF4-FFF2-40B4-BE49-F238E27FC236}">
                <a16:creationId xmlns:a16="http://schemas.microsoft.com/office/drawing/2014/main" id="{772D4791-5E23-4366-9FFB-0658A4C983DF}"/>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6" name="Picture 5">
            <a:extLst>
              <a:ext uri="{FF2B5EF4-FFF2-40B4-BE49-F238E27FC236}">
                <a16:creationId xmlns:a16="http://schemas.microsoft.com/office/drawing/2014/main" id="{47951957-8BE1-4ED6-A0CA-EE03B3943BA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7" name="Oval 6">
            <a:hlinkClick r:id="rId4" action="ppaction://hlinksldjump"/>
            <a:extLst>
              <a:ext uri="{FF2B5EF4-FFF2-40B4-BE49-F238E27FC236}">
                <a16:creationId xmlns:a16="http://schemas.microsoft.com/office/drawing/2014/main" id="{FDB6CDB8-FA40-457A-899F-A5E4C0385A47}"/>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3974905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nd Divider Slide">
    <p:spTree>
      <p:nvGrpSpPr>
        <p:cNvPr id="1" name=""/>
        <p:cNvGrpSpPr/>
        <p:nvPr/>
      </p:nvGrpSpPr>
      <p:grpSpPr>
        <a:xfrm>
          <a:off x="0" y="0"/>
          <a:ext cx="0" cy="0"/>
          <a:chOff x="0" y="0"/>
          <a:chExt cx="0" cy="0"/>
        </a:xfrm>
      </p:grpSpPr>
      <p:pic>
        <p:nvPicPr>
          <p:cNvPr id="3" name="Picture 2" descr="A picture containing person, man, indoor, holding&#10;&#10;Description automatically generated">
            <a:extLst>
              <a:ext uri="{FF2B5EF4-FFF2-40B4-BE49-F238E27FC236}">
                <a16:creationId xmlns:a16="http://schemas.microsoft.com/office/drawing/2014/main" id="{8184E447-6848-4E80-AA0C-19C2446785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144000" cy="4642866"/>
          </a:xfrm>
          <a:prstGeom prst="rect">
            <a:avLst/>
          </a:prstGeom>
        </p:spPr>
      </p:pic>
      <p:sp>
        <p:nvSpPr>
          <p:cNvPr id="4" name="TextBox 31">
            <a:extLst>
              <a:ext uri="{FF2B5EF4-FFF2-40B4-BE49-F238E27FC236}">
                <a16:creationId xmlns:a16="http://schemas.microsoft.com/office/drawing/2014/main" id="{CD669A1D-4439-4B9A-AEC9-E241321D91E8}"/>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520A4C62-80EE-4D7B-9FEC-A8FF4B22B91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12B5A203-FB38-4647-9AD0-A4C3DDE17F83}"/>
              </a:ext>
            </a:extLst>
          </p:cNvPr>
          <p:cNvSpPr txBox="1">
            <a:spLocks/>
          </p:cNvSpPr>
          <p:nvPr userDrawn="1"/>
        </p:nvSpPr>
        <p:spPr>
          <a:xfrm>
            <a:off x="345161" y="3192590"/>
            <a:ext cx="2519525" cy="111148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r>
              <a:rPr lang="en-US" sz="2250" b="1" dirty="0">
                <a:solidFill>
                  <a:prstClr val="white"/>
                </a:solidFill>
                <a:ea typeface="Domaine Disp" charset="0"/>
                <a:cs typeface="Domaine Disp" charset="0"/>
              </a:rPr>
              <a:t>Take care with preventive care</a:t>
            </a:r>
          </a:p>
        </p:txBody>
      </p:sp>
      <p:sp>
        <p:nvSpPr>
          <p:cNvPr id="7" name="Oval 6">
            <a:hlinkClick r:id="rId4" action="ppaction://hlinksldjump"/>
            <a:extLst>
              <a:ext uri="{FF2B5EF4-FFF2-40B4-BE49-F238E27FC236}">
                <a16:creationId xmlns:a16="http://schemas.microsoft.com/office/drawing/2014/main" id="{C1143D97-E843-45C4-AA7A-D362320D21B1}"/>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3487036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rd Divider Slide">
    <p:spTree>
      <p:nvGrpSpPr>
        <p:cNvPr id="1" name=""/>
        <p:cNvGrpSpPr/>
        <p:nvPr/>
      </p:nvGrpSpPr>
      <p:grpSpPr>
        <a:xfrm>
          <a:off x="0" y="0"/>
          <a:ext cx="0" cy="0"/>
          <a:chOff x="0" y="0"/>
          <a:chExt cx="0" cy="0"/>
        </a:xfrm>
      </p:grpSpPr>
      <p:pic>
        <p:nvPicPr>
          <p:cNvPr id="3" name="Picture 2" descr="A picture containing outdoor, person, boy, young&#10;&#10;Description automatically generated">
            <a:extLst>
              <a:ext uri="{FF2B5EF4-FFF2-40B4-BE49-F238E27FC236}">
                <a16:creationId xmlns:a16="http://schemas.microsoft.com/office/drawing/2014/main" id="{126F2759-9778-4444-9EC2-EC5CBA19754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52613" cy="4654446"/>
          </a:xfrm>
          <a:prstGeom prst="rect">
            <a:avLst/>
          </a:prstGeom>
        </p:spPr>
      </p:pic>
      <p:sp>
        <p:nvSpPr>
          <p:cNvPr id="4" name="TextBox 31">
            <a:extLst>
              <a:ext uri="{FF2B5EF4-FFF2-40B4-BE49-F238E27FC236}">
                <a16:creationId xmlns:a16="http://schemas.microsoft.com/office/drawing/2014/main" id="{263707BE-02AC-4AA6-9E34-8072211D83A6}"/>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srgbClr val="000000"/>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srgbClr val="000000"/>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2D1C8BCD-5B82-486E-8DE8-779C0190432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EED5DED6-AACA-4D1C-8C88-49FEEFC381BA}"/>
              </a:ext>
            </a:extLst>
          </p:cNvPr>
          <p:cNvSpPr txBox="1">
            <a:spLocks/>
          </p:cNvSpPr>
          <p:nvPr userDrawn="1"/>
        </p:nvSpPr>
        <p:spPr>
          <a:xfrm>
            <a:off x="345161" y="3024148"/>
            <a:ext cx="2495031" cy="111148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r>
              <a:rPr lang="en-US" sz="2250" b="1" dirty="0">
                <a:solidFill>
                  <a:srgbClr val="000000"/>
                </a:solidFill>
                <a:ea typeface="Domaine Disp" charset="0"/>
                <a:cs typeface="Domaine Disp" charset="0"/>
              </a:rPr>
              <a:t>Plans to </a:t>
            </a:r>
            <a:br>
              <a:rPr lang="en-US" sz="2250" b="1" dirty="0">
                <a:solidFill>
                  <a:srgbClr val="000000"/>
                </a:solidFill>
                <a:ea typeface="Domaine Disp" charset="0"/>
                <a:cs typeface="Domaine Disp" charset="0"/>
              </a:rPr>
            </a:br>
            <a:r>
              <a:rPr lang="en-US" sz="2250" b="1" dirty="0">
                <a:solidFill>
                  <a:srgbClr val="000000"/>
                </a:solidFill>
                <a:ea typeface="Domaine Disp" charset="0"/>
                <a:cs typeface="Domaine Disp" charset="0"/>
              </a:rPr>
              <a:t>help manage rising costs</a:t>
            </a:r>
          </a:p>
        </p:txBody>
      </p:sp>
      <p:sp>
        <p:nvSpPr>
          <p:cNvPr id="7" name="Oval 6">
            <a:hlinkClick r:id="rId4" action="ppaction://hlinksldjump"/>
            <a:extLst>
              <a:ext uri="{FF2B5EF4-FFF2-40B4-BE49-F238E27FC236}">
                <a16:creationId xmlns:a16="http://schemas.microsoft.com/office/drawing/2014/main" id="{9B6FB7C0-ED70-42FB-BA06-B3014B6A39B3}"/>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72227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th Divider Slide">
    <p:spTree>
      <p:nvGrpSpPr>
        <p:cNvPr id="1" name=""/>
        <p:cNvGrpSpPr/>
        <p:nvPr/>
      </p:nvGrpSpPr>
      <p:grpSpPr>
        <a:xfrm>
          <a:off x="0" y="0"/>
          <a:ext cx="0" cy="0"/>
          <a:chOff x="0" y="0"/>
          <a:chExt cx="0" cy="0"/>
        </a:xfrm>
      </p:grpSpPr>
      <p:pic>
        <p:nvPicPr>
          <p:cNvPr id="3" name="Picture 2" descr="A girl brushing her teeth with a toothbrush in his mouth&#10;&#10;Description automatically generated">
            <a:extLst>
              <a:ext uri="{FF2B5EF4-FFF2-40B4-BE49-F238E27FC236}">
                <a16:creationId xmlns:a16="http://schemas.microsoft.com/office/drawing/2014/main" id="{7F8DA596-4171-47A9-9290-A818265534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642866"/>
          </a:xfrm>
          <a:prstGeom prst="rect">
            <a:avLst/>
          </a:prstGeom>
        </p:spPr>
      </p:pic>
      <p:sp>
        <p:nvSpPr>
          <p:cNvPr id="4" name="TextBox 31">
            <a:extLst>
              <a:ext uri="{FF2B5EF4-FFF2-40B4-BE49-F238E27FC236}">
                <a16:creationId xmlns:a16="http://schemas.microsoft.com/office/drawing/2014/main" id="{0A791E23-2374-45B6-AAE2-441EFC9B624C}"/>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srgbClr val="000000"/>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srgbClr val="000000"/>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78E3A789-3198-41E1-B506-BB773EBB760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26A606F5-09A6-44F0-929C-0CA794AD599D}"/>
              </a:ext>
            </a:extLst>
          </p:cNvPr>
          <p:cNvSpPr txBox="1">
            <a:spLocks/>
          </p:cNvSpPr>
          <p:nvPr userDrawn="1"/>
        </p:nvSpPr>
        <p:spPr>
          <a:xfrm>
            <a:off x="333127" y="2757293"/>
            <a:ext cx="2519525" cy="111148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srgbClr val="000000"/>
                </a:solidFill>
                <a:ea typeface="Calibri" panose="020F0502020204030204" pitchFamily="34" charset="0"/>
                <a:cs typeface="Times New Roman" panose="02020603050405020304" pitchFamily="18" charset="0"/>
              </a:rPr>
              <a:t>Easy-to-use dental </a:t>
            </a:r>
          </a:p>
          <a:p>
            <a:pPr defTabSz="342900">
              <a:defRPr/>
            </a:pPr>
            <a:r>
              <a:rPr lang="en-US" sz="2250" b="1" dirty="0">
                <a:solidFill>
                  <a:srgbClr val="000000"/>
                </a:solidFill>
                <a:ea typeface="Calibri" panose="020F0502020204030204" pitchFamily="34" charset="0"/>
                <a:cs typeface="Times New Roman" panose="02020603050405020304" pitchFamily="18" charset="0"/>
              </a:rPr>
              <a:t>coverage </a:t>
            </a:r>
            <a:endParaRPr lang="en-US" sz="2250" b="1" dirty="0">
              <a:solidFill>
                <a:srgbClr val="000000"/>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F2A690E3-C92B-40A7-A421-AD573120DBC6}"/>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3924523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th Divider Slide">
    <p:spTree>
      <p:nvGrpSpPr>
        <p:cNvPr id="1" name=""/>
        <p:cNvGrpSpPr/>
        <p:nvPr/>
      </p:nvGrpSpPr>
      <p:grpSpPr>
        <a:xfrm>
          <a:off x="0" y="0"/>
          <a:ext cx="0" cy="0"/>
          <a:chOff x="0" y="0"/>
          <a:chExt cx="0" cy="0"/>
        </a:xfrm>
      </p:grpSpPr>
      <p:pic>
        <p:nvPicPr>
          <p:cNvPr id="3" name="Picture 2" descr="A person wearing a white shirt&#10;&#10;Description automatically generated">
            <a:extLst>
              <a:ext uri="{FF2B5EF4-FFF2-40B4-BE49-F238E27FC236}">
                <a16:creationId xmlns:a16="http://schemas.microsoft.com/office/drawing/2014/main" id="{94F66716-C7B2-4D11-9F9F-61CAD4DFC81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642867"/>
          </a:xfrm>
          <a:prstGeom prst="rect">
            <a:avLst/>
          </a:prstGeom>
        </p:spPr>
      </p:pic>
      <p:sp>
        <p:nvSpPr>
          <p:cNvPr id="4" name="TextBox 31">
            <a:extLst>
              <a:ext uri="{FF2B5EF4-FFF2-40B4-BE49-F238E27FC236}">
                <a16:creationId xmlns:a16="http://schemas.microsoft.com/office/drawing/2014/main" id="{3E0EEC95-FEC9-4F42-AB5F-AA5779350D9E}"/>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FC9F2568-E4AE-4594-98F6-C11FBE989D46}"/>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8FEFDFEA-B956-4140-B547-95B2C3BA4111}"/>
              </a:ext>
            </a:extLst>
          </p:cNvPr>
          <p:cNvSpPr txBox="1">
            <a:spLocks/>
          </p:cNvSpPr>
          <p:nvPr userDrawn="1"/>
        </p:nvSpPr>
        <p:spPr>
          <a:xfrm>
            <a:off x="357196" y="2757293"/>
            <a:ext cx="2519525" cy="111148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prstClr val="white"/>
                </a:solidFill>
                <a:ea typeface="Calibri" panose="020F0502020204030204" pitchFamily="34" charset="0"/>
                <a:cs typeface="Times New Roman" panose="02020603050405020304" pitchFamily="18" charset="0"/>
              </a:rPr>
              <a:t>Your health through </a:t>
            </a:r>
          </a:p>
          <a:p>
            <a:pPr defTabSz="342900">
              <a:defRPr/>
            </a:pPr>
            <a:r>
              <a:rPr lang="en-US" sz="2250" b="1" dirty="0">
                <a:solidFill>
                  <a:prstClr val="white"/>
                </a:solidFill>
                <a:ea typeface="Calibri" panose="020F0502020204030204" pitchFamily="34" charset="0"/>
                <a:cs typeface="Times New Roman" panose="02020603050405020304" pitchFamily="18" charset="0"/>
              </a:rPr>
              <a:t>your eyes </a:t>
            </a:r>
          </a:p>
          <a:p>
            <a:pPr defTabSz="342900">
              <a:defRPr/>
            </a:pPr>
            <a:r>
              <a:rPr lang="en-US" sz="2250" b="1" dirty="0">
                <a:solidFill>
                  <a:srgbClr val="000000">
                    <a:lumMod val="65000"/>
                    <a:lumOff val="35000"/>
                  </a:srgbClr>
                </a:solidFill>
                <a:ea typeface="Calibri" panose="020F0502020204030204" pitchFamily="34" charset="0"/>
                <a:cs typeface="Times New Roman" panose="02020603050405020304" pitchFamily="18" charset="0"/>
              </a:rPr>
              <a:t> </a:t>
            </a:r>
            <a:endParaRPr lang="en-US" sz="2250" b="1" dirty="0">
              <a:solidFill>
                <a:srgbClr val="000000">
                  <a:lumMod val="65000"/>
                  <a:lumOff val="35000"/>
                </a:srgbClr>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9CB5DAF9-F349-4FF0-89F6-64B9536C33DA}"/>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187987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th Divider Slise">
    <p:spTree>
      <p:nvGrpSpPr>
        <p:cNvPr id="1" name=""/>
        <p:cNvGrpSpPr/>
        <p:nvPr/>
      </p:nvGrpSpPr>
      <p:grpSpPr>
        <a:xfrm>
          <a:off x="0" y="0"/>
          <a:ext cx="0" cy="0"/>
          <a:chOff x="0" y="0"/>
          <a:chExt cx="0" cy="0"/>
        </a:xfrm>
      </p:grpSpPr>
      <p:pic>
        <p:nvPicPr>
          <p:cNvPr id="3" name="Picture 2" descr="A person standing in front of a store&#10;&#10;Description automatically generated">
            <a:extLst>
              <a:ext uri="{FF2B5EF4-FFF2-40B4-BE49-F238E27FC236}">
                <a16:creationId xmlns:a16="http://schemas.microsoft.com/office/drawing/2014/main" id="{70BB1E67-99B2-4B08-95A9-2F5E0CECEF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642867"/>
          </a:xfrm>
          <a:prstGeom prst="rect">
            <a:avLst/>
          </a:prstGeom>
        </p:spPr>
      </p:pic>
      <p:sp>
        <p:nvSpPr>
          <p:cNvPr id="4" name="TextBox 31">
            <a:extLst>
              <a:ext uri="{FF2B5EF4-FFF2-40B4-BE49-F238E27FC236}">
                <a16:creationId xmlns:a16="http://schemas.microsoft.com/office/drawing/2014/main" id="{D1EB3281-4C2C-4BFB-9F39-8FC60A1F9D1E}"/>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7906C79A-2C46-4694-9986-4341E0CF843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8B6D1440-4194-42D5-AEAA-7A45DEB14235}"/>
              </a:ext>
            </a:extLst>
          </p:cNvPr>
          <p:cNvSpPr txBox="1">
            <a:spLocks/>
          </p:cNvSpPr>
          <p:nvPr userDrawn="1"/>
        </p:nvSpPr>
        <p:spPr>
          <a:xfrm>
            <a:off x="345161" y="2866830"/>
            <a:ext cx="2519525" cy="83110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prstClr val="white"/>
                </a:solidFill>
                <a:ea typeface="Calibri" panose="020F0502020204030204" pitchFamily="34" charset="0"/>
                <a:cs typeface="Times New Roman" panose="02020603050405020304" pitchFamily="18" charset="0"/>
              </a:rPr>
              <a:t>Pharmacy benefits </a:t>
            </a:r>
          </a:p>
          <a:p>
            <a:pPr defTabSz="342900">
              <a:defRPr/>
            </a:pPr>
            <a:r>
              <a:rPr lang="en-US" sz="2250" b="1" dirty="0">
                <a:solidFill>
                  <a:srgbClr val="000000">
                    <a:lumMod val="65000"/>
                    <a:lumOff val="35000"/>
                  </a:srgbClr>
                </a:solidFill>
                <a:ea typeface="Calibri" panose="020F0502020204030204" pitchFamily="34" charset="0"/>
                <a:cs typeface="Times New Roman" panose="02020603050405020304" pitchFamily="18" charset="0"/>
              </a:rPr>
              <a:t> </a:t>
            </a:r>
            <a:endParaRPr lang="en-US" sz="2250" b="1" dirty="0">
              <a:solidFill>
                <a:srgbClr val="000000">
                  <a:lumMod val="65000"/>
                  <a:lumOff val="35000"/>
                </a:srgbClr>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F91D51D6-6512-4280-910E-66D8C5384C58}"/>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2305830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th Divider Slide">
    <p:spTree>
      <p:nvGrpSpPr>
        <p:cNvPr id="1" name=""/>
        <p:cNvGrpSpPr/>
        <p:nvPr/>
      </p:nvGrpSpPr>
      <p:grpSpPr>
        <a:xfrm>
          <a:off x="0" y="0"/>
          <a:ext cx="0" cy="0"/>
          <a:chOff x="0" y="0"/>
          <a:chExt cx="0" cy="0"/>
        </a:xfrm>
      </p:grpSpPr>
      <p:pic>
        <p:nvPicPr>
          <p:cNvPr id="3" name="Picture 2" descr="A person sitting in a living room&#10;&#10;Description automatically generated">
            <a:extLst>
              <a:ext uri="{FF2B5EF4-FFF2-40B4-BE49-F238E27FC236}">
                <a16:creationId xmlns:a16="http://schemas.microsoft.com/office/drawing/2014/main" id="{9B420FD4-A11C-4B0A-B3A8-8E7EFECAB5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3999" cy="4642867"/>
          </a:xfrm>
          <a:prstGeom prst="rect">
            <a:avLst/>
          </a:prstGeom>
        </p:spPr>
      </p:pic>
      <p:sp>
        <p:nvSpPr>
          <p:cNvPr id="4" name="TextBox 31">
            <a:extLst>
              <a:ext uri="{FF2B5EF4-FFF2-40B4-BE49-F238E27FC236}">
                <a16:creationId xmlns:a16="http://schemas.microsoft.com/office/drawing/2014/main" id="{8D67E898-80A1-4707-B5D0-EE4B45C49A08}"/>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srgbClr val="000000"/>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srgbClr val="000000"/>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700B63FC-FE27-404C-BE97-4A1768B1F3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79B65234-3ABB-42A2-929D-0B6648960D7F}"/>
              </a:ext>
            </a:extLst>
          </p:cNvPr>
          <p:cNvSpPr txBox="1">
            <a:spLocks/>
          </p:cNvSpPr>
          <p:nvPr userDrawn="1"/>
        </p:nvSpPr>
        <p:spPr>
          <a:xfrm>
            <a:off x="333126" y="3260722"/>
            <a:ext cx="3385600" cy="83110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srgbClr val="3F3F3F">
                    <a:lumMod val="75000"/>
                  </a:srgbClr>
                </a:solidFill>
                <a:ea typeface="Calibri" panose="020F0502020204030204" pitchFamily="34" charset="0"/>
                <a:cs typeface="Times New Roman" panose="02020603050405020304" pitchFamily="18" charset="0"/>
              </a:rPr>
              <a:t>Aetna </a:t>
            </a:r>
          </a:p>
          <a:p>
            <a:pPr defTabSz="342900">
              <a:defRPr/>
            </a:pPr>
            <a:r>
              <a:rPr lang="en-US" sz="2250" b="1" dirty="0">
                <a:solidFill>
                  <a:srgbClr val="3F3F3F">
                    <a:lumMod val="75000"/>
                  </a:srgbClr>
                </a:solidFill>
                <a:ea typeface="Calibri" panose="020F0502020204030204" pitchFamily="34" charset="0"/>
                <a:cs typeface="Times New Roman" panose="02020603050405020304" pitchFamily="18" charset="0"/>
              </a:rPr>
              <a:t>Health</a:t>
            </a:r>
            <a:r>
              <a:rPr lang="en-US" sz="2250" b="1" baseline="30000" dirty="0">
                <a:solidFill>
                  <a:srgbClr val="3F3F3F">
                    <a:lumMod val="75000"/>
                  </a:srgbClr>
                </a:solidFill>
                <a:ea typeface="Calibri" panose="020F0502020204030204" pitchFamily="34" charset="0"/>
                <a:cs typeface="Times New Roman" panose="02020603050405020304" pitchFamily="18" charset="0"/>
              </a:rPr>
              <a:t>SM </a:t>
            </a:r>
            <a:r>
              <a:rPr lang="en-US" sz="2250" b="1" dirty="0">
                <a:solidFill>
                  <a:srgbClr val="3F3F3F">
                    <a:lumMod val="75000"/>
                  </a:srgbClr>
                </a:solidFill>
                <a:ea typeface="Calibri" panose="020F0502020204030204" pitchFamily="34" charset="0"/>
                <a:cs typeface="Times New Roman" panose="02020603050405020304" pitchFamily="18" charset="0"/>
              </a:rPr>
              <a:t>app </a:t>
            </a:r>
            <a:endParaRPr lang="en-US" sz="2250" b="1" dirty="0">
              <a:solidFill>
                <a:srgbClr val="3F3F3F">
                  <a:lumMod val="75000"/>
                </a:srgbClr>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5F10183B-45CF-4B3C-B768-6A38B22F7786}"/>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590461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th Divider Slide">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46F45E2E-8977-41F5-99B0-262AB95D4E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4926"/>
            <a:ext cx="9144002" cy="4642866"/>
          </a:xfrm>
          <a:prstGeom prst="rect">
            <a:avLst/>
          </a:prstGeom>
        </p:spPr>
      </p:pic>
      <p:sp>
        <p:nvSpPr>
          <p:cNvPr id="4" name="TextBox 31">
            <a:extLst>
              <a:ext uri="{FF2B5EF4-FFF2-40B4-BE49-F238E27FC236}">
                <a16:creationId xmlns:a16="http://schemas.microsoft.com/office/drawing/2014/main" id="{1BD4B3D5-A2A9-4B1A-A935-4C7921B604D5}"/>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8A73C68A-63CF-4E58-9C53-09A6AD79A57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42BE1CB2-4109-4413-BCF5-514AF0CB321C}"/>
              </a:ext>
            </a:extLst>
          </p:cNvPr>
          <p:cNvSpPr txBox="1">
            <a:spLocks/>
          </p:cNvSpPr>
          <p:nvPr userDrawn="1"/>
        </p:nvSpPr>
        <p:spPr>
          <a:xfrm>
            <a:off x="333126" y="3260722"/>
            <a:ext cx="3385600" cy="83110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prstClr val="white"/>
                </a:solidFill>
                <a:ea typeface="Calibri" panose="020F0502020204030204" pitchFamily="34" charset="0"/>
                <a:cs typeface="Times New Roman" panose="02020603050405020304" pitchFamily="18" charset="0"/>
              </a:rPr>
              <a:t>Aetna One</a:t>
            </a:r>
            <a:r>
              <a:rPr lang="en-US" sz="2250" b="1" baseline="30000" dirty="0">
                <a:solidFill>
                  <a:prstClr val="white"/>
                </a:solidFill>
                <a:ea typeface="Calibri" panose="020F0502020204030204" pitchFamily="34" charset="0"/>
                <a:cs typeface="Times New Roman" panose="02020603050405020304" pitchFamily="18" charset="0"/>
              </a:rPr>
              <a:t>®</a:t>
            </a:r>
            <a:r>
              <a:rPr lang="en-US" sz="2250" b="1" dirty="0">
                <a:solidFill>
                  <a:prstClr val="white"/>
                </a:solidFill>
                <a:ea typeface="Calibri" panose="020F0502020204030204" pitchFamily="34" charset="0"/>
                <a:cs typeface="Times New Roman" panose="02020603050405020304" pitchFamily="18" charset="0"/>
              </a:rPr>
              <a:t> </a:t>
            </a:r>
          </a:p>
          <a:p>
            <a:pPr defTabSz="342900">
              <a:defRPr/>
            </a:pPr>
            <a:r>
              <a:rPr lang="en-US" sz="2250" b="1" dirty="0">
                <a:solidFill>
                  <a:prstClr val="white"/>
                </a:solidFill>
                <a:ea typeface="Calibri" panose="020F0502020204030204" pitchFamily="34" charset="0"/>
                <a:cs typeface="Times New Roman" panose="02020603050405020304" pitchFamily="18" charset="0"/>
              </a:rPr>
              <a:t>Advocate </a:t>
            </a:r>
            <a:endParaRPr lang="en-US" sz="2250" b="1" dirty="0">
              <a:solidFill>
                <a:prstClr val="white"/>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BD33B53F-C375-4E29-AB59-CB1387F93FD7}"/>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2443250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th Divider Slide">
    <p:spTree>
      <p:nvGrpSpPr>
        <p:cNvPr id="1" name=""/>
        <p:cNvGrpSpPr/>
        <p:nvPr/>
      </p:nvGrpSpPr>
      <p:grpSpPr>
        <a:xfrm>
          <a:off x="0" y="0"/>
          <a:ext cx="0" cy="0"/>
          <a:chOff x="0" y="0"/>
          <a:chExt cx="0" cy="0"/>
        </a:xfrm>
      </p:grpSpPr>
      <p:pic>
        <p:nvPicPr>
          <p:cNvPr id="8" name="Picture 7" descr="A person in a yellow shirt&#10;&#10;Description automatically generated">
            <a:extLst>
              <a:ext uri="{FF2B5EF4-FFF2-40B4-BE49-F238E27FC236}">
                <a16:creationId xmlns:a16="http://schemas.microsoft.com/office/drawing/2014/main" id="{A974C31D-4639-4C9E-BA1E-38228603F8A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4926"/>
            <a:ext cx="9144001" cy="4642867"/>
          </a:xfrm>
          <a:prstGeom prst="rect">
            <a:avLst/>
          </a:prstGeom>
        </p:spPr>
      </p:pic>
      <p:sp>
        <p:nvSpPr>
          <p:cNvPr id="9" name="TextBox 31">
            <a:extLst>
              <a:ext uri="{FF2B5EF4-FFF2-40B4-BE49-F238E27FC236}">
                <a16:creationId xmlns:a16="http://schemas.microsoft.com/office/drawing/2014/main" id="{0C2561A0-8FA8-4A09-8B03-907D63BED5A8}"/>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10" name="Picture 9">
            <a:extLst>
              <a:ext uri="{FF2B5EF4-FFF2-40B4-BE49-F238E27FC236}">
                <a16:creationId xmlns:a16="http://schemas.microsoft.com/office/drawing/2014/main" id="{AE3FE363-737F-48CB-AAC7-48BE7E39D4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11" name="Title 1">
            <a:extLst>
              <a:ext uri="{FF2B5EF4-FFF2-40B4-BE49-F238E27FC236}">
                <a16:creationId xmlns:a16="http://schemas.microsoft.com/office/drawing/2014/main" id="{757A483C-C5A1-4374-85E8-0B9E42D09835}"/>
              </a:ext>
            </a:extLst>
          </p:cNvPr>
          <p:cNvSpPr txBox="1">
            <a:spLocks/>
          </p:cNvSpPr>
          <p:nvPr userDrawn="1"/>
        </p:nvSpPr>
        <p:spPr>
          <a:xfrm>
            <a:off x="333126" y="3260722"/>
            <a:ext cx="3385600" cy="83110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prstClr val="white"/>
                </a:solidFill>
                <a:ea typeface="Calibri" panose="020F0502020204030204" pitchFamily="34" charset="0"/>
                <a:cs typeface="Times New Roman" panose="02020603050405020304" pitchFamily="18" charset="0"/>
              </a:rPr>
              <a:t>Health care </a:t>
            </a:r>
          </a:p>
          <a:p>
            <a:pPr defTabSz="342900">
              <a:defRPr/>
            </a:pPr>
            <a:r>
              <a:rPr lang="en-US" sz="2250" b="1" dirty="0">
                <a:solidFill>
                  <a:prstClr val="white"/>
                </a:solidFill>
                <a:ea typeface="Calibri" panose="020F0502020204030204" pitchFamily="34" charset="0"/>
                <a:cs typeface="Times New Roman" panose="02020603050405020304" pitchFamily="18" charset="0"/>
              </a:rPr>
              <a:t>is personal</a:t>
            </a:r>
            <a:endParaRPr lang="en-US" sz="2250" b="1" dirty="0">
              <a:solidFill>
                <a:prstClr val="white"/>
              </a:solidFill>
              <a:ea typeface="Open Sans" panose="020B0606030504020204" pitchFamily="34" charset="0"/>
              <a:cs typeface="Open Sans" panose="020B0606030504020204" pitchFamily="34" charset="0"/>
            </a:endParaRPr>
          </a:p>
        </p:txBody>
      </p:sp>
      <p:sp>
        <p:nvSpPr>
          <p:cNvPr id="12" name="Oval 11">
            <a:hlinkClick r:id="rId4" action="ppaction://hlinksldjump"/>
            <a:extLst>
              <a:ext uri="{FF2B5EF4-FFF2-40B4-BE49-F238E27FC236}">
                <a16:creationId xmlns:a16="http://schemas.microsoft.com/office/drawing/2014/main" id="{565675D8-30A0-487F-AD3D-69F997FC5A98}"/>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3535327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th Divider Slide">
    <p:spTree>
      <p:nvGrpSpPr>
        <p:cNvPr id="1" name=""/>
        <p:cNvGrpSpPr/>
        <p:nvPr/>
      </p:nvGrpSpPr>
      <p:grpSpPr>
        <a:xfrm>
          <a:off x="0" y="0"/>
          <a:ext cx="0" cy="0"/>
          <a:chOff x="0" y="0"/>
          <a:chExt cx="0" cy="0"/>
        </a:xfrm>
      </p:grpSpPr>
      <p:pic>
        <p:nvPicPr>
          <p:cNvPr id="3" name="Picture 2" descr="A picture containing person, outdoor, man, standing&#10;&#10;Description automatically generated">
            <a:extLst>
              <a:ext uri="{FF2B5EF4-FFF2-40B4-BE49-F238E27FC236}">
                <a16:creationId xmlns:a16="http://schemas.microsoft.com/office/drawing/2014/main" id="{4E412C79-6C28-49CC-A568-183836F49E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642867"/>
          </a:xfrm>
          <a:prstGeom prst="rect">
            <a:avLst/>
          </a:prstGeom>
        </p:spPr>
      </p:pic>
      <p:sp>
        <p:nvSpPr>
          <p:cNvPr id="4" name="TextBox 31">
            <a:extLst>
              <a:ext uri="{FF2B5EF4-FFF2-40B4-BE49-F238E27FC236}">
                <a16:creationId xmlns:a16="http://schemas.microsoft.com/office/drawing/2014/main" id="{204782A9-D25A-4BFB-9288-12009D72124B}"/>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82673060-931E-48AF-8CFE-524196CB082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5FF2FDF7-6EA9-4D37-8880-C17A8D0F9F50}"/>
              </a:ext>
            </a:extLst>
          </p:cNvPr>
          <p:cNvSpPr txBox="1">
            <a:spLocks/>
          </p:cNvSpPr>
          <p:nvPr userDrawn="1"/>
        </p:nvSpPr>
        <p:spPr>
          <a:xfrm>
            <a:off x="333126" y="3099084"/>
            <a:ext cx="3385600" cy="83110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prstClr val="white"/>
                </a:solidFill>
                <a:ea typeface="Calibri" panose="020F0502020204030204" pitchFamily="34" charset="0"/>
                <a:cs typeface="Times New Roman" panose="02020603050405020304" pitchFamily="18" charset="0"/>
              </a:rPr>
              <a:t>It’s simple to </a:t>
            </a:r>
          </a:p>
          <a:p>
            <a:pPr defTabSz="342900">
              <a:defRPr/>
            </a:pPr>
            <a:r>
              <a:rPr lang="en-US" sz="2250" b="1" dirty="0">
                <a:solidFill>
                  <a:prstClr val="white"/>
                </a:solidFill>
                <a:ea typeface="Calibri" panose="020F0502020204030204" pitchFamily="34" charset="0"/>
                <a:cs typeface="Times New Roman" panose="02020603050405020304" pitchFamily="18" charset="0"/>
              </a:rPr>
              <a:t>get started </a:t>
            </a:r>
          </a:p>
          <a:p>
            <a:pPr defTabSz="342900">
              <a:defRPr/>
            </a:pPr>
            <a:r>
              <a:rPr lang="en-US" sz="2250" b="1" dirty="0">
                <a:solidFill>
                  <a:prstClr val="white"/>
                </a:solidFill>
                <a:ea typeface="Calibri" panose="020F0502020204030204" pitchFamily="34" charset="0"/>
                <a:cs typeface="Times New Roman" panose="02020603050405020304" pitchFamily="18" charset="0"/>
              </a:rPr>
              <a:t>with Aetna</a:t>
            </a:r>
            <a:endParaRPr lang="en-US" sz="2250" b="1" dirty="0">
              <a:solidFill>
                <a:prstClr val="white"/>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8700B081-CF36-424F-AC44-196C2E50B066}"/>
              </a:ext>
            </a:extLst>
          </p:cNvPr>
          <p:cNvSpPr/>
          <p:nvPr userDrawn="1"/>
        </p:nvSpPr>
        <p:spPr bwMode="gray">
          <a:xfrm>
            <a:off x="7321374" y="4700401"/>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114855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lvl1pPr>
              <a:defRPr sz="2800">
                <a:solidFill>
                  <a:schemeClr val="accent4"/>
                </a:solidFill>
              </a:defRPr>
            </a:lvl1pPr>
            <a:lvl2pPr>
              <a:defRPr sz="2400">
                <a:solidFill>
                  <a:schemeClr val="accent4"/>
                </a:solidFill>
              </a:defRPr>
            </a:lvl2pPr>
            <a:lvl3pPr>
              <a:defRPr sz="2000">
                <a:solidFill>
                  <a:schemeClr val="accent4"/>
                </a:solidFill>
              </a:defRPr>
            </a:lvl3pPr>
            <a:lvl4pPr>
              <a:defRPr sz="1800">
                <a:solidFill>
                  <a:schemeClr val="accent4"/>
                </a:solidFill>
              </a:defRPr>
            </a:lvl4pPr>
            <a:lvl5pPr>
              <a:defRPr sz="18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67099" y="4767263"/>
            <a:ext cx="2133600" cy="273844"/>
          </a:xfrm>
          <a:prstGeom prst="rect">
            <a:avLst/>
          </a:prstGeom>
        </p:spPr>
        <p:txBody>
          <a:bodyPr/>
          <a:lstStyle>
            <a:lvl1pPr algn="r">
              <a:defRPr sz="1000">
                <a:solidFill>
                  <a:schemeClr val="accent4"/>
                </a:solidFill>
              </a:defRPr>
            </a:lvl1pPr>
          </a:lstStyle>
          <a:p>
            <a:fld id="{E371AF7A-8F1A-2B4D-809E-CE7451B57B17}" type="slidenum">
              <a:rPr lang="en-US" smtClean="0"/>
              <a:pPr/>
              <a:t>‹#›</a:t>
            </a:fld>
            <a:endParaRPr lang="en-US" dirty="0"/>
          </a:p>
        </p:txBody>
      </p:sp>
      <p:sp>
        <p:nvSpPr>
          <p:cNvPr id="8" name="Rectangle 7">
            <a:extLst>
              <a:ext uri="{FF2B5EF4-FFF2-40B4-BE49-F238E27FC236}">
                <a16:creationId xmlns:a16="http://schemas.microsoft.com/office/drawing/2014/main" id="{AC4DA99C-373B-4C46-AAF1-1AFDA680080F}"/>
              </a:ext>
            </a:extLst>
          </p:cNvPr>
          <p:cNvSpPr/>
          <p:nvPr userDrawn="1"/>
        </p:nvSpPr>
        <p:spPr>
          <a:xfrm>
            <a:off x="-6351" y="0"/>
            <a:ext cx="9159876"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74449" y="110815"/>
            <a:ext cx="8229600" cy="529752"/>
          </a:xfrm>
          <a:prstGeom prst="rect">
            <a:avLst/>
          </a:prstGeom>
        </p:spPr>
        <p:txBody>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40816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th Divider Slide">
    <p:spTree>
      <p:nvGrpSpPr>
        <p:cNvPr id="1" name=""/>
        <p:cNvGrpSpPr/>
        <p:nvPr/>
      </p:nvGrpSpPr>
      <p:grpSpPr>
        <a:xfrm>
          <a:off x="0" y="0"/>
          <a:ext cx="0" cy="0"/>
          <a:chOff x="0" y="0"/>
          <a:chExt cx="0" cy="0"/>
        </a:xfrm>
      </p:grpSpPr>
      <p:pic>
        <p:nvPicPr>
          <p:cNvPr id="3" name="Picture 2" descr="A picture containing grass, outdoor, person, building&#10;&#10;Description automatically generated">
            <a:extLst>
              <a:ext uri="{FF2B5EF4-FFF2-40B4-BE49-F238E27FC236}">
                <a16:creationId xmlns:a16="http://schemas.microsoft.com/office/drawing/2014/main" id="{A93BD8A0-42D9-4DB8-8F09-4DB7032BD9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648"/>
            <a:ext cx="9144001" cy="4619711"/>
          </a:xfrm>
          <a:prstGeom prst="rect">
            <a:avLst/>
          </a:prstGeom>
        </p:spPr>
      </p:pic>
      <p:sp>
        <p:nvSpPr>
          <p:cNvPr id="4" name="TextBox 31">
            <a:extLst>
              <a:ext uri="{FF2B5EF4-FFF2-40B4-BE49-F238E27FC236}">
                <a16:creationId xmlns:a16="http://schemas.microsoft.com/office/drawing/2014/main" id="{68A9DF32-4F92-4A09-AAFC-8A5C1D2A0C87}"/>
              </a:ext>
            </a:extLst>
          </p:cNvPr>
          <p:cNvSpPr txBox="1"/>
          <p:nvPr userDrawn="1"/>
        </p:nvSpPr>
        <p:spPr>
          <a:xfrm>
            <a:off x="471124" y="1261437"/>
            <a:ext cx="723812" cy="253916"/>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25" dirty="0">
                <a:solidFill>
                  <a:prstClr val="white"/>
                </a:solidFill>
                <a:latin typeface="Open Sans" panose="020B0606030504020204" pitchFamily="34" charset="0"/>
                <a:ea typeface="Open Sans" panose="020B0606030504020204" pitchFamily="34" charset="0"/>
                <a:cs typeface="Open Sans" panose="020B0606030504020204" pitchFamily="34" charset="0"/>
              </a:rPr>
              <a:t>Presenter</a:t>
            </a:r>
          </a:p>
          <a:p>
            <a:pPr algn="ctr"/>
            <a:r>
              <a:rPr lang="en-US" sz="82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5" name="Picture 4">
            <a:extLst>
              <a:ext uri="{FF2B5EF4-FFF2-40B4-BE49-F238E27FC236}">
                <a16:creationId xmlns:a16="http://schemas.microsoft.com/office/drawing/2014/main" id="{EB6560B1-6F05-4597-AF36-1170C94223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17369" y="335959"/>
            <a:ext cx="831321" cy="831105"/>
          </a:xfrm>
          <a:prstGeom prst="rect">
            <a:avLst/>
          </a:prstGeom>
          <a:ln>
            <a:solidFill>
              <a:schemeClr val="bg1">
                <a:lumMod val="75000"/>
              </a:schemeClr>
            </a:solidFill>
          </a:ln>
        </p:spPr>
      </p:pic>
      <p:sp>
        <p:nvSpPr>
          <p:cNvPr id="6" name="Title 1">
            <a:extLst>
              <a:ext uri="{FF2B5EF4-FFF2-40B4-BE49-F238E27FC236}">
                <a16:creationId xmlns:a16="http://schemas.microsoft.com/office/drawing/2014/main" id="{AFBAC39E-ACB0-4152-81E2-A4A838910EF3}"/>
              </a:ext>
            </a:extLst>
          </p:cNvPr>
          <p:cNvSpPr txBox="1">
            <a:spLocks/>
          </p:cNvSpPr>
          <p:nvPr userDrawn="1"/>
        </p:nvSpPr>
        <p:spPr>
          <a:xfrm>
            <a:off x="321880" y="3325022"/>
            <a:ext cx="3385600" cy="831105"/>
          </a:xfrm>
          <a:prstGeom prst="rect">
            <a:avLst/>
          </a:prstGeom>
        </p:spPr>
        <p:txBody>
          <a:bodyPr/>
          <a:lstStyle>
            <a:lvl1pPr algn="l" defTabSz="914400" rtl="0" eaLnBrk="1" latinLnBrk="0" hangingPunct="1">
              <a:lnSpc>
                <a:spcPct val="90000"/>
              </a:lnSpc>
              <a:spcBef>
                <a:spcPct val="0"/>
              </a:spcBef>
              <a:buNone/>
              <a:defRPr sz="2800" b="0" i="0" kern="1200">
                <a:solidFill>
                  <a:schemeClr val="accent2"/>
                </a:solidFill>
                <a:latin typeface="+mj-lt"/>
                <a:ea typeface="+mj-ea"/>
                <a:cs typeface="Open Sans Light"/>
              </a:defRPr>
            </a:lvl1pPr>
          </a:lstStyle>
          <a:p>
            <a:pPr defTabSz="342900">
              <a:defRPr/>
            </a:pPr>
            <a:r>
              <a:rPr lang="en-US" sz="2250" b="1" dirty="0">
                <a:solidFill>
                  <a:prstClr val="white"/>
                </a:solidFill>
                <a:ea typeface="Calibri" panose="020F0502020204030204" pitchFamily="34" charset="0"/>
                <a:cs typeface="Times New Roman" panose="02020603050405020304" pitchFamily="18" charset="0"/>
              </a:rPr>
              <a:t>Welcome to HealthHUB</a:t>
            </a:r>
            <a:r>
              <a:rPr lang="en-US" sz="2250" b="1" baseline="30000" dirty="0">
                <a:solidFill>
                  <a:prstClr val="white"/>
                </a:solidFill>
                <a:ea typeface="Calibri" panose="020F0502020204030204" pitchFamily="34" charset="0"/>
                <a:cs typeface="Times New Roman" panose="02020603050405020304" pitchFamily="18" charset="0"/>
              </a:rPr>
              <a:t>®</a:t>
            </a:r>
            <a:endParaRPr lang="en-US" sz="2250" b="1" baseline="30000" dirty="0">
              <a:solidFill>
                <a:prstClr val="white"/>
              </a:solidFill>
              <a:ea typeface="Open Sans" panose="020B0606030504020204" pitchFamily="34" charset="0"/>
              <a:cs typeface="Open Sans" panose="020B0606030504020204" pitchFamily="34" charset="0"/>
            </a:endParaRPr>
          </a:p>
        </p:txBody>
      </p:sp>
      <p:sp>
        <p:nvSpPr>
          <p:cNvPr id="7" name="Oval 6">
            <a:hlinkClick r:id="rId4" action="ppaction://hlinksldjump"/>
            <a:extLst>
              <a:ext uri="{FF2B5EF4-FFF2-40B4-BE49-F238E27FC236}">
                <a16:creationId xmlns:a16="http://schemas.microsoft.com/office/drawing/2014/main" id="{7780CF7F-1FA6-456A-9865-F5E26D48F4F7}"/>
              </a:ext>
            </a:extLst>
          </p:cNvPr>
          <p:cNvSpPr/>
          <p:nvPr userDrawn="1"/>
        </p:nvSpPr>
        <p:spPr bwMode="gray">
          <a:xfrm>
            <a:off x="7321374" y="4676338"/>
            <a:ext cx="390067" cy="389966"/>
          </a:xfrm>
          <a:prstGeom prst="ellipse">
            <a:avLst/>
          </a:prstGeom>
          <a:solidFill>
            <a:schemeClr val="accent3"/>
          </a:solidFill>
          <a:ln>
            <a:noFill/>
            <a:miter lim="800000"/>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85800">
              <a:defRPr/>
            </a:pPr>
            <a:r>
              <a:rPr lang="en-US" sz="675" b="1" dirty="0">
                <a:solidFill>
                  <a:srgbClr val="FFFFFF"/>
                </a:solidFill>
                <a:latin typeface="Open Sans"/>
              </a:rPr>
              <a:t>Home</a:t>
            </a:r>
          </a:p>
        </p:txBody>
      </p:sp>
    </p:spTree>
    <p:extLst>
      <p:ext uri="{BB962C8B-B14F-4D97-AF65-F5344CB8AC3E}">
        <p14:creationId xmlns:p14="http://schemas.microsoft.com/office/powerpoint/2010/main" val="1791789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options 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22BC55-5B4D-4DD0-BC4A-F1580A0F83CD}"/>
              </a:ext>
            </a:extLst>
          </p:cNvPr>
          <p:cNvSpPr txBox="1"/>
          <p:nvPr userDrawn="1"/>
        </p:nvSpPr>
        <p:spPr>
          <a:xfrm>
            <a:off x="0" y="1"/>
            <a:ext cx="9144000" cy="161583"/>
          </a:xfrm>
          <a:prstGeom prst="rect">
            <a:avLst/>
          </a:prstGeom>
          <a:solidFill>
            <a:schemeClr val="accent4"/>
          </a:solidFill>
        </p:spPr>
        <p:txBody>
          <a:bodyPr wrap="square" lIns="0" tIns="0" rIns="0" bIns="0" rtlCol="0">
            <a:spAutoFit/>
          </a:bodyPr>
          <a:lstStyle/>
          <a:p>
            <a:pPr defTabSz="685800"/>
            <a:endParaRPr lang="en-US" sz="1050" dirty="0">
              <a:solidFill>
                <a:srgbClr val="3F3F3F"/>
              </a:solidFill>
            </a:endParaRPr>
          </a:p>
        </p:txBody>
      </p:sp>
      <p:sp>
        <p:nvSpPr>
          <p:cNvPr id="4" name="TextBox 3">
            <a:extLst>
              <a:ext uri="{FF2B5EF4-FFF2-40B4-BE49-F238E27FC236}">
                <a16:creationId xmlns:a16="http://schemas.microsoft.com/office/drawing/2014/main" id="{D4FCD998-672D-4090-A094-9CB1FE76D16C}"/>
              </a:ext>
            </a:extLst>
          </p:cNvPr>
          <p:cNvSpPr txBox="1"/>
          <p:nvPr userDrawn="1"/>
        </p:nvSpPr>
        <p:spPr>
          <a:xfrm>
            <a:off x="0" y="114301"/>
            <a:ext cx="9144000" cy="276999"/>
          </a:xfrm>
          <a:prstGeom prst="rect">
            <a:avLst/>
          </a:prstGeom>
          <a:noFill/>
        </p:spPr>
        <p:txBody>
          <a:bodyPr wrap="square" lIns="0" tIns="0" rIns="0" bIns="0" rtlCol="0">
            <a:spAutoFit/>
          </a:bodyPr>
          <a:lstStyle/>
          <a:p>
            <a:pPr algn="ctr" defTabSz="685800"/>
            <a:r>
              <a:rPr lang="en-US" sz="1800" b="1" dirty="0">
                <a:solidFill>
                  <a:srgbClr val="3F3F3F"/>
                </a:solidFill>
              </a:rPr>
              <a:t>Presenter Photo Options</a:t>
            </a:r>
          </a:p>
        </p:txBody>
      </p:sp>
      <p:pic>
        <p:nvPicPr>
          <p:cNvPr id="5" name="Picture 4" descr="A person standing in front of a forest&#10;&#10;Description automatically generated">
            <a:extLst>
              <a:ext uri="{FF2B5EF4-FFF2-40B4-BE49-F238E27FC236}">
                <a16:creationId xmlns:a16="http://schemas.microsoft.com/office/drawing/2014/main" id="{244F1FBC-F757-454E-BF51-B73E4F5E66F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0311" y="2822678"/>
            <a:ext cx="3257949" cy="2171401"/>
          </a:xfrm>
          <a:prstGeom prst="rect">
            <a:avLst/>
          </a:prstGeom>
        </p:spPr>
      </p:pic>
      <p:pic>
        <p:nvPicPr>
          <p:cNvPr id="6" name="Picture 5" descr="A person in a blue shirt&#10;&#10;Description automatically generated">
            <a:extLst>
              <a:ext uri="{FF2B5EF4-FFF2-40B4-BE49-F238E27FC236}">
                <a16:creationId xmlns:a16="http://schemas.microsoft.com/office/drawing/2014/main" id="{0A29CCCE-C028-41B7-81AF-D69EB37CBA7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47157" y="2822678"/>
            <a:ext cx="3257950" cy="2174115"/>
          </a:xfrm>
          <a:prstGeom prst="rect">
            <a:avLst/>
          </a:prstGeom>
        </p:spPr>
      </p:pic>
      <p:pic>
        <p:nvPicPr>
          <p:cNvPr id="7" name="Picture 6" descr="A person wearing a white shirt&#10;&#10;Description automatically generated">
            <a:extLst>
              <a:ext uri="{FF2B5EF4-FFF2-40B4-BE49-F238E27FC236}">
                <a16:creationId xmlns:a16="http://schemas.microsoft.com/office/drawing/2014/main" id="{6F17A748-5BCA-4622-B5F8-CDB9C6B008F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10310" y="531807"/>
            <a:ext cx="3257950" cy="2171401"/>
          </a:xfrm>
          <a:prstGeom prst="rect">
            <a:avLst/>
          </a:prstGeom>
        </p:spPr>
      </p:pic>
      <p:pic>
        <p:nvPicPr>
          <p:cNvPr id="8" name="Picture 7" descr="A picture containing grass, outdoor, person, building&#10;&#10;Description automatically generated">
            <a:extLst>
              <a:ext uri="{FF2B5EF4-FFF2-40B4-BE49-F238E27FC236}">
                <a16:creationId xmlns:a16="http://schemas.microsoft.com/office/drawing/2014/main" id="{41276096-DFDF-41C5-86C3-3185F964395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47157" y="531807"/>
            <a:ext cx="3257950" cy="2171401"/>
          </a:xfrm>
          <a:prstGeom prst="rect">
            <a:avLst/>
          </a:prstGeom>
        </p:spPr>
      </p:pic>
    </p:spTree>
    <p:extLst>
      <p:ext uri="{BB962C8B-B14F-4D97-AF65-F5344CB8AC3E}">
        <p14:creationId xmlns:p14="http://schemas.microsoft.com/office/powerpoint/2010/main" val="171285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options 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FAB208-2CEF-48A7-95DC-FD8CB4858806}"/>
              </a:ext>
            </a:extLst>
          </p:cNvPr>
          <p:cNvSpPr txBox="1"/>
          <p:nvPr userDrawn="1"/>
        </p:nvSpPr>
        <p:spPr>
          <a:xfrm>
            <a:off x="0" y="1"/>
            <a:ext cx="9144000" cy="161583"/>
          </a:xfrm>
          <a:prstGeom prst="rect">
            <a:avLst/>
          </a:prstGeom>
          <a:solidFill>
            <a:schemeClr val="accent4"/>
          </a:solidFill>
        </p:spPr>
        <p:txBody>
          <a:bodyPr wrap="square" lIns="0" tIns="0" rIns="0" bIns="0" rtlCol="0">
            <a:spAutoFit/>
          </a:bodyPr>
          <a:lstStyle/>
          <a:p>
            <a:pPr defTabSz="685800"/>
            <a:endParaRPr lang="en-US" sz="1050" dirty="0">
              <a:solidFill>
                <a:srgbClr val="3F3F3F"/>
              </a:solidFill>
            </a:endParaRPr>
          </a:p>
        </p:txBody>
      </p:sp>
      <p:sp>
        <p:nvSpPr>
          <p:cNvPr id="4" name="TextBox 3">
            <a:extLst>
              <a:ext uri="{FF2B5EF4-FFF2-40B4-BE49-F238E27FC236}">
                <a16:creationId xmlns:a16="http://schemas.microsoft.com/office/drawing/2014/main" id="{F1506D3F-F02B-40EE-9111-9AC555CFD4F8}"/>
              </a:ext>
            </a:extLst>
          </p:cNvPr>
          <p:cNvSpPr txBox="1"/>
          <p:nvPr userDrawn="1"/>
        </p:nvSpPr>
        <p:spPr>
          <a:xfrm>
            <a:off x="0" y="114301"/>
            <a:ext cx="9144000" cy="276999"/>
          </a:xfrm>
          <a:prstGeom prst="rect">
            <a:avLst/>
          </a:prstGeom>
          <a:noFill/>
        </p:spPr>
        <p:txBody>
          <a:bodyPr wrap="square" lIns="0" tIns="0" rIns="0" bIns="0" rtlCol="0">
            <a:spAutoFit/>
          </a:bodyPr>
          <a:lstStyle/>
          <a:p>
            <a:pPr algn="ctr" defTabSz="685800"/>
            <a:r>
              <a:rPr lang="en-US" sz="1800" b="1" dirty="0">
                <a:solidFill>
                  <a:srgbClr val="3F3F3F"/>
                </a:solidFill>
              </a:rPr>
              <a:t>Presenter Photo Options</a:t>
            </a:r>
          </a:p>
        </p:txBody>
      </p:sp>
      <p:pic>
        <p:nvPicPr>
          <p:cNvPr id="5" name="Picture 4" descr="A picture containing person, indoor, holding, young&#10;&#10;Description automatically generated">
            <a:extLst>
              <a:ext uri="{FF2B5EF4-FFF2-40B4-BE49-F238E27FC236}">
                <a16:creationId xmlns:a16="http://schemas.microsoft.com/office/drawing/2014/main" id="{298B7A9E-FA15-4EAB-B9A2-8E784DD099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012" y="631418"/>
            <a:ext cx="2848717" cy="4271963"/>
          </a:xfrm>
          <a:prstGeom prst="rect">
            <a:avLst/>
          </a:prstGeom>
        </p:spPr>
      </p:pic>
      <p:pic>
        <p:nvPicPr>
          <p:cNvPr id="6" name="Picture 5" descr="A person standing on a dirt road&#10;&#10;Description automatically generated">
            <a:extLst>
              <a:ext uri="{FF2B5EF4-FFF2-40B4-BE49-F238E27FC236}">
                <a16:creationId xmlns:a16="http://schemas.microsoft.com/office/drawing/2014/main" id="{A2667B35-5504-40C8-B625-12B7EFE6F7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36651" y="631418"/>
            <a:ext cx="2852612" cy="4271963"/>
          </a:xfrm>
          <a:prstGeom prst="rect">
            <a:avLst/>
          </a:prstGeom>
        </p:spPr>
      </p:pic>
      <p:pic>
        <p:nvPicPr>
          <p:cNvPr id="7" name="Picture 6" descr="A person standing next to a fence&#10;&#10;Description automatically generated">
            <a:extLst>
              <a:ext uri="{FF2B5EF4-FFF2-40B4-BE49-F238E27FC236}">
                <a16:creationId xmlns:a16="http://schemas.microsoft.com/office/drawing/2014/main" id="{F46FDFB3-DA0A-4364-B38C-0637676D55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21185" y="631418"/>
            <a:ext cx="2848976" cy="4271963"/>
          </a:xfrm>
          <a:prstGeom prst="rect">
            <a:avLst/>
          </a:prstGeom>
        </p:spPr>
      </p:pic>
    </p:spTree>
    <p:extLst>
      <p:ext uri="{BB962C8B-B14F-4D97-AF65-F5344CB8AC3E}">
        <p14:creationId xmlns:p14="http://schemas.microsoft.com/office/powerpoint/2010/main" val="42565116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options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8C89E-7839-47D7-B96A-F3F43A936F4F}"/>
              </a:ext>
            </a:extLst>
          </p:cNvPr>
          <p:cNvSpPr txBox="1"/>
          <p:nvPr userDrawn="1"/>
        </p:nvSpPr>
        <p:spPr>
          <a:xfrm>
            <a:off x="0" y="1"/>
            <a:ext cx="9144000" cy="161583"/>
          </a:xfrm>
          <a:prstGeom prst="rect">
            <a:avLst/>
          </a:prstGeom>
          <a:solidFill>
            <a:schemeClr val="accent4"/>
          </a:solidFill>
        </p:spPr>
        <p:txBody>
          <a:bodyPr wrap="square" lIns="0" tIns="0" rIns="0" bIns="0" rtlCol="0">
            <a:spAutoFit/>
          </a:bodyPr>
          <a:lstStyle/>
          <a:p>
            <a:pPr defTabSz="685800"/>
            <a:endParaRPr lang="en-US" sz="1050" dirty="0">
              <a:solidFill>
                <a:srgbClr val="3F3F3F"/>
              </a:solidFill>
            </a:endParaRPr>
          </a:p>
        </p:txBody>
      </p:sp>
      <p:sp>
        <p:nvSpPr>
          <p:cNvPr id="4" name="TextBox 3">
            <a:extLst>
              <a:ext uri="{FF2B5EF4-FFF2-40B4-BE49-F238E27FC236}">
                <a16:creationId xmlns:a16="http://schemas.microsoft.com/office/drawing/2014/main" id="{2554BA71-F5AF-4548-8951-06DA63AD2370}"/>
              </a:ext>
            </a:extLst>
          </p:cNvPr>
          <p:cNvSpPr txBox="1"/>
          <p:nvPr userDrawn="1"/>
        </p:nvSpPr>
        <p:spPr>
          <a:xfrm>
            <a:off x="0" y="114301"/>
            <a:ext cx="9144000" cy="276999"/>
          </a:xfrm>
          <a:prstGeom prst="rect">
            <a:avLst/>
          </a:prstGeom>
          <a:noFill/>
        </p:spPr>
        <p:txBody>
          <a:bodyPr wrap="square" lIns="0" tIns="0" rIns="0" bIns="0" rtlCol="0">
            <a:spAutoFit/>
          </a:bodyPr>
          <a:lstStyle/>
          <a:p>
            <a:pPr algn="ctr" defTabSz="685800"/>
            <a:r>
              <a:rPr lang="en-US" sz="1800" b="1" dirty="0">
                <a:solidFill>
                  <a:srgbClr val="3F3F3F"/>
                </a:solidFill>
              </a:rPr>
              <a:t>Presenter Photo Options</a:t>
            </a:r>
          </a:p>
        </p:txBody>
      </p:sp>
      <p:pic>
        <p:nvPicPr>
          <p:cNvPr id="5" name="Picture 4" descr="A group of people looking at a computer&#10;&#10;Description automatically generated">
            <a:extLst>
              <a:ext uri="{FF2B5EF4-FFF2-40B4-BE49-F238E27FC236}">
                <a16:creationId xmlns:a16="http://schemas.microsoft.com/office/drawing/2014/main" id="{A2762690-73C1-42A2-91F0-6814D5055E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47157" y="2829429"/>
            <a:ext cx="3257950" cy="2171198"/>
          </a:xfrm>
          <a:prstGeom prst="rect">
            <a:avLst/>
          </a:prstGeom>
        </p:spPr>
      </p:pic>
      <p:pic>
        <p:nvPicPr>
          <p:cNvPr id="6" name="Picture 5" descr="A picture containing table, sitting, birthday, child&#10;&#10;Description automatically generated">
            <a:extLst>
              <a:ext uri="{FF2B5EF4-FFF2-40B4-BE49-F238E27FC236}">
                <a16:creationId xmlns:a16="http://schemas.microsoft.com/office/drawing/2014/main" id="{A6C367B6-8310-41BA-A879-9588745D358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617169" y="2826431"/>
            <a:ext cx="2969437" cy="2169873"/>
          </a:xfrm>
          <a:prstGeom prst="rect">
            <a:avLst/>
          </a:prstGeom>
        </p:spPr>
      </p:pic>
      <p:pic>
        <p:nvPicPr>
          <p:cNvPr id="7" name="Picture 6" descr="Two people looking at the camera&#10;&#10;Description automatically generated">
            <a:extLst>
              <a:ext uri="{FF2B5EF4-FFF2-40B4-BE49-F238E27FC236}">
                <a16:creationId xmlns:a16="http://schemas.microsoft.com/office/drawing/2014/main" id="{0BB53450-AECC-48ED-9BE3-D0AD41845BE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617169" y="531807"/>
            <a:ext cx="2993088" cy="2169873"/>
          </a:xfrm>
          <a:prstGeom prst="rect">
            <a:avLst/>
          </a:prstGeom>
        </p:spPr>
      </p:pic>
      <p:pic>
        <p:nvPicPr>
          <p:cNvPr id="8" name="Picture 7" descr="A picture containing outdoor, person, grass, road&#10;&#10;Description automatically generated">
            <a:extLst>
              <a:ext uri="{FF2B5EF4-FFF2-40B4-BE49-F238E27FC236}">
                <a16:creationId xmlns:a16="http://schemas.microsoft.com/office/drawing/2014/main" id="{758E5015-8B01-4B2B-B143-87FABDE3526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247157" y="543729"/>
            <a:ext cx="3257950" cy="2171401"/>
          </a:xfrm>
          <a:prstGeom prst="rect">
            <a:avLst/>
          </a:prstGeom>
        </p:spPr>
      </p:pic>
    </p:spTree>
    <p:extLst>
      <p:ext uri="{BB962C8B-B14F-4D97-AF65-F5344CB8AC3E}">
        <p14:creationId xmlns:p14="http://schemas.microsoft.com/office/powerpoint/2010/main" val="790784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options 4">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E714CA-4368-48DB-A880-B2FC404545D8}"/>
              </a:ext>
            </a:extLst>
          </p:cNvPr>
          <p:cNvSpPr txBox="1"/>
          <p:nvPr userDrawn="1"/>
        </p:nvSpPr>
        <p:spPr>
          <a:xfrm>
            <a:off x="0" y="1"/>
            <a:ext cx="9144000" cy="161583"/>
          </a:xfrm>
          <a:prstGeom prst="rect">
            <a:avLst/>
          </a:prstGeom>
          <a:solidFill>
            <a:schemeClr val="accent4"/>
          </a:solidFill>
        </p:spPr>
        <p:txBody>
          <a:bodyPr wrap="square" lIns="0" tIns="0" rIns="0" bIns="0" rtlCol="0">
            <a:spAutoFit/>
          </a:bodyPr>
          <a:lstStyle/>
          <a:p>
            <a:pPr defTabSz="685800"/>
            <a:endParaRPr lang="en-US" sz="1050" dirty="0">
              <a:solidFill>
                <a:srgbClr val="3F3F3F"/>
              </a:solidFill>
            </a:endParaRPr>
          </a:p>
        </p:txBody>
      </p:sp>
      <p:sp>
        <p:nvSpPr>
          <p:cNvPr id="4" name="TextBox 3">
            <a:extLst>
              <a:ext uri="{FF2B5EF4-FFF2-40B4-BE49-F238E27FC236}">
                <a16:creationId xmlns:a16="http://schemas.microsoft.com/office/drawing/2014/main" id="{1B8667B3-0C49-498C-AA99-6B7BF510383E}"/>
              </a:ext>
            </a:extLst>
          </p:cNvPr>
          <p:cNvSpPr txBox="1"/>
          <p:nvPr userDrawn="1"/>
        </p:nvSpPr>
        <p:spPr>
          <a:xfrm>
            <a:off x="0" y="114301"/>
            <a:ext cx="9144000" cy="276999"/>
          </a:xfrm>
          <a:prstGeom prst="rect">
            <a:avLst/>
          </a:prstGeom>
          <a:noFill/>
        </p:spPr>
        <p:txBody>
          <a:bodyPr wrap="square" lIns="0" tIns="0" rIns="0" bIns="0" rtlCol="0">
            <a:spAutoFit/>
          </a:bodyPr>
          <a:lstStyle/>
          <a:p>
            <a:pPr algn="ctr" defTabSz="685800"/>
            <a:r>
              <a:rPr lang="en-US" sz="1800" b="1" dirty="0">
                <a:solidFill>
                  <a:srgbClr val="3F3F3F"/>
                </a:solidFill>
              </a:rPr>
              <a:t>Presenter Photo Options</a:t>
            </a:r>
          </a:p>
        </p:txBody>
      </p:sp>
      <p:pic>
        <p:nvPicPr>
          <p:cNvPr id="5" name="Picture 4" descr="A picture containing sport, game, outdoor, building&#10;&#10;Description automatically generated">
            <a:extLst>
              <a:ext uri="{FF2B5EF4-FFF2-40B4-BE49-F238E27FC236}">
                <a16:creationId xmlns:a16="http://schemas.microsoft.com/office/drawing/2014/main" id="{2AB54441-6012-49FA-B142-CFBBBEEED9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098171" y="687314"/>
            <a:ext cx="2744899" cy="4116276"/>
          </a:xfrm>
          <a:prstGeom prst="rect">
            <a:avLst/>
          </a:prstGeom>
        </p:spPr>
      </p:pic>
      <p:pic>
        <p:nvPicPr>
          <p:cNvPr id="6" name="Picture 5" descr="A person posing for a picture&#10;&#10;Description automatically generated">
            <a:extLst>
              <a:ext uri="{FF2B5EF4-FFF2-40B4-BE49-F238E27FC236}">
                <a16:creationId xmlns:a16="http://schemas.microsoft.com/office/drawing/2014/main" id="{F7099937-BCBD-4F6D-8804-B9907AEF84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99204" y="687314"/>
            <a:ext cx="2744229" cy="4116276"/>
          </a:xfrm>
          <a:prstGeom prst="rect">
            <a:avLst/>
          </a:prstGeom>
        </p:spPr>
      </p:pic>
      <p:pic>
        <p:nvPicPr>
          <p:cNvPr id="7" name="Picture 6" descr="A person with a dog in a field&#10;&#10;Description automatically generated">
            <a:extLst>
              <a:ext uri="{FF2B5EF4-FFF2-40B4-BE49-F238E27FC236}">
                <a16:creationId xmlns:a16="http://schemas.microsoft.com/office/drawing/2014/main" id="{61B0D776-C06B-4F55-8B82-81C7F36DCA0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316" y="687314"/>
            <a:ext cx="2745149" cy="4116276"/>
          </a:xfrm>
          <a:prstGeom prst="rect">
            <a:avLst/>
          </a:prstGeom>
        </p:spPr>
      </p:pic>
    </p:spTree>
    <p:extLst>
      <p:ext uri="{BB962C8B-B14F-4D97-AF65-F5344CB8AC3E}">
        <p14:creationId xmlns:p14="http://schemas.microsoft.com/office/powerpoint/2010/main" val="2363573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options 5">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24E5EC-1A97-44CE-BB08-743587D8D614}"/>
              </a:ext>
            </a:extLst>
          </p:cNvPr>
          <p:cNvSpPr txBox="1"/>
          <p:nvPr userDrawn="1"/>
        </p:nvSpPr>
        <p:spPr>
          <a:xfrm>
            <a:off x="0" y="1"/>
            <a:ext cx="9144000" cy="161583"/>
          </a:xfrm>
          <a:prstGeom prst="rect">
            <a:avLst/>
          </a:prstGeom>
          <a:solidFill>
            <a:schemeClr val="accent4"/>
          </a:solidFill>
        </p:spPr>
        <p:txBody>
          <a:bodyPr wrap="square" lIns="0" tIns="0" rIns="0" bIns="0" rtlCol="0">
            <a:spAutoFit/>
          </a:bodyPr>
          <a:lstStyle/>
          <a:p>
            <a:pPr defTabSz="685800"/>
            <a:endParaRPr lang="en-US" sz="1050" dirty="0">
              <a:solidFill>
                <a:srgbClr val="3F3F3F"/>
              </a:solidFill>
            </a:endParaRPr>
          </a:p>
        </p:txBody>
      </p:sp>
      <p:sp>
        <p:nvSpPr>
          <p:cNvPr id="4" name="TextBox 3">
            <a:extLst>
              <a:ext uri="{FF2B5EF4-FFF2-40B4-BE49-F238E27FC236}">
                <a16:creationId xmlns:a16="http://schemas.microsoft.com/office/drawing/2014/main" id="{265C4191-9638-4C75-A88A-8B00DEAA50EE}"/>
              </a:ext>
            </a:extLst>
          </p:cNvPr>
          <p:cNvSpPr txBox="1"/>
          <p:nvPr userDrawn="1"/>
        </p:nvSpPr>
        <p:spPr>
          <a:xfrm>
            <a:off x="0" y="114301"/>
            <a:ext cx="9144000" cy="276999"/>
          </a:xfrm>
          <a:prstGeom prst="rect">
            <a:avLst/>
          </a:prstGeom>
          <a:noFill/>
        </p:spPr>
        <p:txBody>
          <a:bodyPr wrap="square" lIns="0" tIns="0" rIns="0" bIns="0" rtlCol="0">
            <a:spAutoFit/>
          </a:bodyPr>
          <a:lstStyle/>
          <a:p>
            <a:pPr algn="ctr" defTabSz="685800"/>
            <a:r>
              <a:rPr lang="en-US" sz="1800" b="1" dirty="0">
                <a:solidFill>
                  <a:srgbClr val="3F3F3F"/>
                </a:solidFill>
              </a:rPr>
              <a:t>Presenter Photo Options</a:t>
            </a:r>
          </a:p>
        </p:txBody>
      </p:sp>
      <p:pic>
        <p:nvPicPr>
          <p:cNvPr id="5" name="Picture 4" descr="Two people looking at the camera&#10;&#10;Description automatically generated">
            <a:extLst>
              <a:ext uri="{FF2B5EF4-FFF2-40B4-BE49-F238E27FC236}">
                <a16:creationId xmlns:a16="http://schemas.microsoft.com/office/drawing/2014/main" id="{2BBE9E14-64C0-4D35-B159-CDCFF0E0C1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17169" y="531807"/>
            <a:ext cx="2993088" cy="2169873"/>
          </a:xfrm>
          <a:prstGeom prst="rect">
            <a:avLst/>
          </a:prstGeom>
        </p:spPr>
      </p:pic>
      <p:pic>
        <p:nvPicPr>
          <p:cNvPr id="6" name="Picture 5" descr="A person wearing a pink flower&#10;&#10;Description automatically generated">
            <a:extLst>
              <a:ext uri="{FF2B5EF4-FFF2-40B4-BE49-F238E27FC236}">
                <a16:creationId xmlns:a16="http://schemas.microsoft.com/office/drawing/2014/main" id="{F0D5A87F-980C-4B00-9ACA-04A0BFB3598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72142" y="531807"/>
            <a:ext cx="3232965" cy="2154749"/>
          </a:xfrm>
          <a:prstGeom prst="rect">
            <a:avLst/>
          </a:prstGeom>
        </p:spPr>
      </p:pic>
      <p:pic>
        <p:nvPicPr>
          <p:cNvPr id="7" name="Picture 6" descr="A person sitting at a table using a computer&#10;&#10;Description automatically generated">
            <a:extLst>
              <a:ext uri="{FF2B5EF4-FFF2-40B4-BE49-F238E27FC236}">
                <a16:creationId xmlns:a16="http://schemas.microsoft.com/office/drawing/2014/main" id="{41B8785D-2EF4-4D60-9C32-3D7E5465CC8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72142" y="2827063"/>
            <a:ext cx="3232965" cy="2154749"/>
          </a:xfrm>
          <a:prstGeom prst="rect">
            <a:avLst/>
          </a:prstGeom>
        </p:spPr>
      </p:pic>
      <p:pic>
        <p:nvPicPr>
          <p:cNvPr id="8" name="Picture 7" descr="Two people standing in front of a flower&#10;&#10;Description automatically generated">
            <a:extLst>
              <a:ext uri="{FF2B5EF4-FFF2-40B4-BE49-F238E27FC236}">
                <a16:creationId xmlns:a16="http://schemas.microsoft.com/office/drawing/2014/main" id="{96769B57-AAE2-4B65-A4E8-93833857701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617169" y="2827063"/>
            <a:ext cx="2993088" cy="2140070"/>
          </a:xfrm>
          <a:prstGeom prst="rect">
            <a:avLst/>
          </a:prstGeom>
        </p:spPr>
      </p:pic>
    </p:spTree>
    <p:extLst>
      <p:ext uri="{BB962C8B-B14F-4D97-AF65-F5344CB8AC3E}">
        <p14:creationId xmlns:p14="http://schemas.microsoft.com/office/powerpoint/2010/main" val="4078669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3" name="Rectangle 2"/>
          <p:cNvSpPr/>
          <p:nvPr userDrawn="1"/>
        </p:nvSpPr>
        <p:spPr bwMode="gray">
          <a:xfrm>
            <a:off x="0" y="0"/>
            <a:ext cx="9144000" cy="5143500"/>
          </a:xfrm>
          <a:prstGeom prst="rect">
            <a:avLst/>
          </a:prstGeom>
          <a:solidFill>
            <a:schemeClr val="accent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dirty="0">
              <a:solidFill>
                <a:prstClr val="white"/>
              </a:solidFill>
            </a:endParaRPr>
          </a:p>
        </p:txBody>
      </p:sp>
      <p:sp>
        <p:nvSpPr>
          <p:cNvPr id="2" name="Title 1"/>
          <p:cNvSpPr>
            <a:spLocks noGrp="1"/>
          </p:cNvSpPr>
          <p:nvPr>
            <p:ph type="ctrTitle" hasCustomPrompt="1"/>
          </p:nvPr>
        </p:nvSpPr>
        <p:spPr>
          <a:xfrm>
            <a:off x="1650078" y="1036946"/>
            <a:ext cx="5843843" cy="1508760"/>
          </a:xfrm>
        </p:spPr>
        <p:txBody>
          <a:bodyPr rIns="0" anchor="b" anchorCtr="0"/>
          <a:lstStyle>
            <a:lvl1pPr algn="ctr">
              <a:lnSpc>
                <a:spcPct val="90000"/>
              </a:lnSpc>
              <a:defRPr sz="3600">
                <a:solidFill>
                  <a:schemeClr val="bg1"/>
                </a:solidFill>
              </a:defRPr>
            </a:lvl1pPr>
          </a:lstStyle>
          <a:p>
            <a:r>
              <a:rPr lang="en-US" dirty="0"/>
              <a:t>Click to add title</a:t>
            </a:r>
          </a:p>
        </p:txBody>
      </p:sp>
      <p:sp>
        <p:nvSpPr>
          <p:cNvPr id="8" name="Freeform 5"/>
          <p:cNvSpPr>
            <a:spLocks noEditPoints="1"/>
          </p:cNvSpPr>
          <p:nvPr userDrawn="1"/>
        </p:nvSpPr>
        <p:spPr bwMode="auto">
          <a:xfrm>
            <a:off x="3912686"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610473" y="2655671"/>
            <a:ext cx="7923053" cy="260604"/>
          </a:xfrm>
        </p:spPr>
        <p:txBody>
          <a:bodyPr/>
          <a:lstStyle>
            <a:lvl1pPr marL="0" indent="0" algn="ctr">
              <a:spcBef>
                <a:spcPts val="450"/>
              </a:spcBef>
              <a:buNone/>
              <a:defRPr sz="1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2541132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50078" y="1036946"/>
            <a:ext cx="5843843" cy="1508760"/>
          </a:xfrm>
        </p:spPr>
        <p:txBody>
          <a:bodyPr rIns="0" anchor="b" anchorCtr="0"/>
          <a:lstStyle>
            <a:lvl1pPr algn="ctr">
              <a:lnSpc>
                <a:spcPct val="90000"/>
              </a:lnSpc>
              <a:defRPr sz="3600">
                <a:solidFill>
                  <a:schemeClr val="accent2"/>
                </a:solidFill>
              </a:defRPr>
            </a:lvl1pPr>
          </a:lstStyle>
          <a:p>
            <a:r>
              <a:rPr lang="en-US" dirty="0"/>
              <a:t>Click to add title</a:t>
            </a:r>
          </a:p>
        </p:txBody>
      </p:sp>
      <p:sp>
        <p:nvSpPr>
          <p:cNvPr id="8" name="Freeform 5"/>
          <p:cNvSpPr>
            <a:spLocks noEditPoints="1"/>
          </p:cNvSpPr>
          <p:nvPr userDrawn="1"/>
        </p:nvSpPr>
        <p:spPr bwMode="auto">
          <a:xfrm>
            <a:off x="3912686"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6"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7"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Subtitle 2"/>
          <p:cNvSpPr>
            <a:spLocks noGrp="1"/>
          </p:cNvSpPr>
          <p:nvPr>
            <p:ph type="subTitle" idx="1" hasCustomPrompt="1"/>
          </p:nvPr>
        </p:nvSpPr>
        <p:spPr>
          <a:xfrm>
            <a:off x="610473" y="2655671"/>
            <a:ext cx="7923053" cy="260604"/>
          </a:xfrm>
        </p:spPr>
        <p:txBody>
          <a:bodyPr/>
          <a:lstStyle>
            <a:lvl1pPr marL="0" indent="0" algn="ctr">
              <a:spcBef>
                <a:spcPts val="450"/>
              </a:spcBef>
              <a:buNone/>
              <a:defRPr sz="1050" b="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365291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9144000" cy="5143500"/>
          </a:xfrm>
          <a:prstGeom prst="rect">
            <a:avLst/>
          </a:prstGeom>
          <a:solidFill>
            <a:schemeClr val="bg1">
              <a:lumMod val="75000"/>
            </a:schemeClr>
          </a:solidFill>
        </p:spPr>
        <p:txBody>
          <a:bodyPr anchor="ctr"/>
          <a:lstStyle>
            <a:lvl1pPr marL="0" marR="0" indent="0" algn="ctr" defTabSz="3429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itle 1"/>
          <p:cNvSpPr>
            <a:spLocks noGrp="1"/>
          </p:cNvSpPr>
          <p:nvPr>
            <p:ph type="ctrTitle" hasCustomPrompt="1"/>
          </p:nvPr>
        </p:nvSpPr>
        <p:spPr>
          <a:xfrm>
            <a:off x="418448" y="1137695"/>
            <a:ext cx="3512211" cy="1508760"/>
          </a:xfrm>
        </p:spPr>
        <p:txBody>
          <a:bodyPr rIns="0" anchor="b" anchorCtr="0"/>
          <a:lstStyle>
            <a:lvl1pPr>
              <a:lnSpc>
                <a:spcPct val="90000"/>
              </a:lnSpc>
              <a:defRPr sz="3000">
                <a:solidFill>
                  <a:schemeClr val="bg1"/>
                </a:solidFill>
              </a:defRPr>
            </a:lvl1pPr>
          </a:lstStyle>
          <a:p>
            <a:r>
              <a:rPr lang="en-US" dirty="0"/>
              <a:t>Click to add title</a:t>
            </a:r>
          </a:p>
        </p:txBody>
      </p:sp>
      <p:sp>
        <p:nvSpPr>
          <p:cNvPr id="15" name="Text Placeholder 4"/>
          <p:cNvSpPr>
            <a:spLocks noGrp="1"/>
          </p:cNvSpPr>
          <p:nvPr>
            <p:ph type="body" sz="quarter" idx="17" hasCustomPrompt="1"/>
          </p:nvPr>
        </p:nvSpPr>
        <p:spPr>
          <a:xfrm>
            <a:off x="418447" y="2824157"/>
            <a:ext cx="2687213" cy="946743"/>
          </a:xfrm>
        </p:spPr>
        <p:txBody>
          <a:bodyPr/>
          <a:lstStyle>
            <a:lvl1pPr>
              <a:defRPr sz="1200" b="1">
                <a:solidFill>
                  <a:schemeClr val="bg1"/>
                </a:solidFill>
              </a:defRPr>
            </a:lvl1pPr>
            <a:lvl2pPr marL="0" indent="0">
              <a:spcBef>
                <a:spcPts val="0"/>
              </a:spcBef>
              <a:spcAft>
                <a:spcPts val="1800"/>
              </a:spcAft>
              <a:buFontTx/>
              <a:buNone/>
              <a:defRPr sz="1200">
                <a:solidFill>
                  <a:schemeClr val="bg1"/>
                </a:solidFill>
              </a:defRPr>
            </a:lvl2pPr>
            <a:lvl3pPr marL="0" indent="0">
              <a:buFontTx/>
              <a:buNone/>
              <a:defRPr sz="900">
                <a:solidFill>
                  <a:schemeClr val="bg1"/>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
        <p:nvSpPr>
          <p:cNvPr id="7" name="Freeform 5"/>
          <p:cNvSpPr>
            <a:spLocks noEditPoints="1"/>
          </p:cNvSpPr>
          <p:nvPr userDrawn="1"/>
        </p:nvSpPr>
        <p:spPr bwMode="auto">
          <a:xfrm>
            <a:off x="7313218" y="4533255"/>
            <a:ext cx="1528655" cy="29591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17617562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0" y="0"/>
            <a:ext cx="9144000" cy="3262915"/>
          </a:xfrm>
          <a:prstGeom prst="rect">
            <a:avLst/>
          </a:prstGeom>
          <a:solidFill>
            <a:schemeClr val="bg1">
              <a:lumMod val="75000"/>
            </a:schemeClr>
          </a:solidFill>
        </p:spPr>
        <p:txBody>
          <a:bodyPr anchor="ctr"/>
          <a:lstStyle>
            <a:lvl1pPr algn="ctr">
              <a:lnSpc>
                <a:spcPct val="80000"/>
              </a:lnSpc>
              <a:defRPr sz="4950" b="1" baseline="0">
                <a:solidFill>
                  <a:schemeClr val="bg2"/>
                </a:solidFill>
                <a:latin typeface="+mn-lt"/>
                <a:cs typeface="Arial" panose="020B0604020202020204" pitchFamily="34" charset="0"/>
              </a:defRPr>
            </a:lvl1pPr>
          </a:lstStyle>
          <a:p>
            <a:r>
              <a:rPr lang="en-US" dirty="0"/>
              <a:t>IMAGE</a:t>
            </a:r>
          </a:p>
        </p:txBody>
      </p:sp>
      <p:sp>
        <p:nvSpPr>
          <p:cNvPr id="14" name="Rectangle 13">
            <a:extLst>
              <a:ext uri="{FF2B5EF4-FFF2-40B4-BE49-F238E27FC236}">
                <a16:creationId xmlns:a16="http://schemas.microsoft.com/office/drawing/2014/main" id="{A8475144-A8AF-4C31-A022-05A109EC64D7}"/>
              </a:ext>
            </a:extLst>
          </p:cNvPr>
          <p:cNvSpPr/>
          <p:nvPr userDrawn="1"/>
        </p:nvSpPr>
        <p:spPr>
          <a:xfrm>
            <a:off x="0" y="3262915"/>
            <a:ext cx="9144000" cy="188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prstClr val="white"/>
              </a:solidFill>
            </a:endParaRP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9" name="Freeform 5"/>
          <p:cNvSpPr>
            <a:spLocks noEditPoints="1"/>
          </p:cNvSpPr>
          <p:nvPr userDrawn="1"/>
        </p:nvSpPr>
        <p:spPr bwMode="auto">
          <a:xfrm>
            <a:off x="3912686"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1"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0" name="Title 1"/>
          <p:cNvSpPr>
            <a:spLocks noGrp="1"/>
          </p:cNvSpPr>
          <p:nvPr>
            <p:ph type="ctrTitle" hasCustomPrompt="1"/>
          </p:nvPr>
        </p:nvSpPr>
        <p:spPr>
          <a:xfrm>
            <a:off x="610473" y="3267710"/>
            <a:ext cx="7923053" cy="596646"/>
          </a:xfrm>
        </p:spPr>
        <p:txBody>
          <a:bodyPr rIns="0" anchor="b" anchorCtr="0"/>
          <a:lstStyle>
            <a:lvl1pPr algn="ctr">
              <a:lnSpc>
                <a:spcPct val="90000"/>
              </a:lnSpc>
              <a:defRPr sz="3000">
                <a:solidFill>
                  <a:schemeClr val="bg1"/>
                </a:solidFill>
              </a:defRPr>
            </a:lvl1pPr>
          </a:lstStyle>
          <a:p>
            <a:r>
              <a:rPr lang="en-US" dirty="0"/>
              <a:t>Click to add title</a:t>
            </a:r>
          </a:p>
        </p:txBody>
      </p:sp>
      <p:sp>
        <p:nvSpPr>
          <p:cNvPr id="12" name="Subtitle 2"/>
          <p:cNvSpPr>
            <a:spLocks noGrp="1"/>
          </p:cNvSpPr>
          <p:nvPr>
            <p:ph type="subTitle" idx="1" hasCustomPrompt="1"/>
          </p:nvPr>
        </p:nvSpPr>
        <p:spPr>
          <a:xfrm>
            <a:off x="610473" y="3949139"/>
            <a:ext cx="7923053" cy="260604"/>
          </a:xfrm>
        </p:spPr>
        <p:txBody>
          <a:bodyPr/>
          <a:lstStyle>
            <a:lvl1pPr marL="0" indent="0" algn="ctr">
              <a:spcBef>
                <a:spcPts val="450"/>
              </a:spcBef>
              <a:buNone/>
              <a:defRPr sz="1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57930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229600" cy="3394472"/>
          </a:xfrm>
          <a:prstGeom prst="rect">
            <a:avLst/>
          </a:prstGeom>
        </p:spPr>
        <p:txBody>
          <a:bodyPr/>
          <a:lstStyle>
            <a:lvl1pPr>
              <a:defRPr sz="2800">
                <a:solidFill>
                  <a:schemeClr val="accent4"/>
                </a:solidFill>
              </a:defRPr>
            </a:lvl1pPr>
            <a:lvl2pPr>
              <a:defRPr sz="2400">
                <a:solidFill>
                  <a:schemeClr val="accent4"/>
                </a:solidFill>
              </a:defRPr>
            </a:lvl2pPr>
            <a:lvl3pPr>
              <a:defRPr sz="2000">
                <a:solidFill>
                  <a:schemeClr val="accent4"/>
                </a:solidFill>
              </a:defRPr>
            </a:lvl3pPr>
            <a:lvl4pPr>
              <a:defRPr sz="1800">
                <a:solidFill>
                  <a:schemeClr val="accent4"/>
                </a:solidFill>
              </a:defRPr>
            </a:lvl4pPr>
            <a:lvl5pPr>
              <a:defRPr sz="1800">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67099" y="4767263"/>
            <a:ext cx="2133600" cy="273844"/>
          </a:xfrm>
          <a:prstGeom prst="rect">
            <a:avLst/>
          </a:prstGeom>
        </p:spPr>
        <p:txBody>
          <a:bodyPr/>
          <a:lstStyle>
            <a:lvl1pPr algn="r">
              <a:defRPr sz="1000">
                <a:solidFill>
                  <a:schemeClr val="accent4"/>
                </a:solidFill>
              </a:defRPr>
            </a:lvl1pPr>
          </a:lstStyle>
          <a:p>
            <a:fld id="{E371AF7A-8F1A-2B4D-809E-CE7451B57B17}" type="slidenum">
              <a:rPr lang="en-US" smtClean="0"/>
              <a:pPr/>
              <a:t>‹#›</a:t>
            </a:fld>
            <a:endParaRPr lang="en-US" dirty="0"/>
          </a:p>
        </p:txBody>
      </p:sp>
      <p:sp>
        <p:nvSpPr>
          <p:cNvPr id="2" name="Title 1"/>
          <p:cNvSpPr>
            <a:spLocks noGrp="1"/>
          </p:cNvSpPr>
          <p:nvPr>
            <p:ph type="title" hasCustomPrompt="1"/>
          </p:nvPr>
        </p:nvSpPr>
        <p:spPr>
          <a:xfrm>
            <a:off x="457200" y="390607"/>
            <a:ext cx="8229600" cy="529752"/>
          </a:xfrm>
          <a:prstGeom prst="rect">
            <a:avLst/>
          </a:prstGeom>
        </p:spPr>
        <p:txBody>
          <a:bodyPr/>
          <a:lstStyle>
            <a:lvl1pPr algn="l">
              <a:defRPr lang="en-US" sz="2800" kern="1200" dirty="0">
                <a:solidFill>
                  <a:schemeClr val="accent4"/>
                </a:solidFill>
                <a:latin typeface="+mn-lt"/>
                <a:ea typeface="+mn-ea"/>
                <a:cs typeface="+mn-cs"/>
              </a:defRPr>
            </a:lvl1pPr>
          </a:lstStyle>
          <a:p>
            <a:r>
              <a:rPr lang="en-US" dirty="0"/>
              <a:t>CLICK TO EDIT MASTER TITLE STYLE</a:t>
            </a:r>
          </a:p>
        </p:txBody>
      </p:sp>
    </p:spTree>
    <p:extLst>
      <p:ext uri="{BB962C8B-B14F-4D97-AF65-F5344CB8AC3E}">
        <p14:creationId xmlns:p14="http://schemas.microsoft.com/office/powerpoint/2010/main" val="2364619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sp>
        <p:nvSpPr>
          <p:cNvPr id="7" name="Picture Placeholder 5"/>
          <p:cNvSpPr>
            <a:spLocks noGrp="1"/>
          </p:cNvSpPr>
          <p:nvPr>
            <p:ph type="pic" sz="quarter" idx="10" hasCustomPrompt="1"/>
          </p:nvPr>
        </p:nvSpPr>
        <p:spPr>
          <a:xfrm>
            <a:off x="0" y="0"/>
            <a:ext cx="9144000" cy="3262915"/>
          </a:xfrm>
          <a:prstGeom prst="rect">
            <a:avLst/>
          </a:prstGeom>
          <a:solidFill>
            <a:schemeClr val="bg1">
              <a:lumMod val="75000"/>
            </a:schemeClr>
          </a:solidFill>
        </p:spPr>
        <p:txBody>
          <a:bodyPr anchor="ctr"/>
          <a:lstStyle>
            <a:lvl1pPr algn="ctr">
              <a:lnSpc>
                <a:spcPct val="80000"/>
              </a:lnSpc>
              <a:defRPr sz="495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8" name="Freeform 5"/>
          <p:cNvSpPr>
            <a:spLocks noEditPoints="1"/>
          </p:cNvSpPr>
          <p:nvPr userDrawn="1"/>
        </p:nvSpPr>
        <p:spPr bwMode="auto">
          <a:xfrm>
            <a:off x="3912686"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9" name="Title 1"/>
          <p:cNvSpPr>
            <a:spLocks noGrp="1"/>
          </p:cNvSpPr>
          <p:nvPr>
            <p:ph type="ctrTitle" hasCustomPrompt="1"/>
          </p:nvPr>
        </p:nvSpPr>
        <p:spPr>
          <a:xfrm>
            <a:off x="610473" y="3267710"/>
            <a:ext cx="7923053" cy="596646"/>
          </a:xfrm>
        </p:spPr>
        <p:txBody>
          <a:bodyPr rIns="0" anchor="b" anchorCtr="0"/>
          <a:lstStyle>
            <a:lvl1pPr algn="ctr">
              <a:lnSpc>
                <a:spcPct val="90000"/>
              </a:lnSpc>
              <a:defRPr sz="3000">
                <a:solidFill>
                  <a:schemeClr val="accent2"/>
                </a:solidFill>
              </a:defRPr>
            </a:lvl1pPr>
          </a:lstStyle>
          <a:p>
            <a:r>
              <a:rPr lang="en-US" dirty="0"/>
              <a:t>Click to add title</a:t>
            </a:r>
          </a:p>
        </p:txBody>
      </p:sp>
      <p:sp>
        <p:nvSpPr>
          <p:cNvPr id="11" name="Subtitle 2"/>
          <p:cNvSpPr>
            <a:spLocks noGrp="1"/>
          </p:cNvSpPr>
          <p:nvPr>
            <p:ph type="subTitle" idx="1" hasCustomPrompt="1"/>
          </p:nvPr>
        </p:nvSpPr>
        <p:spPr>
          <a:xfrm>
            <a:off x="610473" y="3949139"/>
            <a:ext cx="7923053" cy="260604"/>
          </a:xfrm>
        </p:spPr>
        <p:txBody>
          <a:bodyPr/>
          <a:lstStyle>
            <a:lvl1pPr marL="0" indent="0" algn="ctr">
              <a:spcBef>
                <a:spcPts val="450"/>
              </a:spcBef>
              <a:buNone/>
              <a:defRPr sz="1050" b="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2294342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4572000" y="0"/>
            <a:ext cx="4572000" cy="5143500"/>
          </a:xfrm>
          <a:prstGeom prst="rect">
            <a:avLst/>
          </a:prstGeom>
          <a:solidFill>
            <a:schemeClr val="bg1">
              <a:lumMod val="75000"/>
            </a:schemeClr>
          </a:solidFill>
        </p:spPr>
        <p:txBody>
          <a:bodyPr anchor="ctr"/>
          <a:lstStyle>
            <a:lvl1pPr algn="ctr">
              <a:spcBef>
                <a:spcPts val="0"/>
              </a:spcBef>
              <a:spcAft>
                <a:spcPts val="0"/>
              </a:spcAft>
              <a:defRPr sz="4950" b="1">
                <a:solidFill>
                  <a:schemeClr val="bg2"/>
                </a:solidFill>
                <a:latin typeface="+mn-lt"/>
              </a:defRPr>
            </a:lvl1pPr>
          </a:lstStyle>
          <a:p>
            <a:br>
              <a:rPr lang="en-US" dirty="0"/>
            </a:br>
            <a:r>
              <a:rPr lang="en-US" dirty="0"/>
              <a:t>IMAGE</a:t>
            </a:r>
            <a:br>
              <a:rPr lang="en-US" dirty="0"/>
            </a:br>
            <a:br>
              <a:rPr lang="en-US" dirty="0"/>
            </a:br>
            <a:br>
              <a:rPr lang="en-US" dirty="0"/>
            </a:br>
            <a:endParaRPr lang="en-US" dirty="0"/>
          </a:p>
        </p:txBody>
      </p:sp>
      <p:sp>
        <p:nvSpPr>
          <p:cNvPr id="7" name="Title 1"/>
          <p:cNvSpPr>
            <a:spLocks noGrp="1"/>
          </p:cNvSpPr>
          <p:nvPr>
            <p:ph type="ctrTitle" hasCustomPrompt="1"/>
          </p:nvPr>
        </p:nvSpPr>
        <p:spPr>
          <a:xfrm>
            <a:off x="418448" y="807818"/>
            <a:ext cx="3512211" cy="1508760"/>
          </a:xfrm>
        </p:spPr>
        <p:txBody>
          <a:bodyPr rIns="0" anchor="b" anchorCtr="0"/>
          <a:lstStyle>
            <a:lvl1pPr>
              <a:lnSpc>
                <a:spcPct val="90000"/>
              </a:lnSpc>
              <a:defRPr sz="3000">
                <a:solidFill>
                  <a:schemeClr val="tx2"/>
                </a:solidFill>
              </a:defRPr>
            </a:lvl1pPr>
          </a:lstStyle>
          <a:p>
            <a:r>
              <a:rPr lang="en-US" dirty="0"/>
              <a:t>Click to add title</a:t>
            </a:r>
          </a:p>
        </p:txBody>
      </p:sp>
      <p:sp>
        <p:nvSpPr>
          <p:cNvPr id="8" name="Text Placeholder 4"/>
          <p:cNvSpPr>
            <a:spLocks noGrp="1"/>
          </p:cNvSpPr>
          <p:nvPr>
            <p:ph type="body" sz="quarter" idx="17" hasCustomPrompt="1"/>
          </p:nvPr>
        </p:nvSpPr>
        <p:spPr>
          <a:xfrm>
            <a:off x="418447" y="2494280"/>
            <a:ext cx="2687213" cy="946743"/>
          </a:xfrm>
        </p:spPr>
        <p:txBody>
          <a:bodyPr/>
          <a:lstStyle>
            <a:lvl1pPr>
              <a:defRPr sz="1200" b="1">
                <a:solidFill>
                  <a:schemeClr val="tx2"/>
                </a:solidFill>
              </a:defRPr>
            </a:lvl1pPr>
            <a:lvl2pPr marL="0" indent="0">
              <a:spcBef>
                <a:spcPts val="0"/>
              </a:spcBef>
              <a:spcAft>
                <a:spcPts val="1800"/>
              </a:spcAft>
              <a:buFontTx/>
              <a:buNone/>
              <a:defRPr sz="1200">
                <a:solidFill>
                  <a:schemeClr val="tx2"/>
                </a:solidFill>
              </a:defRPr>
            </a:lvl2pPr>
            <a:lvl3pPr marL="0" indent="0">
              <a:buFontTx/>
              <a:buNone/>
              <a:defRPr sz="900">
                <a:solidFill>
                  <a:schemeClr val="tx2"/>
                </a:solidFill>
              </a:defRPr>
            </a:lvl3pPr>
            <a:lvl4pPr>
              <a:defRPr>
                <a:solidFill>
                  <a:schemeClr val="bg1"/>
                </a:solidFill>
              </a:defRPr>
            </a:lvl4pPr>
            <a:lvl5pPr>
              <a:defRPr>
                <a:solidFill>
                  <a:schemeClr val="bg1"/>
                </a:solidFill>
              </a:defRPr>
            </a:lvl5pPr>
          </a:lstStyle>
          <a:p>
            <a:pPr lvl="0"/>
            <a:r>
              <a:rPr lang="en-US" dirty="0"/>
              <a:t>Presenter name</a:t>
            </a:r>
          </a:p>
          <a:p>
            <a:pPr lvl="1"/>
            <a:r>
              <a:rPr lang="en-US" dirty="0"/>
              <a:t>Presenter title</a:t>
            </a:r>
          </a:p>
          <a:p>
            <a:pPr lvl="2"/>
            <a:r>
              <a:rPr lang="en-US" dirty="0"/>
              <a:t>Date</a:t>
            </a:r>
          </a:p>
        </p:txBody>
      </p:sp>
      <p:sp>
        <p:nvSpPr>
          <p:cNvPr id="9" name="Freeform 8"/>
          <p:cNvSpPr>
            <a:spLocks noEditPoints="1"/>
          </p:cNvSpPr>
          <p:nvPr userDrawn="1"/>
        </p:nvSpPr>
        <p:spPr bwMode="auto">
          <a:xfrm>
            <a:off x="410631" y="4445086"/>
            <a:ext cx="1622132" cy="314009"/>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918798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7A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3262915"/>
            <a:ext cx="9144000" cy="188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prstClr val="white"/>
              </a:solidFill>
            </a:endParaRPr>
          </a:p>
        </p:txBody>
      </p:sp>
      <p:sp>
        <p:nvSpPr>
          <p:cNvPr id="12" name="Picture Placeholder 5"/>
          <p:cNvSpPr>
            <a:spLocks noGrp="1"/>
          </p:cNvSpPr>
          <p:nvPr>
            <p:ph type="pic" sz="quarter" idx="20" hasCustomPrompt="1"/>
          </p:nvPr>
        </p:nvSpPr>
        <p:spPr>
          <a:xfrm>
            <a:off x="4669633" y="4548851"/>
            <a:ext cx="953312" cy="404622"/>
          </a:xfrm>
          <a:solidFill>
            <a:schemeClr val="bg2"/>
          </a:solidFill>
        </p:spPr>
        <p:txBody>
          <a:bodyPr anchor="ctr"/>
          <a:lstStyle>
            <a:lvl1pPr algn="ctr">
              <a:defRPr sz="750" b="1" baseline="0">
                <a:solidFill>
                  <a:schemeClr val="tx2"/>
                </a:solidFill>
                <a:latin typeface="+mn-lt"/>
                <a:cs typeface="Arial" panose="020B0604020202020204" pitchFamily="34" charset="0"/>
              </a:defRPr>
            </a:lvl1pPr>
          </a:lstStyle>
          <a:p>
            <a:r>
              <a:rPr lang="en-US" dirty="0"/>
              <a:t>PARTNER LOGO</a:t>
            </a:r>
          </a:p>
        </p:txBody>
      </p:sp>
      <p:sp>
        <p:nvSpPr>
          <p:cNvPr id="9" name="Picture Placeholder 5"/>
          <p:cNvSpPr>
            <a:spLocks noGrp="1"/>
          </p:cNvSpPr>
          <p:nvPr>
            <p:ph type="pic" sz="quarter" idx="10" hasCustomPrompt="1"/>
          </p:nvPr>
        </p:nvSpPr>
        <p:spPr>
          <a:xfrm>
            <a:off x="0" y="0"/>
            <a:ext cx="9144000" cy="3262915"/>
          </a:xfrm>
          <a:prstGeom prst="rect">
            <a:avLst/>
          </a:prstGeom>
          <a:solidFill>
            <a:schemeClr val="bg1">
              <a:lumMod val="75000"/>
            </a:schemeClr>
          </a:solidFill>
        </p:spPr>
        <p:txBody>
          <a:bodyPr anchor="ctr"/>
          <a:lstStyle>
            <a:lvl1pPr algn="ctr">
              <a:lnSpc>
                <a:spcPct val="80000"/>
              </a:lnSpc>
              <a:defRPr sz="495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6" name="Freeform 5"/>
          <p:cNvSpPr>
            <a:spLocks noEditPoints="1"/>
          </p:cNvSpPr>
          <p:nvPr userDrawn="1"/>
        </p:nvSpPr>
        <p:spPr bwMode="auto">
          <a:xfrm>
            <a:off x="3272503"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3" name="Title 1"/>
          <p:cNvSpPr>
            <a:spLocks noGrp="1"/>
          </p:cNvSpPr>
          <p:nvPr>
            <p:ph type="ctrTitle" hasCustomPrompt="1"/>
          </p:nvPr>
        </p:nvSpPr>
        <p:spPr>
          <a:xfrm>
            <a:off x="610473" y="3267710"/>
            <a:ext cx="7923053" cy="596646"/>
          </a:xfrm>
        </p:spPr>
        <p:txBody>
          <a:bodyPr rIns="0" anchor="b" anchorCtr="0"/>
          <a:lstStyle>
            <a:lvl1pPr algn="ctr">
              <a:lnSpc>
                <a:spcPct val="90000"/>
              </a:lnSpc>
              <a:defRPr sz="3000">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610473" y="3949139"/>
            <a:ext cx="7923053" cy="260604"/>
          </a:xfrm>
        </p:spPr>
        <p:txBody>
          <a:bodyPr/>
          <a:lstStyle>
            <a:lvl1pPr marL="0" indent="0" algn="ctr">
              <a:spcBef>
                <a:spcPts val="450"/>
              </a:spcBef>
              <a:buNone/>
              <a:defRPr sz="1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286691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7B - Cobran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8475144-A8AF-4C31-A022-05A109EC64D7}"/>
              </a:ext>
            </a:extLst>
          </p:cNvPr>
          <p:cNvSpPr/>
          <p:nvPr userDrawn="1"/>
        </p:nvSpPr>
        <p:spPr>
          <a:xfrm>
            <a:off x="0" y="3262915"/>
            <a:ext cx="9144000" cy="188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prstClr val="white"/>
              </a:solidFill>
            </a:endParaRPr>
          </a:p>
        </p:txBody>
      </p:sp>
      <p:sp>
        <p:nvSpPr>
          <p:cNvPr id="10" name="Picture Placeholder 5"/>
          <p:cNvSpPr>
            <a:spLocks noGrp="1"/>
          </p:cNvSpPr>
          <p:nvPr>
            <p:ph type="pic" sz="quarter" idx="20" hasCustomPrompt="1"/>
          </p:nvPr>
        </p:nvSpPr>
        <p:spPr>
          <a:xfrm>
            <a:off x="3471341" y="4548851"/>
            <a:ext cx="953312" cy="404622"/>
          </a:xfrm>
          <a:solidFill>
            <a:schemeClr val="bg2"/>
          </a:solidFill>
        </p:spPr>
        <p:txBody>
          <a:bodyPr anchor="ctr"/>
          <a:lstStyle>
            <a:lvl1pPr algn="ctr">
              <a:defRPr sz="750" b="1" baseline="0">
                <a:solidFill>
                  <a:schemeClr val="tx2"/>
                </a:solidFill>
                <a:latin typeface="+mn-lt"/>
                <a:cs typeface="Arial" panose="020B0604020202020204" pitchFamily="34" charset="0"/>
              </a:defRPr>
            </a:lvl1pPr>
          </a:lstStyle>
          <a:p>
            <a:r>
              <a:rPr lang="en-US" dirty="0"/>
              <a:t>PARTNER LOGO</a:t>
            </a:r>
          </a:p>
        </p:txBody>
      </p:sp>
      <p:sp>
        <p:nvSpPr>
          <p:cNvPr id="9" name="Picture Placeholder 5"/>
          <p:cNvSpPr>
            <a:spLocks noGrp="1"/>
          </p:cNvSpPr>
          <p:nvPr>
            <p:ph type="pic" sz="quarter" idx="10" hasCustomPrompt="1"/>
          </p:nvPr>
        </p:nvSpPr>
        <p:spPr>
          <a:xfrm>
            <a:off x="0" y="0"/>
            <a:ext cx="9144000" cy="3262915"/>
          </a:xfrm>
          <a:prstGeom prst="rect">
            <a:avLst/>
          </a:prstGeom>
          <a:solidFill>
            <a:schemeClr val="bg1">
              <a:lumMod val="75000"/>
            </a:schemeClr>
          </a:solidFill>
        </p:spPr>
        <p:txBody>
          <a:bodyPr anchor="ctr"/>
          <a:lstStyle>
            <a:lvl1pPr algn="ctr">
              <a:lnSpc>
                <a:spcPct val="80000"/>
              </a:lnSpc>
              <a:defRPr sz="4950" b="1" baseline="0">
                <a:solidFill>
                  <a:schemeClr val="bg2"/>
                </a:solidFill>
                <a:latin typeface="+mn-lt"/>
                <a:cs typeface="Arial" panose="020B0604020202020204" pitchFamily="34" charset="0"/>
              </a:defRPr>
            </a:lvl1pPr>
          </a:lstStyle>
          <a:p>
            <a:r>
              <a:rPr lang="en-US" dirty="0"/>
              <a:t>IMAGE</a:t>
            </a:r>
          </a:p>
        </p:txBody>
      </p:sp>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bg1"/>
                </a:solidFill>
                <a:latin typeface="+mn-lt"/>
              </a:defRPr>
            </a:lvl1pPr>
            <a:lvl2pPr algn="r">
              <a:defRPr b="1">
                <a:solidFill>
                  <a:schemeClr val="bg1"/>
                </a:solidFill>
                <a:latin typeface="+mn-lt"/>
              </a:defRPr>
            </a:lvl2pPr>
          </a:lstStyle>
          <a:p>
            <a:pPr lvl="0"/>
            <a:r>
              <a:rPr lang="en-US" dirty="0"/>
              <a:t>Click to add date</a:t>
            </a:r>
          </a:p>
          <a:p>
            <a:pPr lvl="1"/>
            <a:endParaRPr lang="en-US" dirty="0"/>
          </a:p>
        </p:txBody>
      </p:sp>
      <p:sp>
        <p:nvSpPr>
          <p:cNvPr id="15"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bg1"/>
                </a:solidFill>
                <a:latin typeface="+mn-lt"/>
              </a:defRPr>
            </a:lvl1pPr>
            <a:lvl2pPr algn="r">
              <a:defRPr b="1">
                <a:solidFill>
                  <a:schemeClr val="tx2"/>
                </a:solidFill>
                <a:latin typeface="+mn-lt"/>
              </a:defRPr>
            </a:lvl2pPr>
          </a:lstStyle>
          <a:p>
            <a:pPr lvl="0"/>
            <a:r>
              <a:rPr lang="en-US" dirty="0"/>
              <a:t>Presenter name</a:t>
            </a:r>
          </a:p>
        </p:txBody>
      </p:sp>
      <p:sp>
        <p:nvSpPr>
          <p:cNvPr id="16" name="Freeform 5"/>
          <p:cNvSpPr>
            <a:spLocks noEditPoints="1"/>
          </p:cNvSpPr>
          <p:nvPr userDrawn="1"/>
        </p:nvSpPr>
        <p:spPr bwMode="auto">
          <a:xfrm>
            <a:off x="4629166"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1" name="Title 1"/>
          <p:cNvSpPr>
            <a:spLocks noGrp="1"/>
          </p:cNvSpPr>
          <p:nvPr>
            <p:ph type="ctrTitle" hasCustomPrompt="1"/>
          </p:nvPr>
        </p:nvSpPr>
        <p:spPr>
          <a:xfrm>
            <a:off x="610473" y="3267710"/>
            <a:ext cx="7923053" cy="596646"/>
          </a:xfrm>
        </p:spPr>
        <p:txBody>
          <a:bodyPr rIns="0" anchor="b" anchorCtr="0"/>
          <a:lstStyle>
            <a:lvl1pPr algn="ctr">
              <a:lnSpc>
                <a:spcPct val="90000"/>
              </a:lnSpc>
              <a:defRPr sz="3000">
                <a:solidFill>
                  <a:schemeClr val="bg1"/>
                </a:solidFill>
              </a:defRPr>
            </a:lvl1pPr>
          </a:lstStyle>
          <a:p>
            <a:r>
              <a:rPr lang="en-US" dirty="0"/>
              <a:t>Click to add title</a:t>
            </a:r>
          </a:p>
        </p:txBody>
      </p:sp>
      <p:sp>
        <p:nvSpPr>
          <p:cNvPr id="17" name="Subtitle 2"/>
          <p:cNvSpPr>
            <a:spLocks noGrp="1"/>
          </p:cNvSpPr>
          <p:nvPr>
            <p:ph type="subTitle" idx="1" hasCustomPrompt="1"/>
          </p:nvPr>
        </p:nvSpPr>
        <p:spPr>
          <a:xfrm>
            <a:off x="610473" y="3949139"/>
            <a:ext cx="7923053" cy="260604"/>
          </a:xfrm>
        </p:spPr>
        <p:txBody>
          <a:bodyPr/>
          <a:lstStyle>
            <a:lvl1pPr marL="0" indent="0" algn="ctr">
              <a:spcBef>
                <a:spcPts val="450"/>
              </a:spcBef>
              <a:buNone/>
              <a:defRPr sz="1050" b="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109348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7C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410631" y="286066"/>
            <a:ext cx="1622132" cy="314009"/>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9" name="Picture Placeholder 5"/>
          <p:cNvSpPr>
            <a:spLocks noGrp="1"/>
          </p:cNvSpPr>
          <p:nvPr>
            <p:ph type="pic" sz="quarter" idx="10" hasCustomPrompt="1"/>
          </p:nvPr>
        </p:nvSpPr>
        <p:spPr>
          <a:xfrm>
            <a:off x="0" y="0"/>
            <a:ext cx="9144000" cy="3262915"/>
          </a:xfrm>
          <a:prstGeom prst="rect">
            <a:avLst/>
          </a:prstGeom>
          <a:solidFill>
            <a:schemeClr val="bg1">
              <a:lumMod val="75000"/>
            </a:schemeClr>
          </a:solidFill>
        </p:spPr>
        <p:txBody>
          <a:bodyPr anchor="ctr"/>
          <a:lstStyle>
            <a:lvl1pPr algn="ctr">
              <a:lnSpc>
                <a:spcPct val="80000"/>
              </a:lnSpc>
              <a:defRPr sz="4950"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4" name="Freeform 5"/>
          <p:cNvSpPr>
            <a:spLocks noEditPoints="1"/>
          </p:cNvSpPr>
          <p:nvPr userDrawn="1"/>
        </p:nvSpPr>
        <p:spPr bwMode="auto">
          <a:xfrm>
            <a:off x="3272503"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6" name="Picture Placeholder 5"/>
          <p:cNvSpPr>
            <a:spLocks noGrp="1"/>
          </p:cNvSpPr>
          <p:nvPr>
            <p:ph type="pic" sz="quarter" idx="20" hasCustomPrompt="1"/>
          </p:nvPr>
        </p:nvSpPr>
        <p:spPr>
          <a:xfrm>
            <a:off x="4669633" y="4548851"/>
            <a:ext cx="953312" cy="404622"/>
          </a:xfrm>
          <a:solidFill>
            <a:schemeClr val="bg2"/>
          </a:solidFill>
        </p:spPr>
        <p:txBody>
          <a:bodyPr anchor="ctr"/>
          <a:lstStyle>
            <a:lvl1pPr algn="ctr">
              <a:defRPr sz="750" b="1" baseline="0">
                <a:solidFill>
                  <a:schemeClr val="tx2"/>
                </a:solidFill>
                <a:latin typeface="+mn-lt"/>
                <a:cs typeface="Arial" panose="020B0604020202020204" pitchFamily="34" charset="0"/>
              </a:defRPr>
            </a:lvl1pPr>
          </a:lstStyle>
          <a:p>
            <a:r>
              <a:rPr lang="en-US" dirty="0"/>
              <a:t>PARTNER LOGO</a:t>
            </a:r>
          </a:p>
        </p:txBody>
      </p:sp>
      <p:sp>
        <p:nvSpPr>
          <p:cNvPr id="15" name="Title 1"/>
          <p:cNvSpPr>
            <a:spLocks noGrp="1"/>
          </p:cNvSpPr>
          <p:nvPr>
            <p:ph type="ctrTitle" hasCustomPrompt="1"/>
          </p:nvPr>
        </p:nvSpPr>
        <p:spPr>
          <a:xfrm>
            <a:off x="610473" y="3267710"/>
            <a:ext cx="7923053" cy="596646"/>
          </a:xfrm>
        </p:spPr>
        <p:txBody>
          <a:bodyPr rIns="0" anchor="b" anchorCtr="0"/>
          <a:lstStyle>
            <a:lvl1pPr algn="ctr">
              <a:lnSpc>
                <a:spcPct val="90000"/>
              </a:lnSpc>
              <a:defRPr sz="3000">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610473" y="3949139"/>
            <a:ext cx="7923053" cy="260604"/>
          </a:xfrm>
        </p:spPr>
        <p:txBody>
          <a:bodyPr/>
          <a:lstStyle>
            <a:lvl1pPr marL="0" indent="0" algn="ctr">
              <a:spcBef>
                <a:spcPts val="450"/>
              </a:spcBef>
              <a:buNone/>
              <a:defRPr sz="1050" b="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41052080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7D - Cobrand">
    <p:spTree>
      <p:nvGrpSpPr>
        <p:cNvPr id="1" name=""/>
        <p:cNvGrpSpPr/>
        <p:nvPr/>
      </p:nvGrpSpPr>
      <p:grpSpPr>
        <a:xfrm>
          <a:off x="0" y="0"/>
          <a:ext cx="0" cy="0"/>
          <a:chOff x="0" y="0"/>
          <a:chExt cx="0" cy="0"/>
        </a:xfrm>
      </p:grpSpPr>
      <p:sp>
        <p:nvSpPr>
          <p:cNvPr id="31" name="Text Placeholder 4">
            <a:extLst>
              <a:ext uri="{FF2B5EF4-FFF2-40B4-BE49-F238E27FC236}">
                <a16:creationId xmlns:a16="http://schemas.microsoft.com/office/drawing/2014/main" id="{82323A7D-5761-4AEF-8E75-65750A20EB3B}"/>
              </a:ext>
            </a:extLst>
          </p:cNvPr>
          <p:cNvSpPr>
            <a:spLocks noGrp="1"/>
          </p:cNvSpPr>
          <p:nvPr>
            <p:ph type="body" sz="quarter" idx="18" hasCustomPrompt="1"/>
          </p:nvPr>
        </p:nvSpPr>
        <p:spPr>
          <a:xfrm>
            <a:off x="6626850" y="4778688"/>
            <a:ext cx="2099095" cy="150876"/>
          </a:xfrm>
          <a:prstGeom prst="rect">
            <a:avLst/>
          </a:prstGeom>
        </p:spPr>
        <p:txBody>
          <a:bodyPr>
            <a:noAutofit/>
          </a:bodyPr>
          <a:lstStyle>
            <a:lvl1pPr algn="r">
              <a:defRPr sz="900" b="0">
                <a:solidFill>
                  <a:schemeClr val="tx2"/>
                </a:solidFill>
                <a:latin typeface="+mn-lt"/>
              </a:defRPr>
            </a:lvl1pPr>
            <a:lvl2pPr algn="r">
              <a:defRPr b="1">
                <a:solidFill>
                  <a:schemeClr val="tx2"/>
                </a:solidFill>
                <a:latin typeface="+mn-lt"/>
              </a:defRPr>
            </a:lvl2pPr>
          </a:lstStyle>
          <a:p>
            <a:pPr lvl="0"/>
            <a:r>
              <a:rPr lang="en-US" dirty="0"/>
              <a:t>Click to add date</a:t>
            </a:r>
          </a:p>
          <a:p>
            <a:pPr lvl="1"/>
            <a:endParaRPr lang="en-US" dirty="0"/>
          </a:p>
        </p:txBody>
      </p:sp>
      <p:sp>
        <p:nvSpPr>
          <p:cNvPr id="13" name="Freeform 5"/>
          <p:cNvSpPr>
            <a:spLocks noEditPoints="1"/>
          </p:cNvSpPr>
          <p:nvPr userDrawn="1"/>
        </p:nvSpPr>
        <p:spPr bwMode="auto">
          <a:xfrm>
            <a:off x="410631" y="286066"/>
            <a:ext cx="1622132" cy="314009"/>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9" name="Picture Placeholder 5"/>
          <p:cNvSpPr>
            <a:spLocks noGrp="1"/>
          </p:cNvSpPr>
          <p:nvPr>
            <p:ph type="pic" sz="quarter" idx="10" hasCustomPrompt="1"/>
          </p:nvPr>
        </p:nvSpPr>
        <p:spPr>
          <a:xfrm>
            <a:off x="0" y="0"/>
            <a:ext cx="9144000" cy="3262915"/>
          </a:xfrm>
          <a:prstGeom prst="rect">
            <a:avLst/>
          </a:prstGeom>
          <a:solidFill>
            <a:schemeClr val="bg1">
              <a:lumMod val="75000"/>
            </a:schemeClr>
          </a:solidFill>
        </p:spPr>
        <p:txBody>
          <a:bodyPr anchor="ctr"/>
          <a:lstStyle>
            <a:lvl1pPr algn="ctr">
              <a:lnSpc>
                <a:spcPct val="80000"/>
              </a:lnSpc>
              <a:defRPr sz="4950" b="1" baseline="0">
                <a:solidFill>
                  <a:schemeClr val="bg2"/>
                </a:solidFill>
                <a:latin typeface="+mn-lt"/>
                <a:cs typeface="Arial" panose="020B0604020202020204" pitchFamily="34" charset="0"/>
              </a:defRPr>
            </a:lvl1pPr>
          </a:lstStyle>
          <a:p>
            <a:r>
              <a:rPr lang="en-US" dirty="0"/>
              <a:t>IMAGE</a:t>
            </a:r>
          </a:p>
        </p:txBody>
      </p:sp>
      <p:sp>
        <p:nvSpPr>
          <p:cNvPr id="10" name="Text Placeholder 4">
            <a:extLst>
              <a:ext uri="{FF2B5EF4-FFF2-40B4-BE49-F238E27FC236}">
                <a16:creationId xmlns:a16="http://schemas.microsoft.com/office/drawing/2014/main" id="{82323A7D-5761-4AEF-8E75-65750A20EB3B}"/>
              </a:ext>
            </a:extLst>
          </p:cNvPr>
          <p:cNvSpPr>
            <a:spLocks noGrp="1"/>
          </p:cNvSpPr>
          <p:nvPr>
            <p:ph type="body" sz="quarter" idx="19" hasCustomPrompt="1"/>
          </p:nvPr>
        </p:nvSpPr>
        <p:spPr>
          <a:xfrm>
            <a:off x="428440" y="4781820"/>
            <a:ext cx="2099095" cy="150876"/>
          </a:xfrm>
          <a:prstGeom prst="rect">
            <a:avLst/>
          </a:prstGeom>
        </p:spPr>
        <p:txBody>
          <a:bodyPr>
            <a:noAutofit/>
          </a:bodyPr>
          <a:lstStyle>
            <a:lvl1pPr algn="l">
              <a:defRPr sz="900" b="0">
                <a:solidFill>
                  <a:schemeClr val="tx2"/>
                </a:solidFill>
                <a:latin typeface="+mn-lt"/>
              </a:defRPr>
            </a:lvl1pPr>
            <a:lvl2pPr algn="r">
              <a:defRPr b="1">
                <a:solidFill>
                  <a:schemeClr val="tx2"/>
                </a:solidFill>
                <a:latin typeface="+mn-lt"/>
              </a:defRPr>
            </a:lvl2pPr>
          </a:lstStyle>
          <a:p>
            <a:pPr lvl="0"/>
            <a:r>
              <a:rPr lang="en-US" dirty="0"/>
              <a:t>Presenter name</a:t>
            </a:r>
          </a:p>
        </p:txBody>
      </p:sp>
      <p:sp>
        <p:nvSpPr>
          <p:cNvPr id="15" name="Freeform 5"/>
          <p:cNvSpPr>
            <a:spLocks noEditPoints="1"/>
          </p:cNvSpPr>
          <p:nvPr userDrawn="1"/>
        </p:nvSpPr>
        <p:spPr bwMode="auto">
          <a:xfrm>
            <a:off x="4629166" y="4653172"/>
            <a:ext cx="1239475" cy="239935"/>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16" name="Picture Placeholder 5"/>
          <p:cNvSpPr>
            <a:spLocks noGrp="1"/>
          </p:cNvSpPr>
          <p:nvPr>
            <p:ph type="pic" sz="quarter" idx="20" hasCustomPrompt="1"/>
          </p:nvPr>
        </p:nvSpPr>
        <p:spPr>
          <a:xfrm>
            <a:off x="3471341" y="4548851"/>
            <a:ext cx="953312" cy="404622"/>
          </a:xfrm>
          <a:solidFill>
            <a:schemeClr val="bg2"/>
          </a:solidFill>
        </p:spPr>
        <p:txBody>
          <a:bodyPr anchor="ctr"/>
          <a:lstStyle>
            <a:lvl1pPr algn="ctr">
              <a:defRPr sz="750" b="1" baseline="0">
                <a:solidFill>
                  <a:schemeClr val="tx2"/>
                </a:solidFill>
                <a:latin typeface="+mn-lt"/>
                <a:cs typeface="Arial" panose="020B0604020202020204" pitchFamily="34" charset="0"/>
              </a:defRPr>
            </a:lvl1pPr>
          </a:lstStyle>
          <a:p>
            <a:r>
              <a:rPr lang="en-US" dirty="0"/>
              <a:t>PARTNER LOGO</a:t>
            </a:r>
          </a:p>
        </p:txBody>
      </p:sp>
      <p:sp>
        <p:nvSpPr>
          <p:cNvPr id="14" name="Title 1"/>
          <p:cNvSpPr>
            <a:spLocks noGrp="1"/>
          </p:cNvSpPr>
          <p:nvPr>
            <p:ph type="ctrTitle" hasCustomPrompt="1"/>
          </p:nvPr>
        </p:nvSpPr>
        <p:spPr>
          <a:xfrm>
            <a:off x="610473" y="3267710"/>
            <a:ext cx="7923053" cy="596646"/>
          </a:xfrm>
        </p:spPr>
        <p:txBody>
          <a:bodyPr rIns="0" anchor="b" anchorCtr="0"/>
          <a:lstStyle>
            <a:lvl1pPr algn="ctr">
              <a:lnSpc>
                <a:spcPct val="90000"/>
              </a:lnSpc>
              <a:defRPr sz="3000">
                <a:solidFill>
                  <a:schemeClr val="accent2"/>
                </a:solidFill>
              </a:defRPr>
            </a:lvl1pPr>
          </a:lstStyle>
          <a:p>
            <a:r>
              <a:rPr lang="en-US" dirty="0"/>
              <a:t>Click to add title</a:t>
            </a:r>
          </a:p>
        </p:txBody>
      </p:sp>
      <p:sp>
        <p:nvSpPr>
          <p:cNvPr id="17" name="Subtitle 2"/>
          <p:cNvSpPr>
            <a:spLocks noGrp="1"/>
          </p:cNvSpPr>
          <p:nvPr>
            <p:ph type="subTitle" idx="1" hasCustomPrompt="1"/>
          </p:nvPr>
        </p:nvSpPr>
        <p:spPr>
          <a:xfrm>
            <a:off x="610473" y="3949139"/>
            <a:ext cx="7923053" cy="260604"/>
          </a:xfrm>
        </p:spPr>
        <p:txBody>
          <a:bodyPr/>
          <a:lstStyle>
            <a:lvl1pPr marL="0" indent="0" algn="ctr">
              <a:spcBef>
                <a:spcPts val="450"/>
              </a:spcBef>
              <a:buNone/>
              <a:defRPr sz="1050" b="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presenter information</a:t>
            </a:r>
          </a:p>
        </p:txBody>
      </p:sp>
    </p:spTree>
    <p:extLst>
      <p:ext uri="{BB962C8B-B14F-4D97-AF65-F5344CB8AC3E}">
        <p14:creationId xmlns:p14="http://schemas.microsoft.com/office/powerpoint/2010/main" val="3418999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423736" y="312118"/>
            <a:ext cx="3067495" cy="532964"/>
          </a:xfrm>
          <a:prstGeom prst="rect">
            <a:avLst/>
          </a:prstGeom>
          <a:noFill/>
        </p:spPr>
        <p:txBody>
          <a:bodyPr wrap="square" lIns="0" tIns="0" rIns="0" bIns="0" rtlCol="0">
            <a:noAutofit/>
          </a:bodyPr>
          <a:lstStyle/>
          <a:p>
            <a:pPr defTabSz="342569" fontAlgn="base">
              <a:spcBef>
                <a:spcPts val="900"/>
              </a:spcBef>
            </a:pPr>
            <a:r>
              <a:rPr lang="en-US" sz="3600" b="1" dirty="0">
                <a:solidFill>
                  <a:srgbClr val="868686"/>
                </a:solidFill>
                <a:cs typeface="Arial" panose="020B0604020202020204" pitchFamily="34" charset="0"/>
              </a:rPr>
              <a:t>Agenda</a:t>
            </a:r>
          </a:p>
        </p:txBody>
      </p:sp>
      <p:sp>
        <p:nvSpPr>
          <p:cNvPr id="5" name="Text Placeholder 4"/>
          <p:cNvSpPr>
            <a:spLocks noGrp="1"/>
          </p:cNvSpPr>
          <p:nvPr>
            <p:ph type="body" sz="quarter" idx="15" hasCustomPrompt="1"/>
          </p:nvPr>
        </p:nvSpPr>
        <p:spPr>
          <a:xfrm>
            <a:off x="418447" y="1323594"/>
            <a:ext cx="6441339" cy="2982189"/>
          </a:xfrm>
        </p:spPr>
        <p:txBody>
          <a:bodyPr/>
          <a:lstStyle>
            <a:lvl1pPr>
              <a:spcBef>
                <a:spcPts val="1350"/>
              </a:spcBef>
              <a:spcAft>
                <a:spcPts val="0"/>
              </a:spcAft>
              <a:defRPr sz="1350" b="1">
                <a:solidFill>
                  <a:schemeClr val="tx2"/>
                </a:solidFill>
              </a:defRPr>
            </a:lvl1pPr>
            <a:lvl2pPr marL="0" indent="0">
              <a:spcBef>
                <a:spcPts val="0"/>
              </a:spcBef>
              <a:spcAft>
                <a:spcPts val="0"/>
              </a:spcAft>
              <a:buNone/>
              <a:defRPr sz="1050" baseline="0">
                <a:solidFill>
                  <a:schemeClr val="tx2"/>
                </a:solidFill>
              </a:defRPr>
            </a:lvl2pPr>
            <a:lvl3pPr marL="133350" indent="-133350">
              <a:spcBef>
                <a:spcPts val="450"/>
              </a:spcBef>
              <a:buFont typeface="Arial" panose="020B0604020202020204" pitchFamily="34" charset="0"/>
              <a:buChar char="•"/>
              <a:defRPr sz="1050" baseline="0"/>
            </a:lvl3pPr>
            <a:lvl4pPr marL="257175" indent="-123825">
              <a:spcBef>
                <a:spcPts val="450"/>
              </a:spcBef>
              <a:buFont typeface="Arial" panose="020B0604020202020204" pitchFamily="34" charset="0"/>
              <a:buChar char="–"/>
              <a:defRPr sz="1050" baseline="0"/>
            </a:lvl4pPr>
            <a:lvl5pPr marL="390525" indent="-133350">
              <a:spcBef>
                <a:spcPts val="450"/>
              </a:spcBef>
              <a:buFont typeface="Arial" panose="020B0604020202020204" pitchFamily="34" charset="0"/>
              <a:buChar char="•"/>
              <a:defRPr sz="1050"/>
            </a:lvl5pPr>
            <a:lvl6pPr marL="514350" indent="-123825">
              <a:spcBef>
                <a:spcPts val="450"/>
              </a:spcBef>
              <a:buFont typeface="Arial" panose="020B0604020202020204" pitchFamily="34" charset="0"/>
              <a:buChar char="–"/>
              <a:defRPr baseline="0"/>
            </a:lvl6pPr>
            <a:lvl7pPr marL="647700" indent="-133350">
              <a:spcBef>
                <a:spcPts val="450"/>
              </a:spcBef>
              <a:buFont typeface="Arial" panose="020B0604020202020204" pitchFamily="34" charset="0"/>
              <a:buChar char="•"/>
              <a:defRPr/>
            </a:lvl7pPr>
            <a:lvl8pPr marL="771525" indent="-123825">
              <a:spcBef>
                <a:spcPts val="450"/>
              </a:spcBef>
              <a:buFont typeface="Arial" panose="020B0604020202020204" pitchFamily="34" charset="0"/>
              <a:buChar char="–"/>
              <a:defRPr/>
            </a:lvl8pPr>
            <a:lvl9pPr marL="904875" indent="-133350">
              <a:spcBef>
                <a:spcPts val="450"/>
              </a:spcBef>
              <a:buFont typeface="Arial" panose="020B0604020202020204" pitchFamily="34" charset="0"/>
              <a:buChar char="•"/>
              <a:defRPr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4279792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423736" y="312118"/>
            <a:ext cx="3067495" cy="532964"/>
          </a:xfrm>
          <a:prstGeom prst="rect">
            <a:avLst/>
          </a:prstGeom>
          <a:noFill/>
        </p:spPr>
        <p:txBody>
          <a:bodyPr wrap="square" lIns="0" tIns="0" rIns="0" bIns="0" rtlCol="0">
            <a:noAutofit/>
          </a:bodyPr>
          <a:lstStyle/>
          <a:p>
            <a:pPr defTabSz="342569" fontAlgn="base">
              <a:spcBef>
                <a:spcPts val="900"/>
              </a:spcBef>
            </a:pPr>
            <a:r>
              <a:rPr lang="en-US" sz="3600" b="1" dirty="0">
                <a:solidFill>
                  <a:srgbClr val="868686"/>
                </a:solidFill>
                <a:cs typeface="Arial" panose="020B0604020202020204" pitchFamily="34" charset="0"/>
              </a:rPr>
              <a:t>Agenda</a:t>
            </a:r>
          </a:p>
        </p:txBody>
      </p:sp>
      <p:sp>
        <p:nvSpPr>
          <p:cNvPr id="5" name="Text Placeholder 19">
            <a:extLst>
              <a:ext uri="{FF2B5EF4-FFF2-40B4-BE49-F238E27FC236}">
                <a16:creationId xmlns:a16="http://schemas.microsoft.com/office/drawing/2014/main" id="{CD3DA619-C657-4377-909C-6D3A110F550F}"/>
              </a:ext>
            </a:extLst>
          </p:cNvPr>
          <p:cNvSpPr>
            <a:spLocks noGrp="1"/>
          </p:cNvSpPr>
          <p:nvPr>
            <p:ph type="body" sz="quarter" idx="10" hasCustomPrompt="1"/>
          </p:nvPr>
        </p:nvSpPr>
        <p:spPr>
          <a:xfrm>
            <a:off x="1135239" y="1324201"/>
            <a:ext cx="2935989" cy="2711053"/>
          </a:xfrm>
          <a:prstGeom prst="rect">
            <a:avLst/>
          </a:prstGeom>
        </p:spPr>
        <p:txBody>
          <a:bodyPr/>
          <a:lstStyle>
            <a:lvl1pPr>
              <a:spcAft>
                <a:spcPts val="1350"/>
              </a:spcAft>
              <a:defRPr sz="1500" b="1">
                <a:solidFill>
                  <a:schemeClr val="tx2"/>
                </a:solidFill>
                <a:latin typeface="+mn-lt"/>
              </a:defRPr>
            </a:lvl1pPr>
            <a:lvl2pPr marL="0" indent="0">
              <a:spcBef>
                <a:spcPts val="0"/>
              </a:spcBef>
              <a:spcAft>
                <a:spcPts val="225"/>
              </a:spcAft>
              <a:buNone/>
              <a:tabLst>
                <a:tab pos="426244" algn="r"/>
                <a:tab pos="771525" algn="l"/>
              </a:tabLst>
              <a:defRPr sz="1050" b="1">
                <a:solidFill>
                  <a:schemeClr val="tx2"/>
                </a:solidFill>
                <a:latin typeface="+mn-lt"/>
              </a:defRPr>
            </a:lvl2pPr>
            <a:lvl3pPr marL="771525" indent="0">
              <a:spcBef>
                <a:spcPts val="0"/>
              </a:spcBef>
              <a:spcAft>
                <a:spcPts val="1350"/>
              </a:spcAft>
              <a:buNone/>
              <a:defRPr sz="1050">
                <a:solidFill>
                  <a:schemeClr val="tx2"/>
                </a:solidFill>
                <a:latin typeface="+mn-lt"/>
              </a:defRPr>
            </a:lvl3pPr>
            <a:lvl4pPr marL="0" indent="0">
              <a:spcBef>
                <a:spcPts val="0"/>
              </a:spcBef>
              <a:spcAft>
                <a:spcPts val="675"/>
              </a:spcAft>
              <a:buNone/>
              <a:defRPr sz="1050" i="1">
                <a:solidFill>
                  <a:schemeClr val="tx2"/>
                </a:solidFill>
                <a:latin typeface="+mn-lt"/>
              </a:defRPr>
            </a:lvl4pPr>
            <a:lvl5pPr marL="0" indent="0">
              <a:spcBef>
                <a:spcPts val="0"/>
              </a:spcBef>
              <a:spcAft>
                <a:spcPts val="675"/>
              </a:spcAft>
              <a:buFont typeface="Arial" panose="020B0604020202020204" pitchFamily="34" charset="0"/>
              <a:buNone/>
              <a:defRPr sz="105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
        <p:nvSpPr>
          <p:cNvPr id="7" name="Text Placeholder 19">
            <a:extLst>
              <a:ext uri="{FF2B5EF4-FFF2-40B4-BE49-F238E27FC236}">
                <a16:creationId xmlns:a16="http://schemas.microsoft.com/office/drawing/2014/main" id="{99D62640-4C2F-4EEE-8702-E19D55A9718A}"/>
              </a:ext>
            </a:extLst>
          </p:cNvPr>
          <p:cNvSpPr>
            <a:spLocks noGrp="1"/>
          </p:cNvSpPr>
          <p:nvPr>
            <p:ph type="body" sz="quarter" idx="11" hasCustomPrompt="1"/>
          </p:nvPr>
        </p:nvSpPr>
        <p:spPr>
          <a:xfrm>
            <a:off x="4719818" y="1324201"/>
            <a:ext cx="2934398" cy="2711053"/>
          </a:xfrm>
          <a:prstGeom prst="rect">
            <a:avLst/>
          </a:prstGeom>
        </p:spPr>
        <p:txBody>
          <a:bodyPr/>
          <a:lstStyle>
            <a:lvl1pPr>
              <a:spcAft>
                <a:spcPts val="1350"/>
              </a:spcAft>
              <a:defRPr sz="1500" b="1">
                <a:solidFill>
                  <a:schemeClr val="tx2"/>
                </a:solidFill>
                <a:latin typeface="+mn-lt"/>
              </a:defRPr>
            </a:lvl1pPr>
            <a:lvl2pPr marL="0" indent="0">
              <a:spcBef>
                <a:spcPts val="0"/>
              </a:spcBef>
              <a:spcAft>
                <a:spcPts val="225"/>
              </a:spcAft>
              <a:buNone/>
              <a:tabLst>
                <a:tab pos="426244" algn="r"/>
                <a:tab pos="771525" algn="l"/>
              </a:tabLst>
              <a:defRPr sz="1050" b="1">
                <a:solidFill>
                  <a:schemeClr val="tx2"/>
                </a:solidFill>
                <a:latin typeface="+mn-lt"/>
              </a:defRPr>
            </a:lvl2pPr>
            <a:lvl3pPr marL="771525" indent="0">
              <a:spcBef>
                <a:spcPts val="0"/>
              </a:spcBef>
              <a:spcAft>
                <a:spcPts val="1350"/>
              </a:spcAft>
              <a:buNone/>
              <a:defRPr sz="1050">
                <a:solidFill>
                  <a:schemeClr val="tx2"/>
                </a:solidFill>
                <a:latin typeface="+mn-lt"/>
              </a:defRPr>
            </a:lvl3pPr>
            <a:lvl4pPr marL="0" indent="0">
              <a:spcBef>
                <a:spcPts val="0"/>
              </a:spcBef>
              <a:spcAft>
                <a:spcPts val="675"/>
              </a:spcAft>
              <a:buNone/>
              <a:defRPr sz="1050" i="1">
                <a:solidFill>
                  <a:schemeClr val="tx2"/>
                </a:solidFill>
                <a:latin typeface="+mn-lt"/>
              </a:defRPr>
            </a:lvl4pPr>
            <a:lvl5pPr marL="0" indent="0">
              <a:spcBef>
                <a:spcPts val="0"/>
              </a:spcBef>
              <a:spcAft>
                <a:spcPts val="675"/>
              </a:spcAft>
              <a:buFont typeface="Arial" panose="020B0604020202020204" pitchFamily="34" charset="0"/>
              <a:buNone/>
              <a:defRPr sz="1050">
                <a:solidFill>
                  <a:schemeClr val="tx2"/>
                </a:solidFill>
                <a:latin typeface="+mn-lt"/>
              </a:defRPr>
            </a:lvl5pPr>
          </a:lstStyle>
          <a:p>
            <a:pPr lvl="0"/>
            <a:r>
              <a:rPr lang="en-US" dirty="0"/>
              <a:t>Click to edit header</a:t>
            </a:r>
          </a:p>
          <a:p>
            <a:pPr lvl="1"/>
            <a:r>
              <a:rPr lang="en-US" dirty="0"/>
              <a:t>Tab to Time then tab to Agenda item</a:t>
            </a:r>
          </a:p>
          <a:p>
            <a:pPr lvl="2"/>
            <a:r>
              <a:rPr lang="en-US" dirty="0"/>
              <a:t>Speaker name and topic</a:t>
            </a:r>
          </a:p>
          <a:p>
            <a:pPr lvl="3"/>
            <a:r>
              <a:rPr lang="en-US" dirty="0"/>
              <a:t>Additional information</a:t>
            </a:r>
          </a:p>
        </p:txBody>
      </p:sp>
    </p:spTree>
    <p:extLst>
      <p:ext uri="{BB962C8B-B14F-4D97-AF65-F5344CB8AC3E}">
        <p14:creationId xmlns:p14="http://schemas.microsoft.com/office/powerpoint/2010/main" val="1158743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24084" y="2267225"/>
            <a:ext cx="4295832" cy="609050"/>
          </a:xfrm>
        </p:spPr>
        <p:txBody>
          <a:bodyPr rIns="0" anchor="ctr"/>
          <a:lstStyle>
            <a:lvl1pPr algn="ctr">
              <a:defRPr sz="2400">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26953355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24084" y="2267225"/>
            <a:ext cx="4295832" cy="609050"/>
          </a:xfrm>
        </p:spPr>
        <p:txBody>
          <a:bodyPr rIns="0" anchor="ctr"/>
          <a:lstStyle>
            <a:lvl1pPr algn="ctr">
              <a:defRPr sz="2400">
                <a:solidFill>
                  <a:schemeClr val="bg1"/>
                </a:solidFill>
                <a:latin typeface="+mn-lt"/>
              </a:defRPr>
            </a:lvl1pPr>
          </a:lstStyle>
          <a:p>
            <a:r>
              <a:rPr lang="en-US" dirty="0"/>
              <a:t>Click to edit title for divider</a:t>
            </a:r>
          </a:p>
        </p:txBody>
      </p:sp>
    </p:spTree>
    <p:extLst>
      <p:ext uri="{BB962C8B-B14F-4D97-AF65-F5344CB8AC3E}">
        <p14:creationId xmlns:p14="http://schemas.microsoft.com/office/powerpoint/2010/main" val="3408601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orizontal head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50336E-F81E-4D4B-8287-BA7658E31C17}"/>
              </a:ext>
            </a:extLst>
          </p:cNvPr>
          <p:cNvSpPr>
            <a:spLocks noGrp="1"/>
          </p:cNvSpPr>
          <p:nvPr>
            <p:ph type="pic" sz="quarter" idx="11"/>
          </p:nvPr>
        </p:nvSpPr>
        <p:spPr>
          <a:xfrm>
            <a:off x="0" y="1"/>
            <a:ext cx="9144000" cy="2057400"/>
          </a:xfrm>
          <a:prstGeom prst="rect">
            <a:avLst/>
          </a:prstGeom>
          <a:solidFill>
            <a:schemeClr val="accent6">
              <a:lumMod val="20000"/>
              <a:lumOff val="8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290670" y="4476236"/>
            <a:ext cx="7431224"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290670" y="288036"/>
            <a:ext cx="7431225" cy="756938"/>
          </a:xfrm>
          <a:prstGeom prst="rect">
            <a:avLst/>
          </a:prstGeom>
        </p:spPr>
        <p:txBody>
          <a:bodyPr lIns="91440" tIns="45720" rIns="91440"/>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91366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20D3DB-63F4-412F-96CC-3E84E34BE0CE}"/>
              </a:ext>
            </a:extLst>
          </p:cNvPr>
          <p:cNvSpPr/>
          <p:nvPr userDrawn="1"/>
        </p:nvSpPr>
        <p:spPr>
          <a:xfrm>
            <a:off x="0" y="4693444"/>
            <a:ext cx="9144000" cy="45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4" name="Title 1">
            <a:extLst>
              <a:ext uri="{FF2B5EF4-FFF2-40B4-BE49-F238E27FC236}">
                <a16:creationId xmlns:a16="http://schemas.microsoft.com/office/drawing/2014/main" id="{B3284C44-CBEF-4F9A-AC72-8990858B0EF0}"/>
              </a:ext>
            </a:extLst>
          </p:cNvPr>
          <p:cNvSpPr>
            <a:spLocks noGrp="1"/>
          </p:cNvSpPr>
          <p:nvPr>
            <p:ph type="title" hasCustomPrompt="1"/>
          </p:nvPr>
        </p:nvSpPr>
        <p:spPr>
          <a:xfrm>
            <a:off x="2424084" y="2267225"/>
            <a:ext cx="4295832" cy="609050"/>
          </a:xfrm>
        </p:spPr>
        <p:txBody>
          <a:bodyPr rIns="0" anchor="ctr"/>
          <a:lstStyle>
            <a:lvl1pPr algn="ctr">
              <a:defRPr sz="2400">
                <a:solidFill>
                  <a:schemeClr val="accent2"/>
                </a:solidFill>
                <a:latin typeface="+mn-lt"/>
              </a:defRPr>
            </a:lvl1pPr>
          </a:lstStyle>
          <a:p>
            <a:r>
              <a:rPr lang="en-US" dirty="0"/>
              <a:t>Click to edit title for divider</a:t>
            </a:r>
          </a:p>
        </p:txBody>
      </p:sp>
    </p:spTree>
    <p:extLst>
      <p:ext uri="{BB962C8B-B14F-4D97-AF65-F5344CB8AC3E}">
        <p14:creationId xmlns:p14="http://schemas.microsoft.com/office/powerpoint/2010/main" val="37275714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without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 for one column layout</a:t>
            </a:r>
          </a:p>
        </p:txBody>
      </p:sp>
      <p:sp>
        <p:nvSpPr>
          <p:cNvPr id="3" name="Content Placeholder 2"/>
          <p:cNvSpPr>
            <a:spLocks noGrp="1"/>
          </p:cNvSpPr>
          <p:nvPr>
            <p:ph idx="1" hasCustomPrompt="1"/>
          </p:nvPr>
        </p:nvSpPr>
        <p:spPr bwMode="gray">
          <a:xfrm>
            <a:off x="418447" y="1325649"/>
            <a:ext cx="6441339" cy="2983230"/>
          </a:xfrm>
        </p:spPr>
        <p:txBody>
          <a:bodyPr/>
          <a:lstStyle>
            <a:lvl1pPr>
              <a:defRPr cap="none" baseline="0">
                <a:solidFill>
                  <a:schemeClr val="tx2"/>
                </a:solidFill>
              </a:defRPr>
            </a:lvl1pPr>
            <a:lvl2pPr>
              <a:defRPr>
                <a:solidFill>
                  <a:schemeClr val="tx2"/>
                </a:solidFill>
              </a:defRPr>
            </a:lvl2pPr>
            <a:lvl3pPr>
              <a:defRPr baseline="0">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78440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7250794" cy="534924"/>
          </a:xfrm>
        </p:spPr>
        <p:txBody>
          <a:bodyPr/>
          <a:lstStyle>
            <a:lvl1pPr>
              <a:defRPr>
                <a:solidFill>
                  <a:schemeClr val="tx2"/>
                </a:solidFill>
              </a:defRPr>
            </a:lvl1pPr>
          </a:lstStyle>
          <a:p>
            <a:r>
              <a:rPr lang="en-US" dirty="0"/>
              <a:t>Click to add title for one column layout</a:t>
            </a:r>
          </a:p>
        </p:txBody>
      </p:sp>
      <p:sp>
        <p:nvSpPr>
          <p:cNvPr id="3" name="Content Placeholder 2"/>
          <p:cNvSpPr>
            <a:spLocks noGrp="1"/>
          </p:cNvSpPr>
          <p:nvPr>
            <p:ph idx="1" hasCustomPrompt="1"/>
          </p:nvPr>
        </p:nvSpPr>
        <p:spPr bwMode="gray">
          <a:xfrm>
            <a:off x="418447" y="1325649"/>
            <a:ext cx="6441339" cy="2983230"/>
          </a:xfrm>
        </p:spPr>
        <p:txBody>
          <a:bodyPr/>
          <a:lstStyle>
            <a:lvl1pPr>
              <a:buClr>
                <a:schemeClr val="tx1"/>
              </a:buClr>
              <a:defRPr sz="1350" b="1" cap="none" baseline="0">
                <a:solidFill>
                  <a:schemeClr val="tx2"/>
                </a:solidFill>
              </a:defRPr>
            </a:lvl1pPr>
            <a:lvl2pPr marL="0" indent="0">
              <a:buClr>
                <a:schemeClr val="tx1"/>
              </a:buClr>
              <a:buNone/>
              <a:defRPr baseline="0">
                <a:solidFill>
                  <a:schemeClr val="tx2"/>
                </a:solidFill>
              </a:defRPr>
            </a:lvl2pPr>
            <a:lvl3pPr marL="128588" indent="-128588">
              <a:spcBef>
                <a:spcPts val="900"/>
              </a:spcBef>
              <a:buClr>
                <a:schemeClr val="tx1"/>
              </a:buClr>
              <a:buFont typeface="Arial" panose="020B0604020202020204" pitchFamily="34" charset="0"/>
              <a:buChar char="•"/>
              <a:defRPr sz="1050" baseline="0">
                <a:solidFill>
                  <a:schemeClr val="tx2"/>
                </a:solidFill>
              </a:defRPr>
            </a:lvl3pPr>
            <a:lvl4pPr marL="257175" indent="-128588">
              <a:buClr>
                <a:schemeClr val="tx1"/>
              </a:buClr>
              <a:buFont typeface="Arial" panose="020B0604020202020204" pitchFamily="34" charset="0"/>
              <a:buChar char="–"/>
              <a:defRPr baseline="0">
                <a:solidFill>
                  <a:schemeClr val="tx2"/>
                </a:solidFill>
              </a:defRPr>
            </a:lvl4pPr>
            <a:lvl5pPr marL="386954" indent="-129779">
              <a:buClr>
                <a:schemeClr val="tx1"/>
              </a:buClr>
              <a:buFont typeface="Arial" panose="020B0604020202020204" pitchFamily="34" charset="0"/>
              <a:buChar char="•"/>
              <a:defRPr>
                <a:solidFill>
                  <a:schemeClr val="tx2"/>
                </a:solidFill>
              </a:defRPr>
            </a:lvl5pPr>
            <a:lvl6pPr marL="515541" indent="-128588">
              <a:buClr>
                <a:schemeClr val="tx1"/>
              </a:buClr>
              <a:buFont typeface="Arial" panose="020B0604020202020204" pitchFamily="34" charset="0"/>
              <a:buChar char="–"/>
              <a:defRPr baseline="0">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587672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7250794" cy="534924"/>
          </a:xfrm>
        </p:spPr>
        <p:txBody>
          <a:bodyPr/>
          <a:lstStyle>
            <a:lvl1pPr>
              <a:defRPr>
                <a:solidFill>
                  <a:schemeClr val="tx2"/>
                </a:solidFill>
              </a:defRPr>
            </a:lvl1pPr>
          </a:lstStyle>
          <a:p>
            <a:r>
              <a:rPr lang="en-US" dirty="0"/>
              <a:t>Click to add title for two column layout</a:t>
            </a:r>
          </a:p>
        </p:txBody>
      </p:sp>
      <p:sp>
        <p:nvSpPr>
          <p:cNvPr id="3" name="Content Placeholder 2"/>
          <p:cNvSpPr>
            <a:spLocks noGrp="1"/>
          </p:cNvSpPr>
          <p:nvPr>
            <p:ph sz="half" idx="1" hasCustomPrompt="1"/>
          </p:nvPr>
        </p:nvSpPr>
        <p:spPr bwMode="gray">
          <a:xfrm>
            <a:off x="418447" y="1325649"/>
            <a:ext cx="3928859" cy="2980134"/>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baseline="0" dirty="0" smtClean="0">
                <a:solidFill>
                  <a:schemeClr val="tx2"/>
                </a:solidFill>
              </a:defRPr>
            </a:lvl2pPr>
            <a:lvl3pPr marL="128588" indent="-128588">
              <a:spcBef>
                <a:spcPts val="900"/>
              </a:spcBef>
              <a:buClr>
                <a:schemeClr val="tx1"/>
              </a:buClr>
              <a:buFont typeface="Arial" panose="020B0604020202020204" pitchFamily="34" charset="0"/>
              <a:buChar char="•"/>
              <a:defRPr lang="en-US" sz="1050" baseline="0" dirty="0" smtClean="0">
                <a:solidFill>
                  <a:schemeClr val="tx2"/>
                </a:solidFill>
              </a:defRPr>
            </a:lvl3pPr>
            <a:lvl4pPr marL="257175" indent="-128588">
              <a:buClr>
                <a:schemeClr val="tx1"/>
              </a:buClr>
              <a:buFont typeface="Arial" panose="020B0604020202020204" pitchFamily="34" charset="0"/>
              <a:buChar char="–"/>
              <a:defRPr lang="en-US" baseline="0" dirty="0" smtClean="0">
                <a:solidFill>
                  <a:schemeClr val="tx2"/>
                </a:solidFill>
              </a:defRPr>
            </a:lvl4pPr>
            <a:lvl5pPr marL="385763" indent="-128588">
              <a:buClr>
                <a:schemeClr val="tx1"/>
              </a:buClr>
              <a:buFont typeface="Arial" panose="020B0604020202020204" pitchFamily="34" charset="0"/>
              <a:buChar char="•"/>
              <a:defRPr lang="en-US" dirty="0">
                <a:solidFill>
                  <a:schemeClr val="tx2"/>
                </a:solidFill>
              </a:defRPr>
            </a:lvl5pPr>
            <a:lvl6pPr marL="514350" indent="-128588">
              <a:buClr>
                <a:schemeClr val="tx1"/>
              </a:buClr>
              <a:buFont typeface="Arial" panose="020B0604020202020204" pitchFamily="34" charset="0"/>
              <a:buChar char="–"/>
              <a:defRPr baseline="0">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4788131" y="1325649"/>
            <a:ext cx="3928859" cy="2980134"/>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baseline="0" dirty="0" smtClean="0">
                <a:solidFill>
                  <a:schemeClr val="tx2"/>
                </a:solidFill>
              </a:defRPr>
            </a:lvl2pPr>
            <a:lvl3pPr marL="128588" indent="-128588">
              <a:spcBef>
                <a:spcPts val="900"/>
              </a:spcBef>
              <a:buClr>
                <a:schemeClr val="tx1"/>
              </a:buClr>
              <a:buFont typeface="Arial" panose="020B0604020202020204" pitchFamily="34" charset="0"/>
              <a:buChar char="•"/>
              <a:defRPr lang="en-US" sz="1050" baseline="0" dirty="0" smtClean="0">
                <a:solidFill>
                  <a:schemeClr val="tx2"/>
                </a:solidFill>
              </a:defRPr>
            </a:lvl3pPr>
            <a:lvl4pPr marL="257175" indent="-128588">
              <a:buClr>
                <a:schemeClr val="tx1"/>
              </a:buClr>
              <a:buFont typeface="Arial" panose="020B0604020202020204" pitchFamily="34" charset="0"/>
              <a:buChar char="–"/>
              <a:defRPr lang="en-US" baseline="0" dirty="0" smtClean="0">
                <a:solidFill>
                  <a:schemeClr val="tx2"/>
                </a:solidFill>
              </a:defRPr>
            </a:lvl4pPr>
            <a:lvl5pPr marL="385763" indent="-128588">
              <a:buClr>
                <a:schemeClr val="tx1"/>
              </a:buClr>
              <a:buFont typeface="Arial" panose="020B0604020202020204" pitchFamily="34" charset="0"/>
              <a:buChar char="•"/>
              <a:defRPr lang="en-US" dirty="0">
                <a:solidFill>
                  <a:schemeClr val="tx2"/>
                </a:solidFill>
              </a:defRPr>
            </a:lvl5pPr>
            <a:lvl6pPr marL="514350" indent="-128588">
              <a:buClr>
                <a:schemeClr val="tx1"/>
              </a:buClr>
              <a:buFont typeface="Arial" panose="020B0604020202020204" pitchFamily="34" charset="0"/>
              <a:buChar char="–"/>
              <a:defRPr baseline="0">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4232315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7250794" cy="534924"/>
          </a:xfrm>
        </p:spPr>
        <p:txBody>
          <a:bodyPr/>
          <a:lstStyle>
            <a:lvl1pPr>
              <a:defRPr>
                <a:solidFill>
                  <a:schemeClr val="tx2"/>
                </a:solidFill>
              </a:defRPr>
            </a:lvl1pPr>
          </a:lstStyle>
          <a:p>
            <a:r>
              <a:rPr lang="en-US" dirty="0"/>
              <a:t>Click to add title for three column layout</a:t>
            </a:r>
          </a:p>
        </p:txBody>
      </p:sp>
      <p:sp>
        <p:nvSpPr>
          <p:cNvPr id="3" name="Content Placeholder 2"/>
          <p:cNvSpPr>
            <a:spLocks noGrp="1"/>
          </p:cNvSpPr>
          <p:nvPr>
            <p:ph sz="half" idx="1" hasCustomPrompt="1"/>
          </p:nvPr>
        </p:nvSpPr>
        <p:spPr bwMode="gray">
          <a:xfrm>
            <a:off x="418447" y="1323594"/>
            <a:ext cx="2575564" cy="2991231"/>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6" name="Content Placeholder 2"/>
          <p:cNvSpPr>
            <a:spLocks noGrp="1"/>
          </p:cNvSpPr>
          <p:nvPr>
            <p:ph sz="half" idx="10" hasCustomPrompt="1"/>
          </p:nvPr>
        </p:nvSpPr>
        <p:spPr bwMode="gray">
          <a:xfrm>
            <a:off x="3278978" y="1323594"/>
            <a:ext cx="2575564" cy="2991231"/>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1" hasCustomPrompt="1"/>
          </p:nvPr>
        </p:nvSpPr>
        <p:spPr bwMode="gray">
          <a:xfrm>
            <a:off x="6139509" y="1323594"/>
            <a:ext cx="2575564" cy="2991231"/>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5305469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7250794" cy="534924"/>
          </a:xfrm>
        </p:spPr>
        <p:txBody>
          <a:bodyPr/>
          <a:lstStyle>
            <a:lvl1pPr>
              <a:defRPr>
                <a:solidFill>
                  <a:schemeClr val="tx2"/>
                </a:solidFill>
              </a:defRPr>
            </a:lvl1pPr>
          </a:lstStyle>
          <a:p>
            <a:r>
              <a:rPr lang="en-US" dirty="0"/>
              <a:t>Click to add title for four column layout</a:t>
            </a:r>
          </a:p>
        </p:txBody>
      </p:sp>
      <p:sp>
        <p:nvSpPr>
          <p:cNvPr id="3" name="Content Placeholder 2"/>
          <p:cNvSpPr>
            <a:spLocks noGrp="1"/>
          </p:cNvSpPr>
          <p:nvPr>
            <p:ph sz="half" idx="1" hasCustomPrompt="1"/>
          </p:nvPr>
        </p:nvSpPr>
        <p:spPr bwMode="gray">
          <a:xfrm>
            <a:off x="418447" y="1323594"/>
            <a:ext cx="1879581" cy="2983230"/>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7" name="Content Placeholder 2"/>
          <p:cNvSpPr>
            <a:spLocks noGrp="1"/>
          </p:cNvSpPr>
          <p:nvPr>
            <p:ph sz="half" idx="10" hasCustomPrompt="1"/>
          </p:nvPr>
        </p:nvSpPr>
        <p:spPr bwMode="gray">
          <a:xfrm>
            <a:off x="2558701" y="1323594"/>
            <a:ext cx="1879581" cy="2983230"/>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8" name="Content Placeholder 2"/>
          <p:cNvSpPr>
            <a:spLocks noGrp="1"/>
          </p:cNvSpPr>
          <p:nvPr>
            <p:ph sz="half" idx="11" hasCustomPrompt="1"/>
          </p:nvPr>
        </p:nvSpPr>
        <p:spPr bwMode="gray">
          <a:xfrm>
            <a:off x="4692094" y="1323594"/>
            <a:ext cx="1879581" cy="2983230"/>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
        <p:nvSpPr>
          <p:cNvPr id="9" name="Content Placeholder 2"/>
          <p:cNvSpPr>
            <a:spLocks noGrp="1"/>
          </p:cNvSpPr>
          <p:nvPr>
            <p:ph sz="half" idx="12" hasCustomPrompt="1"/>
          </p:nvPr>
        </p:nvSpPr>
        <p:spPr bwMode="gray">
          <a:xfrm>
            <a:off x="6825488" y="1323594"/>
            <a:ext cx="1879581" cy="2983230"/>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5319" indent="-129779">
              <a:buFont typeface="Arial" panose="020B0604020202020204" pitchFamily="34" charset="0"/>
              <a:buChar char="•"/>
              <a:defRPr/>
            </a:lvl7pPr>
            <a:lvl8pPr marL="773906" indent="-128588">
              <a:buFont typeface="Arial" panose="020B0604020202020204" pitchFamily="34" charset="0"/>
              <a:buChar char="–"/>
              <a:defRPr/>
            </a:lvl8pPr>
            <a:lvl9pPr marL="902494" indent="-128588">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3250999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ve Content Journe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7250794" cy="534924"/>
          </a:xfrm>
        </p:spPr>
        <p:txBody>
          <a:bodyPr/>
          <a:lstStyle>
            <a:lvl1pPr>
              <a:defRPr baseline="0">
                <a:solidFill>
                  <a:schemeClr val="tx2"/>
                </a:solidFill>
              </a:defRPr>
            </a:lvl1pPr>
          </a:lstStyle>
          <a:p>
            <a:r>
              <a:rPr lang="en-US" dirty="0"/>
              <a:t>Click to add title for five column journey layout</a:t>
            </a:r>
          </a:p>
        </p:txBody>
      </p:sp>
      <p:sp>
        <p:nvSpPr>
          <p:cNvPr id="3" name="Content Placeholder 2"/>
          <p:cNvSpPr>
            <a:spLocks noGrp="1"/>
          </p:cNvSpPr>
          <p:nvPr>
            <p:ph sz="half" idx="1" hasCustomPrompt="1"/>
          </p:nvPr>
        </p:nvSpPr>
        <p:spPr bwMode="gray">
          <a:xfrm>
            <a:off x="798706" y="2606278"/>
            <a:ext cx="1255341" cy="1699505"/>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2938" indent="-130969">
              <a:buFont typeface="Arial" panose="020B0604020202020204" pitchFamily="34" charset="0"/>
              <a:buChar char="•"/>
              <a:defRPr/>
            </a:lvl7pPr>
            <a:lvl8pPr marL="772716" indent="-129779">
              <a:defRPr/>
            </a:lvl8pPr>
            <a:lvl9pPr marL="902494" indent="-129779">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19" name="Content Placeholder 2"/>
          <p:cNvSpPr>
            <a:spLocks noGrp="1"/>
          </p:cNvSpPr>
          <p:nvPr>
            <p:ph sz="half" idx="10" hasCustomPrompt="1"/>
          </p:nvPr>
        </p:nvSpPr>
        <p:spPr bwMode="gray">
          <a:xfrm>
            <a:off x="2365235" y="2606278"/>
            <a:ext cx="1255341" cy="1699505"/>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2938" indent="-130969">
              <a:buFont typeface="Arial" panose="020B0604020202020204" pitchFamily="34" charset="0"/>
              <a:buChar char="•"/>
              <a:defRPr/>
            </a:lvl7pPr>
            <a:lvl8pPr marL="772716" indent="-129779">
              <a:defRPr/>
            </a:lvl8pPr>
            <a:lvl9pPr marL="902494" indent="-129779">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0" name="Content Placeholder 2"/>
          <p:cNvSpPr>
            <a:spLocks noGrp="1"/>
          </p:cNvSpPr>
          <p:nvPr>
            <p:ph sz="half" idx="11" hasCustomPrompt="1"/>
          </p:nvPr>
        </p:nvSpPr>
        <p:spPr bwMode="gray">
          <a:xfrm>
            <a:off x="3931765" y="2606278"/>
            <a:ext cx="1255341" cy="1699505"/>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2938" indent="-130969">
              <a:buFont typeface="Arial" panose="020B0604020202020204" pitchFamily="34" charset="0"/>
              <a:buChar char="•"/>
              <a:defRPr/>
            </a:lvl7pPr>
            <a:lvl8pPr marL="772716" indent="-129779">
              <a:defRPr/>
            </a:lvl8pPr>
            <a:lvl9pPr marL="902494" indent="-129779">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1" name="Content Placeholder 2"/>
          <p:cNvSpPr>
            <a:spLocks noGrp="1"/>
          </p:cNvSpPr>
          <p:nvPr>
            <p:ph sz="half" idx="12" hasCustomPrompt="1"/>
          </p:nvPr>
        </p:nvSpPr>
        <p:spPr bwMode="gray">
          <a:xfrm>
            <a:off x="5498294" y="2606278"/>
            <a:ext cx="1255341" cy="1699505"/>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2938" indent="-130969">
              <a:buFont typeface="Arial" panose="020B0604020202020204" pitchFamily="34" charset="0"/>
              <a:buChar char="•"/>
              <a:defRPr/>
            </a:lvl7pPr>
            <a:lvl8pPr marL="772716" indent="-129779">
              <a:defRPr/>
            </a:lvl8pPr>
            <a:lvl9pPr marL="902494" indent="-129779">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
        <p:nvSpPr>
          <p:cNvPr id="22" name="Content Placeholder 2"/>
          <p:cNvSpPr>
            <a:spLocks noGrp="1"/>
          </p:cNvSpPr>
          <p:nvPr>
            <p:ph sz="half" idx="13" hasCustomPrompt="1"/>
          </p:nvPr>
        </p:nvSpPr>
        <p:spPr bwMode="gray">
          <a:xfrm>
            <a:off x="7064824" y="2606278"/>
            <a:ext cx="1255341" cy="1699505"/>
          </a:xfrm>
        </p:spPr>
        <p:txBody>
          <a:bodyPr vert="horz" lIns="0" tIns="0" rIns="0" bIns="0" rtlCol="0">
            <a:noAutofit/>
          </a:bodyPr>
          <a:lstStyle>
            <a:lvl1pPr>
              <a:buClr>
                <a:schemeClr val="tx1"/>
              </a:buClr>
              <a:defRPr lang="en-US" sz="1350" b="1" cap="none" baseline="0" dirty="0" smtClean="0">
                <a:solidFill>
                  <a:schemeClr val="tx2"/>
                </a:solidFill>
              </a:defRPr>
            </a:lvl1pPr>
            <a:lvl2pPr marL="0" indent="0">
              <a:buClr>
                <a:schemeClr val="tx1"/>
              </a:buClr>
              <a:buNone/>
              <a:defRPr lang="en-US" dirty="0" smtClean="0">
                <a:solidFill>
                  <a:schemeClr val="tx2"/>
                </a:solidFill>
              </a:defRPr>
            </a:lvl2pPr>
            <a:lvl3pPr marL="130969" indent="-130969">
              <a:spcBef>
                <a:spcPts val="900"/>
              </a:spcBef>
              <a:buClr>
                <a:schemeClr val="tx1"/>
              </a:buClr>
              <a:buFont typeface="Arial" panose="020B0604020202020204" pitchFamily="34" charset="0"/>
              <a:buChar char="•"/>
              <a:defRPr lang="en-US" sz="1050" dirty="0" smtClean="0">
                <a:solidFill>
                  <a:schemeClr val="tx2"/>
                </a:solidFill>
              </a:defRPr>
            </a:lvl3pPr>
            <a:lvl4pPr marL="260747" indent="-129779">
              <a:buClr>
                <a:schemeClr val="tx1"/>
              </a:buClr>
              <a:buFont typeface="Arial" panose="020B0604020202020204" pitchFamily="34" charset="0"/>
              <a:buChar char="–"/>
              <a:defRPr lang="en-US" dirty="0" smtClean="0">
                <a:solidFill>
                  <a:schemeClr val="tx2"/>
                </a:solidFill>
              </a:defRPr>
            </a:lvl4pPr>
            <a:lvl5pPr marL="383381" indent="-122635">
              <a:buClr>
                <a:schemeClr val="tx1"/>
              </a:buClr>
              <a:buFont typeface="Arial" panose="020B0604020202020204" pitchFamily="34" charset="0"/>
              <a:buChar char="•"/>
              <a:defRPr lang="en-US" dirty="0">
                <a:solidFill>
                  <a:schemeClr val="tx2"/>
                </a:solidFill>
              </a:defRPr>
            </a:lvl5pPr>
            <a:lvl6pPr marL="514350" indent="-130969">
              <a:buClr>
                <a:schemeClr val="tx1"/>
              </a:buClr>
              <a:buFont typeface="Arial" panose="020B0604020202020204" pitchFamily="34" charset="0"/>
              <a:buChar char="–"/>
              <a:defRPr>
                <a:solidFill>
                  <a:schemeClr val="tx2"/>
                </a:solidFill>
              </a:defRPr>
            </a:lvl6pPr>
            <a:lvl7pPr marL="642938" indent="-130969">
              <a:buFont typeface="Arial" panose="020B0604020202020204" pitchFamily="34" charset="0"/>
              <a:buChar char="•"/>
              <a:defRPr/>
            </a:lvl7pPr>
            <a:lvl8pPr marL="772716" indent="-129779">
              <a:defRPr/>
            </a:lvl8pPr>
            <a:lvl9pPr marL="902494" indent="-129779">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p:txBody>
      </p:sp>
    </p:spTree>
    <p:extLst>
      <p:ext uri="{BB962C8B-B14F-4D97-AF65-F5344CB8AC3E}">
        <p14:creationId xmlns:p14="http://schemas.microsoft.com/office/powerpoint/2010/main" val="1512222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layout</a:t>
            </a:r>
          </a:p>
        </p:txBody>
      </p:sp>
      <p:sp>
        <p:nvSpPr>
          <p:cNvPr id="9"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1177526" y="1314451"/>
            <a:ext cx="6788949" cy="2231801"/>
          </a:xfrm>
        </p:spPr>
        <p:txBody>
          <a:bodyPr/>
          <a:lstStyle>
            <a:lvl1pPr>
              <a:defRPr>
                <a:solidFill>
                  <a:schemeClr val="tx2"/>
                </a:solidFill>
              </a:defRPr>
            </a:lvl1pPr>
          </a:lstStyle>
          <a:p>
            <a:pPr lvl="0"/>
            <a:endParaRPr lang="en-US" dirty="0"/>
          </a:p>
        </p:txBody>
      </p:sp>
    </p:spTree>
    <p:extLst>
      <p:ext uri="{BB962C8B-B14F-4D97-AF65-F5344CB8AC3E}">
        <p14:creationId xmlns:p14="http://schemas.microsoft.com/office/powerpoint/2010/main" val="3538231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Click to add title for chart with text layout</a:t>
            </a:r>
          </a:p>
        </p:txBody>
      </p:sp>
      <p:sp>
        <p:nvSpPr>
          <p:cNvPr id="7" name="Content Placeholder 3">
            <a:extLst>
              <a:ext uri="{FF2B5EF4-FFF2-40B4-BE49-F238E27FC236}">
                <a16:creationId xmlns:a16="http://schemas.microsoft.com/office/drawing/2014/main" id="{579139DC-E144-408E-AD8A-E4105642CD13}"/>
              </a:ext>
            </a:extLst>
          </p:cNvPr>
          <p:cNvSpPr>
            <a:spLocks noGrp="1"/>
          </p:cNvSpPr>
          <p:nvPr>
            <p:ph sz="quarter" idx="10"/>
          </p:nvPr>
        </p:nvSpPr>
        <p:spPr>
          <a:xfrm>
            <a:off x="3335740" y="1323595"/>
            <a:ext cx="5380715" cy="2231801"/>
          </a:xfrm>
        </p:spPr>
        <p:txBody>
          <a:bodyPr>
            <a:noAutofit/>
          </a:bodyPr>
          <a:lstStyle>
            <a:lvl1pPr>
              <a:defRPr>
                <a:solidFill>
                  <a:schemeClr val="tx2"/>
                </a:solidFill>
              </a:defRPr>
            </a:lvl1pPr>
          </a:lstStyle>
          <a:p>
            <a:pPr lvl="0"/>
            <a:endParaRPr lang="en-US" dirty="0"/>
          </a:p>
        </p:txBody>
      </p:sp>
      <p:sp>
        <p:nvSpPr>
          <p:cNvPr id="13" name="Content Placeholder 2"/>
          <p:cNvSpPr>
            <a:spLocks noGrp="1"/>
          </p:cNvSpPr>
          <p:nvPr>
            <p:ph idx="1" hasCustomPrompt="1"/>
          </p:nvPr>
        </p:nvSpPr>
        <p:spPr bwMode="gray">
          <a:xfrm>
            <a:off x="418446" y="1325648"/>
            <a:ext cx="2579280" cy="2228850"/>
          </a:xfrm>
        </p:spPr>
        <p:txBody>
          <a:bodyPr/>
          <a:lstStyle>
            <a:lvl1pPr>
              <a:buClrTx/>
              <a:defRPr sz="1350" b="1" cap="none" baseline="0">
                <a:solidFill>
                  <a:schemeClr val="tx2"/>
                </a:solidFill>
              </a:defRPr>
            </a:lvl1pPr>
            <a:lvl2pPr marL="0" indent="0">
              <a:buClrTx/>
              <a:buNone/>
              <a:defRPr baseline="0">
                <a:solidFill>
                  <a:schemeClr val="tx2"/>
                </a:solidFill>
              </a:defRPr>
            </a:lvl2pPr>
            <a:lvl3pPr marL="133350" indent="-133350">
              <a:spcBef>
                <a:spcPts val="900"/>
              </a:spcBef>
              <a:buClrTx/>
              <a:buFont typeface="Arial" panose="020B0604020202020204" pitchFamily="34" charset="0"/>
              <a:buChar char="•"/>
              <a:defRPr sz="1050" baseline="0">
                <a:solidFill>
                  <a:schemeClr val="tx2"/>
                </a:solidFill>
              </a:defRPr>
            </a:lvl3pPr>
            <a:lvl4pPr marL="257175" indent="-123825">
              <a:buClrTx/>
              <a:buFont typeface="Arial" panose="020B0604020202020204" pitchFamily="34" charset="0"/>
              <a:buChar char="–"/>
              <a:defRPr sz="1050">
                <a:solidFill>
                  <a:schemeClr val="tx2"/>
                </a:solidFill>
              </a:defRPr>
            </a:lvl4pPr>
            <a:lvl5pPr marL="386954" indent="-129779">
              <a:buClrTx/>
              <a:buFont typeface="Arial" panose="020B0604020202020204" pitchFamily="34" charset="0"/>
              <a:buChar char="•"/>
              <a:defRPr sz="1050">
                <a:solidFill>
                  <a:schemeClr val="tx2"/>
                </a:solidFill>
              </a:defRPr>
            </a:lvl5pPr>
            <a:lvl6pPr marL="515541" indent="-128588">
              <a:buClrTx/>
              <a:buFont typeface="Arial" panose="020B0604020202020204" pitchFamily="34" charset="0"/>
              <a:buChar char="–"/>
              <a:defRPr sz="1050">
                <a:solidFill>
                  <a:schemeClr val="tx2"/>
                </a:solidFill>
              </a:defRPr>
            </a:lvl6pPr>
            <a:lvl7pPr marL="645319" indent="-129779">
              <a:buClrTx/>
              <a:buFont typeface="Arial" panose="020B0604020202020204" pitchFamily="34" charset="0"/>
              <a:buChar char="•"/>
              <a:defRPr/>
            </a:lvl7pPr>
            <a:lvl8pPr marL="773906" indent="-128588">
              <a:buClrTx/>
              <a:buFont typeface="Arial" panose="020B0604020202020204" pitchFamily="34" charset="0"/>
              <a:buChar char="–"/>
              <a:defRPr/>
            </a:lvl8pPr>
            <a:lvl9pPr marL="902494" indent="-128588">
              <a:buClrTx/>
              <a:buFont typeface="Arial" panose="020B0604020202020204" pitchFamily="34" charset="0"/>
              <a:buChar char="•"/>
              <a:defRPr baseline="0"/>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603279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139F72-CEC0-495F-8477-192D60A880E2}"/>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2" name="Title 1"/>
          <p:cNvSpPr>
            <a:spLocks noGrp="1"/>
          </p:cNvSpPr>
          <p:nvPr>
            <p:ph type="title" hasCustomPrompt="1"/>
          </p:nvPr>
        </p:nvSpPr>
        <p:spPr>
          <a:xfrm>
            <a:off x="418447" y="397763"/>
            <a:ext cx="3663126" cy="534924"/>
          </a:xfrm>
        </p:spPr>
        <p:txBody>
          <a:bodyPr/>
          <a:lstStyle>
            <a:lvl1pPr>
              <a:defRPr>
                <a:solidFill>
                  <a:schemeClr val="tx2"/>
                </a:solidFill>
              </a:defRPr>
            </a:lvl1pPr>
          </a:lstStyle>
          <a:p>
            <a:r>
              <a:rPr lang="en-US" dirty="0"/>
              <a:t>Click to add title for comparison slide</a:t>
            </a:r>
          </a:p>
        </p:txBody>
      </p:sp>
      <p:sp>
        <p:nvSpPr>
          <p:cNvPr id="15" name="Freeform 5"/>
          <p:cNvSpPr>
            <a:spLocks noEditPoints="1"/>
          </p:cNvSpPr>
          <p:nvPr userDrawn="1"/>
        </p:nvSpPr>
        <p:spPr bwMode="auto">
          <a:xfrm>
            <a:off x="8015867" y="4764705"/>
            <a:ext cx="699484" cy="13540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7" name="Content Placeholder 3"/>
          <p:cNvSpPr>
            <a:spLocks noGrp="1"/>
          </p:cNvSpPr>
          <p:nvPr>
            <p:ph sz="half" idx="2" hasCustomPrompt="1"/>
          </p:nvPr>
        </p:nvSpPr>
        <p:spPr>
          <a:xfrm>
            <a:off x="940106" y="2745102"/>
            <a:ext cx="2620438" cy="1560681"/>
          </a:xfrm>
          <a:noFill/>
        </p:spPr>
        <p:txBody>
          <a:bodyPr lIns="0" tIns="0" rIns="0" bIns="0"/>
          <a:lstStyle>
            <a:lvl1pPr marL="0" indent="0" algn="ctr">
              <a:spcBef>
                <a:spcPts val="900"/>
              </a:spcBef>
              <a:buClrTx/>
              <a:buFont typeface="Arial"/>
              <a:buNone/>
              <a:defRPr sz="1350" b="1">
                <a:solidFill>
                  <a:schemeClr val="tx2"/>
                </a:solidFill>
              </a:defRPr>
            </a:lvl1pPr>
            <a:lvl2pPr marL="0" indent="0" algn="ctr">
              <a:spcBef>
                <a:spcPts val="900"/>
              </a:spcBef>
              <a:buClrTx/>
              <a:buFontTx/>
              <a:buNone/>
              <a:defRPr sz="1200">
                <a:solidFill>
                  <a:schemeClr val="tx2"/>
                </a:solidFill>
              </a:defRPr>
            </a:lvl2pPr>
            <a:lvl3pPr marL="303610" indent="-129779">
              <a:spcBef>
                <a:spcPts val="450"/>
              </a:spcBef>
              <a:buClrTx/>
              <a:buFont typeface="Arial" panose="020B0604020202020204" pitchFamily="34" charset="0"/>
              <a:buChar char="•"/>
              <a:defRPr sz="1200">
                <a:solidFill>
                  <a:schemeClr val="tx2"/>
                </a:solidFill>
              </a:defRPr>
            </a:lvl3pPr>
            <a:lvl4pPr marL="473869" indent="-130969">
              <a:spcBef>
                <a:spcPts val="450"/>
              </a:spcBef>
              <a:buClrTx/>
              <a:buFont typeface="Arial" panose="020B0604020202020204" pitchFamily="34" charset="0"/>
              <a:buChar char="•"/>
              <a:defRPr sz="1200">
                <a:solidFill>
                  <a:schemeClr val="tx2"/>
                </a:solidFill>
              </a:defRPr>
            </a:lvl4pPr>
            <a:lvl5pPr marL="603647" indent="-129779">
              <a:spcBef>
                <a:spcPts val="450"/>
              </a:spcBef>
              <a:buClrTx/>
              <a:buFont typeface="Arial" panose="020B0604020202020204" pitchFamily="34" charset="0"/>
              <a:buChar char="–"/>
              <a:defRPr sz="1200">
                <a:solidFill>
                  <a:schemeClr val="tx2"/>
                </a:solidFill>
              </a:defRPr>
            </a:lvl5pPr>
            <a:lvl6pPr marL="733425" indent="-133350">
              <a:buClrTx/>
              <a:defRPr sz="1200"/>
            </a:lvl6pPr>
            <a:lvl7pPr marL="857250" indent="-123825">
              <a:buClrTx/>
              <a:defRPr sz="1200"/>
            </a:lvl7pPr>
            <a:lvl8pPr marL="990600" indent="-133350">
              <a:buClrTx/>
              <a:defRPr sz="1200"/>
            </a:lvl8pPr>
            <a:lvl9pPr>
              <a:defRPr sz="1200"/>
            </a:lvl9pPr>
          </a:lstStyle>
          <a:p>
            <a:pPr lvl="0"/>
            <a:r>
              <a:rPr lang="en-US" dirty="0"/>
              <a:t>Header</a:t>
            </a:r>
          </a:p>
          <a:p>
            <a:pPr lvl="1"/>
            <a:r>
              <a:rPr lang="en-US" dirty="0"/>
              <a:t>First-level</a:t>
            </a:r>
          </a:p>
        </p:txBody>
      </p:sp>
      <p:sp>
        <p:nvSpPr>
          <p:cNvPr id="8" name="Content Placeholder 5"/>
          <p:cNvSpPr>
            <a:spLocks noGrp="1"/>
          </p:cNvSpPr>
          <p:nvPr>
            <p:ph sz="quarter" idx="4" hasCustomPrompt="1"/>
          </p:nvPr>
        </p:nvSpPr>
        <p:spPr>
          <a:xfrm>
            <a:off x="5535223" y="2745102"/>
            <a:ext cx="2620438" cy="1560681"/>
          </a:xfrm>
          <a:noFill/>
        </p:spPr>
        <p:txBody>
          <a:bodyPr lIns="0" tIns="0" rIns="0" bIns="0"/>
          <a:lstStyle>
            <a:lvl1pPr marL="0" indent="0" algn="ctr">
              <a:spcBef>
                <a:spcPts val="900"/>
              </a:spcBef>
              <a:buClrTx/>
              <a:buFont typeface="Arial"/>
              <a:buNone/>
              <a:defRPr sz="1350" b="1">
                <a:solidFill>
                  <a:schemeClr val="bg1"/>
                </a:solidFill>
              </a:defRPr>
            </a:lvl1pPr>
            <a:lvl2pPr marL="0" indent="0" algn="ctr">
              <a:spcBef>
                <a:spcPts val="900"/>
              </a:spcBef>
              <a:buClrTx/>
              <a:buFontTx/>
              <a:buNone/>
              <a:defRPr sz="1200">
                <a:solidFill>
                  <a:schemeClr val="bg1"/>
                </a:solidFill>
              </a:defRPr>
            </a:lvl2pPr>
            <a:lvl3pPr marL="173831" indent="0">
              <a:spcBef>
                <a:spcPts val="450"/>
              </a:spcBef>
              <a:buClrTx/>
              <a:buFont typeface="Arial" panose="020B0604020202020204" pitchFamily="34" charset="0"/>
              <a:buNone/>
              <a:defRPr sz="1200">
                <a:solidFill>
                  <a:schemeClr val="bg1"/>
                </a:solidFill>
              </a:defRPr>
            </a:lvl3pPr>
            <a:lvl4pPr marL="473869" indent="-130969">
              <a:spcBef>
                <a:spcPts val="450"/>
              </a:spcBef>
              <a:buClrTx/>
              <a:buFont typeface="Arial" panose="020B0604020202020204" pitchFamily="34" charset="0"/>
              <a:buChar char="•"/>
              <a:defRPr sz="1200">
                <a:solidFill>
                  <a:schemeClr val="bg1"/>
                </a:solidFill>
              </a:defRPr>
            </a:lvl4pPr>
            <a:lvl5pPr marL="603647" indent="-129779">
              <a:spcBef>
                <a:spcPts val="450"/>
              </a:spcBef>
              <a:buClrTx/>
              <a:buFont typeface="Arial" panose="020B0604020202020204" pitchFamily="34" charset="0"/>
              <a:buChar char="–"/>
              <a:defRPr sz="1200">
                <a:solidFill>
                  <a:schemeClr val="bg1"/>
                </a:solidFill>
              </a:defRPr>
            </a:lvl5pPr>
            <a:lvl6pPr>
              <a:spcBef>
                <a:spcPts val="450"/>
              </a:spcBef>
              <a:buClrTx/>
              <a:defRPr sz="1200">
                <a:solidFill>
                  <a:schemeClr val="bg1"/>
                </a:solidFill>
              </a:defRPr>
            </a:lvl6pPr>
            <a:lvl7pPr>
              <a:spcBef>
                <a:spcPts val="450"/>
              </a:spcBef>
              <a:buClrTx/>
              <a:defRPr sz="1200">
                <a:solidFill>
                  <a:schemeClr val="bg1"/>
                </a:solidFill>
              </a:defRPr>
            </a:lvl7pPr>
            <a:lvl8pPr>
              <a:spcBef>
                <a:spcPts val="450"/>
              </a:spcBef>
              <a:buClrTx/>
              <a:defRPr sz="1200">
                <a:solidFill>
                  <a:schemeClr val="bg1"/>
                </a:solidFill>
              </a:defRPr>
            </a:lvl8pPr>
            <a:lvl9pPr>
              <a:defRPr sz="1200"/>
            </a:lvl9pPr>
          </a:lstStyle>
          <a:p>
            <a:pPr lvl="0"/>
            <a:r>
              <a:rPr lang="en-US" dirty="0"/>
              <a:t>Header</a:t>
            </a:r>
          </a:p>
          <a:p>
            <a:pPr lvl="1"/>
            <a:r>
              <a:rPr lang="en-US" dirty="0"/>
              <a:t>First-level</a:t>
            </a:r>
          </a:p>
        </p:txBody>
      </p:sp>
    </p:spTree>
    <p:extLst>
      <p:ext uri="{BB962C8B-B14F-4D97-AF65-F5344CB8AC3E}">
        <p14:creationId xmlns:p14="http://schemas.microsoft.com/office/powerpoint/2010/main" val="2024857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NoFootno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290670" y="288036"/>
            <a:ext cx="7431225" cy="756938"/>
          </a:xfrm>
          <a:prstGeom prst="rect">
            <a:avLst/>
          </a:prstGeom>
        </p:spPr>
        <p:txBody>
          <a:bodyPr lIns="91440" tIns="45720" rIns="91440"/>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0721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5FE79D5-35B2-49F2-B15D-DA1A165F3786}"/>
              </a:ext>
            </a:extLst>
          </p:cNvPr>
          <p:cNvSpPr/>
          <p:nvPr userDrawn="1"/>
        </p:nvSpPr>
        <p:spPr>
          <a:xfrm>
            <a:off x="3047171" y="0"/>
            <a:ext cx="3043613"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22" name="Rectangle 21">
            <a:extLst>
              <a:ext uri="{FF2B5EF4-FFF2-40B4-BE49-F238E27FC236}">
                <a16:creationId xmlns:a16="http://schemas.microsoft.com/office/drawing/2014/main" id="{D8E8E372-A3D9-43BC-A3BE-4011C8DA5B98}"/>
              </a:ext>
            </a:extLst>
          </p:cNvPr>
          <p:cNvSpPr/>
          <p:nvPr userDrawn="1"/>
        </p:nvSpPr>
        <p:spPr>
          <a:xfrm>
            <a:off x="6090785" y="0"/>
            <a:ext cx="3053215"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14" name="Freeform 5"/>
          <p:cNvSpPr>
            <a:spLocks noEditPoints="1"/>
          </p:cNvSpPr>
          <p:nvPr userDrawn="1"/>
        </p:nvSpPr>
        <p:spPr bwMode="auto">
          <a:xfrm>
            <a:off x="8015867" y="4764705"/>
            <a:ext cx="699484" cy="13540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8" name="Content Placeholder 2"/>
          <p:cNvSpPr>
            <a:spLocks noGrp="1"/>
          </p:cNvSpPr>
          <p:nvPr>
            <p:ph sz="half" idx="1" hasCustomPrompt="1"/>
          </p:nvPr>
        </p:nvSpPr>
        <p:spPr bwMode="gray">
          <a:xfrm>
            <a:off x="635243" y="2361646"/>
            <a:ext cx="1776685" cy="1944137"/>
          </a:xfrm>
        </p:spPr>
        <p:txBody>
          <a:bodyPr vert="horz" lIns="0" tIns="0" rIns="0" bIns="0" rtlCol="0">
            <a:noAutofit/>
          </a:bodyPr>
          <a:lstStyle>
            <a:lvl1pPr algn="ctr">
              <a:buClrTx/>
              <a:defRPr lang="en-US" sz="1350" b="1" cap="none" baseline="0" dirty="0" smtClean="0">
                <a:solidFill>
                  <a:schemeClr val="tx2"/>
                </a:solidFill>
              </a:defRPr>
            </a:lvl1pPr>
            <a:lvl2pPr marL="0" indent="0" algn="ctr">
              <a:buClrTx/>
              <a:buFontTx/>
              <a:buNone/>
              <a:defRPr lang="en-US" sz="1200" dirty="0" smtClean="0">
                <a:solidFill>
                  <a:schemeClr val="tx2"/>
                </a:solidFill>
              </a:defRPr>
            </a:lvl2pPr>
            <a:lvl3pPr marL="128588" indent="0">
              <a:buClrTx/>
              <a:buFont typeface="Arial" panose="020B0604020202020204" pitchFamily="34" charset="0"/>
              <a:buNone/>
              <a:defRPr lang="en-US" sz="1200" dirty="0" smtClean="0">
                <a:solidFill>
                  <a:schemeClr val="tx2"/>
                </a:solidFill>
              </a:defRPr>
            </a:lvl3pPr>
            <a:lvl4pPr>
              <a:buClrTx/>
              <a:defRPr lang="en-US" sz="1200" dirty="0" smtClean="0">
                <a:solidFill>
                  <a:schemeClr val="tx2"/>
                </a:solidFill>
              </a:defRPr>
            </a:lvl4pPr>
            <a:lvl5pPr>
              <a:buClrTx/>
              <a:defRPr lang="en-US" sz="1200" dirty="0">
                <a:solidFill>
                  <a:schemeClr val="tx2"/>
                </a:solidFill>
              </a:defRPr>
            </a:lvl5pPr>
            <a:lvl6pPr>
              <a:buClrTx/>
              <a:defRPr sz="1200"/>
            </a:lvl6pPr>
            <a:lvl7pPr>
              <a:buClrTx/>
              <a:defRPr sz="1200"/>
            </a:lvl7pPr>
            <a:lvl8pPr>
              <a:buClrTx/>
              <a:defRPr sz="1200"/>
            </a:lvl8pPr>
            <a:lvl9pPr>
              <a:defRPr sz="1200"/>
            </a:lvl9pPr>
          </a:lstStyle>
          <a:p>
            <a:pPr lvl="0"/>
            <a:r>
              <a:rPr lang="en-US" dirty="0"/>
              <a:t>Header</a:t>
            </a:r>
          </a:p>
          <a:p>
            <a:pPr lvl="1"/>
            <a:r>
              <a:rPr lang="en-US" dirty="0"/>
              <a:t>First-level</a:t>
            </a:r>
          </a:p>
        </p:txBody>
      </p:sp>
      <p:sp>
        <p:nvSpPr>
          <p:cNvPr id="9" name="Content Placeholder 3"/>
          <p:cNvSpPr>
            <a:spLocks noGrp="1"/>
          </p:cNvSpPr>
          <p:nvPr>
            <p:ph sz="half" idx="2" hasCustomPrompt="1"/>
          </p:nvPr>
        </p:nvSpPr>
        <p:spPr bwMode="gray">
          <a:xfrm>
            <a:off x="3680635" y="2361646"/>
            <a:ext cx="1776685" cy="1944137"/>
          </a:xfrm>
        </p:spPr>
        <p:txBody>
          <a:bodyPr vert="horz" lIns="0" tIns="0" rIns="0" bIns="0" rtlCol="0">
            <a:noAutofit/>
          </a:bodyPr>
          <a:lstStyle>
            <a:lvl1pPr algn="ctr">
              <a:buClrTx/>
              <a:defRPr lang="en-US" sz="1350" b="1" cap="none" baseline="0" dirty="0" smtClean="0">
                <a:solidFill>
                  <a:schemeClr val="tx2"/>
                </a:solidFill>
              </a:defRPr>
            </a:lvl1pPr>
            <a:lvl2pPr marL="0" indent="0" algn="ctr">
              <a:buClrTx/>
              <a:buFontTx/>
              <a:buNone/>
              <a:defRPr lang="en-US" sz="1200" baseline="0" dirty="0" smtClean="0">
                <a:solidFill>
                  <a:schemeClr val="tx2"/>
                </a:solidFill>
              </a:defRPr>
            </a:lvl2pPr>
            <a:lvl3pPr marL="128588" indent="0">
              <a:buClrTx/>
              <a:buFont typeface="Arial" panose="020B0604020202020204" pitchFamily="34" charset="0"/>
              <a:buNone/>
              <a:defRPr lang="en-US" sz="1200" baseline="0" dirty="0" smtClean="0">
                <a:solidFill>
                  <a:schemeClr val="tx2"/>
                </a:solidFill>
              </a:defRPr>
            </a:lvl3pPr>
            <a:lvl4pPr>
              <a:buClrTx/>
              <a:defRPr lang="en-US" sz="1200" baseline="0" dirty="0" smtClean="0">
                <a:solidFill>
                  <a:schemeClr val="tx2"/>
                </a:solidFill>
              </a:defRPr>
            </a:lvl4pPr>
            <a:lvl5pPr>
              <a:buClrTx/>
              <a:defRPr lang="en-US" sz="1200" baseline="0" dirty="0">
                <a:solidFill>
                  <a:schemeClr val="tx2"/>
                </a:solidFill>
              </a:defRPr>
            </a:lvl5pPr>
            <a:lvl6pPr>
              <a:buClrTx/>
              <a:defRPr sz="1200" baseline="0">
                <a:solidFill>
                  <a:schemeClr val="tx2"/>
                </a:solidFill>
              </a:defRPr>
            </a:lvl6pPr>
            <a:lvl7pPr>
              <a:buClrTx/>
              <a:defRPr sz="1200" baseline="0">
                <a:solidFill>
                  <a:schemeClr val="tx2"/>
                </a:solidFill>
              </a:defRPr>
            </a:lvl7pPr>
            <a:lvl8pPr>
              <a:buClrTx/>
              <a:defRPr sz="1200" baseline="0">
                <a:solidFill>
                  <a:schemeClr val="tx2"/>
                </a:solidFill>
              </a:defRPr>
            </a:lvl8pPr>
            <a:lvl9pPr>
              <a:buClrTx/>
              <a:defRPr sz="1200">
                <a:solidFill>
                  <a:schemeClr val="tx2"/>
                </a:solidFill>
              </a:defRPr>
            </a:lvl9pPr>
          </a:lstStyle>
          <a:p>
            <a:pPr lvl="0"/>
            <a:r>
              <a:rPr lang="en-US" dirty="0"/>
              <a:t>Header</a:t>
            </a:r>
          </a:p>
          <a:p>
            <a:pPr lvl="1"/>
            <a:r>
              <a:rPr lang="en-US" dirty="0"/>
              <a:t>First-level</a:t>
            </a:r>
          </a:p>
        </p:txBody>
      </p:sp>
      <p:sp>
        <p:nvSpPr>
          <p:cNvPr id="10" name="Content Placeholder 3"/>
          <p:cNvSpPr>
            <a:spLocks noGrp="1"/>
          </p:cNvSpPr>
          <p:nvPr>
            <p:ph sz="half" idx="18" hasCustomPrompt="1"/>
          </p:nvPr>
        </p:nvSpPr>
        <p:spPr bwMode="gray">
          <a:xfrm>
            <a:off x="6729049" y="2361646"/>
            <a:ext cx="1776685" cy="1944137"/>
          </a:xfrm>
        </p:spPr>
        <p:txBody>
          <a:bodyPr vert="horz" lIns="0" tIns="0" rIns="0" bIns="0" rtlCol="0">
            <a:noAutofit/>
          </a:bodyPr>
          <a:lstStyle>
            <a:lvl1pPr algn="ctr">
              <a:buClrTx/>
              <a:defRPr lang="en-US" sz="1350" b="1" cap="none" baseline="0" dirty="0" smtClean="0">
                <a:solidFill>
                  <a:schemeClr val="bg1"/>
                </a:solidFill>
              </a:defRPr>
            </a:lvl1pPr>
            <a:lvl2pPr marL="0" indent="0" algn="ctr">
              <a:buClrTx/>
              <a:buFontTx/>
              <a:buNone/>
              <a:defRPr lang="en-US" sz="1200" dirty="0" smtClean="0">
                <a:solidFill>
                  <a:schemeClr val="bg1"/>
                </a:solidFill>
              </a:defRPr>
            </a:lvl2pPr>
            <a:lvl3pPr marL="128588" indent="0">
              <a:buClrTx/>
              <a:buFont typeface="Arial" panose="020B0604020202020204" pitchFamily="34" charset="0"/>
              <a:buNone/>
              <a:defRPr lang="en-US" sz="1200" baseline="0" dirty="0" smtClean="0">
                <a:solidFill>
                  <a:schemeClr val="bg1"/>
                </a:solidFill>
              </a:defRPr>
            </a:lvl3pPr>
            <a:lvl4pPr>
              <a:buClrTx/>
              <a:defRPr lang="en-US" sz="1200" baseline="0" dirty="0" smtClean="0">
                <a:solidFill>
                  <a:schemeClr val="bg1"/>
                </a:solidFill>
              </a:defRPr>
            </a:lvl4pPr>
            <a:lvl5pPr>
              <a:buClrTx/>
              <a:defRPr lang="en-US" sz="1200" baseline="0" dirty="0">
                <a:solidFill>
                  <a:schemeClr val="bg1"/>
                </a:solidFill>
              </a:defRPr>
            </a:lvl5pPr>
            <a:lvl6pPr>
              <a:buClrTx/>
              <a:defRPr sz="1200" baseline="0">
                <a:solidFill>
                  <a:schemeClr val="bg1"/>
                </a:solidFill>
              </a:defRPr>
            </a:lvl6pPr>
            <a:lvl7pPr>
              <a:buClrTx/>
              <a:defRPr sz="1200">
                <a:solidFill>
                  <a:schemeClr val="bg1"/>
                </a:solidFill>
              </a:defRPr>
            </a:lvl7pPr>
            <a:lvl8pPr>
              <a:buClrTx/>
              <a:defRPr sz="1200" baseline="0">
                <a:solidFill>
                  <a:schemeClr val="bg1"/>
                </a:solidFill>
              </a:defRPr>
            </a:lvl8pPr>
            <a:lvl9pPr>
              <a:buClrTx/>
              <a:defRPr sz="1200">
                <a:solidFill>
                  <a:schemeClr val="bg1"/>
                </a:solidFill>
              </a:defRPr>
            </a:lvl9pPr>
          </a:lstStyle>
          <a:p>
            <a:pPr lvl="0"/>
            <a:r>
              <a:rPr lang="en-US" dirty="0"/>
              <a:t>Header</a:t>
            </a:r>
          </a:p>
          <a:p>
            <a:pPr lvl="1"/>
            <a:r>
              <a:rPr lang="en-US" dirty="0"/>
              <a:t>First-level</a:t>
            </a:r>
          </a:p>
        </p:txBody>
      </p:sp>
    </p:spTree>
    <p:extLst>
      <p:ext uri="{BB962C8B-B14F-4D97-AF65-F5344CB8AC3E}">
        <p14:creationId xmlns:p14="http://schemas.microsoft.com/office/powerpoint/2010/main" val="1409640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3663126" cy="534924"/>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418447" y="1323975"/>
            <a:ext cx="3663126" cy="2983230"/>
          </a:xfrm>
        </p:spPr>
        <p:txBody>
          <a:bodyPr/>
          <a:lstStyle>
            <a:lvl1pPr>
              <a:defRPr cap="none" baseline="0">
                <a:solidFill>
                  <a:schemeClr val="tx2"/>
                </a:solidFill>
              </a:defRPr>
            </a:lvl1pPr>
            <a:lvl2pPr>
              <a:defRPr baseline="0">
                <a:solidFill>
                  <a:schemeClr val="tx2"/>
                </a:solidFill>
              </a:defRPr>
            </a:lvl2pPr>
            <a:lvl3pPr>
              <a:defRPr>
                <a:solidFill>
                  <a:schemeClr val="tx2"/>
                </a:solidFill>
              </a:defRPr>
            </a:lvl3pPr>
            <a:lvl4pPr>
              <a:defRPr>
                <a:solidFill>
                  <a:schemeClr val="tx2"/>
                </a:solidFill>
              </a:defRPr>
            </a:lvl4pPr>
            <a:lvl5pPr>
              <a:defRPr baseline="0">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4572000" y="0"/>
            <a:ext cx="4572000" cy="5143500"/>
          </a:xfrm>
          <a:prstGeom prst="rect">
            <a:avLst/>
          </a:prstGeom>
          <a:solidFill>
            <a:schemeClr val="bg1">
              <a:lumMod val="85000"/>
            </a:schemeClr>
          </a:solidFill>
        </p:spPr>
        <p:txBody>
          <a:bodyPr anchor="ctr"/>
          <a:lstStyle>
            <a:lvl1pPr algn="ctr">
              <a:spcBef>
                <a:spcPts val="0"/>
              </a:spcBef>
              <a:spcAft>
                <a:spcPts val="0"/>
              </a:spcAft>
              <a:defRPr sz="4950" b="1">
                <a:solidFill>
                  <a:schemeClr val="bg2"/>
                </a:solidFill>
              </a:defRPr>
            </a:lvl1pPr>
          </a:lstStyle>
          <a:p>
            <a:br>
              <a:rPr lang="en-US" dirty="0"/>
            </a:br>
            <a:r>
              <a:rPr lang="en-US" dirty="0"/>
              <a:t>IMAGE</a:t>
            </a:r>
            <a:br>
              <a:rPr lang="en-US" dirty="0"/>
            </a:br>
            <a:br>
              <a:rPr lang="en-US" dirty="0"/>
            </a:br>
            <a:br>
              <a:rPr lang="en-US" dirty="0"/>
            </a:br>
            <a:endParaRPr lang="en-US" dirty="0"/>
          </a:p>
        </p:txBody>
      </p:sp>
    </p:spTree>
    <p:extLst>
      <p:ext uri="{BB962C8B-B14F-4D97-AF65-F5344CB8AC3E}">
        <p14:creationId xmlns:p14="http://schemas.microsoft.com/office/powerpoint/2010/main" val="1010572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image left">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1" y="0"/>
            <a:ext cx="4572000" cy="5143500"/>
          </a:xfrm>
          <a:prstGeom prst="rect">
            <a:avLst/>
          </a:prstGeom>
          <a:solidFill>
            <a:schemeClr val="bg1">
              <a:lumMod val="85000"/>
            </a:schemeClr>
          </a:solidFill>
        </p:spPr>
        <p:txBody>
          <a:bodyPr anchor="ctr"/>
          <a:lstStyle>
            <a:lvl1pPr algn="ctr">
              <a:spcBef>
                <a:spcPts val="0"/>
              </a:spcBef>
              <a:spcAft>
                <a:spcPts val="0"/>
              </a:spcAft>
              <a:defRPr sz="4950"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5050192" y="397763"/>
            <a:ext cx="3663126" cy="534924"/>
          </a:xfrm>
        </p:spPr>
        <p:txBody>
          <a:bodyPr/>
          <a:lstStyle>
            <a:lvl1pPr>
              <a:defRPr>
                <a:solidFill>
                  <a:schemeClr val="tx2"/>
                </a:solidFill>
              </a:defRPr>
            </a:lvl1pPr>
          </a:lstStyle>
          <a:p>
            <a:r>
              <a:rPr lang="en-US" dirty="0"/>
              <a:t>Click to add title </a:t>
            </a:r>
            <a:br>
              <a:rPr lang="en-US" dirty="0"/>
            </a:br>
            <a:r>
              <a:rPr lang="en-US" dirty="0"/>
              <a:t>for image and text slide</a:t>
            </a:r>
          </a:p>
        </p:txBody>
      </p:sp>
      <p:sp>
        <p:nvSpPr>
          <p:cNvPr id="6" name="Content Placeholder 2"/>
          <p:cNvSpPr>
            <a:spLocks noGrp="1"/>
          </p:cNvSpPr>
          <p:nvPr>
            <p:ph idx="1" hasCustomPrompt="1"/>
          </p:nvPr>
        </p:nvSpPr>
        <p:spPr bwMode="gray">
          <a:xfrm>
            <a:off x="5055520" y="1323975"/>
            <a:ext cx="3663126" cy="2983230"/>
          </a:xfrm>
        </p:spPr>
        <p:txBody>
          <a:bodyPr/>
          <a:lstStyle>
            <a:lvl1pPr>
              <a:buClrTx/>
              <a:defRPr cap="none" baseline="0">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vl6pPr>
              <a:buClrTx/>
              <a:defRPr/>
            </a:lvl6pPr>
            <a:lvl7pPr>
              <a:buClrTx/>
              <a:defRPr/>
            </a:lvl7pPr>
            <a:lvl8pPr>
              <a:buClrTx/>
              <a:defRPr/>
            </a:lvl8pPr>
            <a:lvl9pPr>
              <a:buClrTx/>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Tree>
    <p:extLst>
      <p:ext uri="{BB962C8B-B14F-4D97-AF65-F5344CB8AC3E}">
        <p14:creationId xmlns:p14="http://schemas.microsoft.com/office/powerpoint/2010/main" val="41482148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Infographic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139F72-CEC0-495F-8477-192D60A880E2}"/>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2" name="Title 1"/>
          <p:cNvSpPr>
            <a:spLocks noGrp="1"/>
          </p:cNvSpPr>
          <p:nvPr>
            <p:ph type="title" hasCustomPrompt="1"/>
          </p:nvPr>
        </p:nvSpPr>
        <p:spPr>
          <a:xfrm>
            <a:off x="418447" y="397763"/>
            <a:ext cx="3663126" cy="534924"/>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418447" y="1325649"/>
            <a:ext cx="3663126" cy="298323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16" name="Freeform 5"/>
          <p:cNvSpPr>
            <a:spLocks noEditPoints="1"/>
          </p:cNvSpPr>
          <p:nvPr userDrawn="1"/>
        </p:nvSpPr>
        <p:spPr bwMode="auto">
          <a:xfrm>
            <a:off x="8015867" y="4764705"/>
            <a:ext cx="699484" cy="13540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1251354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Infographic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50192" y="397763"/>
            <a:ext cx="3663126" cy="534924"/>
          </a:xfrm>
        </p:spPr>
        <p:txBody>
          <a:bodyPr/>
          <a:lstStyle>
            <a:lvl1pPr>
              <a:defRPr>
                <a:solidFill>
                  <a:schemeClr val="tx2"/>
                </a:solidFill>
              </a:defRPr>
            </a:lvl1pPr>
          </a:lstStyle>
          <a:p>
            <a:r>
              <a:rPr lang="en-US" dirty="0"/>
              <a:t>Click to add title for text and infographic</a:t>
            </a:r>
          </a:p>
        </p:txBody>
      </p:sp>
      <p:sp>
        <p:nvSpPr>
          <p:cNvPr id="6" name="Content Placeholder 2"/>
          <p:cNvSpPr>
            <a:spLocks noGrp="1"/>
          </p:cNvSpPr>
          <p:nvPr>
            <p:ph idx="1" hasCustomPrompt="1"/>
          </p:nvPr>
        </p:nvSpPr>
        <p:spPr bwMode="gray">
          <a:xfrm>
            <a:off x="5055520" y="1323975"/>
            <a:ext cx="3663126" cy="2983230"/>
          </a:xfrm>
        </p:spPr>
        <p:txBody>
          <a:bodyPr/>
          <a:lstStyle>
            <a:lvl1pPr>
              <a:defRPr cap="none"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lvl6pPr>
            <a:lvl7pPr>
              <a:defRPr/>
            </a:lvl7pPr>
            <a:lvl8pPr>
              <a:defRPr/>
            </a:lvl8pPr>
            <a:lvl9pPr>
              <a:defRPr/>
            </a:lvl9pPr>
          </a:lstStyle>
          <a:p>
            <a:pPr lvl="0"/>
            <a:r>
              <a:rPr lang="en-US" dirty="0"/>
              <a:t>Body text</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7" name="Rectangle 6">
            <a:extLst>
              <a:ext uri="{FF2B5EF4-FFF2-40B4-BE49-F238E27FC236}">
                <a16:creationId xmlns:a16="http://schemas.microsoft.com/office/drawing/2014/main" id="{65139F72-CEC0-495F-8477-192D60A880E2}"/>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10" name="Content Placeholder 8">
            <a:extLst>
              <a:ext uri="{FF2B5EF4-FFF2-40B4-BE49-F238E27FC236}">
                <a16:creationId xmlns:a16="http://schemas.microsoft.com/office/drawing/2014/main" id="{935A177A-64AC-49B1-9D97-25A4DB841CAD}"/>
              </a:ext>
            </a:extLst>
          </p:cNvPr>
          <p:cNvSpPr txBox="1">
            <a:spLocks/>
          </p:cNvSpPr>
          <p:nvPr userDrawn="1"/>
        </p:nvSpPr>
        <p:spPr>
          <a:xfrm>
            <a:off x="418447" y="4782710"/>
            <a:ext cx="264344" cy="17145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8743595-4496-5147-A886-7D133864DF76}" type="slidenum">
              <a:rPr lang="en-US" sz="750" b="1" smtClean="0">
                <a:solidFill>
                  <a:prstClr val="white"/>
                </a:solidFill>
                <a:latin typeface="Arial"/>
                <a:ea typeface="Open Sans" panose="020B0606030504020204" pitchFamily="34" charset="0"/>
                <a:cs typeface="Arial" panose="020B0604020202020204" pitchFamily="34" charset="0"/>
              </a:rPr>
              <a:pPr/>
              <a:t>‹#›</a:t>
            </a:fld>
            <a:endParaRPr lang="en-US" sz="750" b="1" dirty="0">
              <a:solidFill>
                <a:prstClr val="white"/>
              </a:solidFill>
              <a:latin typeface="Arial"/>
              <a:ea typeface="Open Sans" panose="020B0606030504020204" pitchFamily="34" charset="0"/>
              <a:cs typeface="Arial" panose="020B0604020202020204" pitchFamily="34" charset="0"/>
            </a:endParaRPr>
          </a:p>
        </p:txBody>
      </p:sp>
      <p:sp>
        <p:nvSpPr>
          <p:cNvPr id="11" name="Content Placeholder 8">
            <a:extLst>
              <a:ext uri="{FF2B5EF4-FFF2-40B4-BE49-F238E27FC236}">
                <a16:creationId xmlns:a16="http://schemas.microsoft.com/office/drawing/2014/main" id="{F35D44D1-CF2C-4331-B380-083F7ABF73CB}"/>
              </a:ext>
            </a:extLst>
          </p:cNvPr>
          <p:cNvSpPr txBox="1">
            <a:spLocks/>
          </p:cNvSpPr>
          <p:nvPr userDrawn="1"/>
        </p:nvSpPr>
        <p:spPr>
          <a:xfrm>
            <a:off x="644820" y="4782710"/>
            <a:ext cx="2895163" cy="17145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prstClr val="white"/>
                </a:solidFill>
                <a:latin typeface="Arial"/>
                <a:cs typeface="Arial" panose="020B0604020202020204" pitchFamily="34" charset="0"/>
              </a:rPr>
              <a:t>©2020 Aetna Inc.</a:t>
            </a:r>
          </a:p>
        </p:txBody>
      </p:sp>
    </p:spTree>
    <p:extLst>
      <p:ext uri="{BB962C8B-B14F-4D97-AF65-F5344CB8AC3E}">
        <p14:creationId xmlns:p14="http://schemas.microsoft.com/office/powerpoint/2010/main" val="4162706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or high impact with imag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12697E3D-9970-40A4-9967-1A38ED528B30}"/>
              </a:ext>
            </a:extLst>
          </p:cNvPr>
          <p:cNvSpPr>
            <a:spLocks noGrp="1"/>
          </p:cNvSpPr>
          <p:nvPr>
            <p:ph type="pic" sz="quarter" idx="16" hasCustomPrompt="1"/>
          </p:nvPr>
        </p:nvSpPr>
        <p:spPr>
          <a:xfrm>
            <a:off x="4572000" y="0"/>
            <a:ext cx="4572000" cy="5143500"/>
          </a:xfrm>
          <a:prstGeom prst="rect">
            <a:avLst/>
          </a:prstGeom>
          <a:solidFill>
            <a:schemeClr val="bg1">
              <a:lumMod val="85000"/>
            </a:schemeClr>
          </a:solidFill>
        </p:spPr>
        <p:txBody>
          <a:bodyPr anchor="ctr"/>
          <a:lstStyle>
            <a:lvl1pPr algn="ctr">
              <a:spcBef>
                <a:spcPts val="0"/>
              </a:spcBef>
              <a:spcAft>
                <a:spcPts val="0"/>
              </a:spcAft>
              <a:defRPr sz="4950" b="1">
                <a:solidFill>
                  <a:schemeClr val="bg2"/>
                </a:solidFill>
              </a:defRPr>
            </a:lvl1pPr>
          </a:lstStyle>
          <a:p>
            <a:br>
              <a:rPr lang="en-US" dirty="0"/>
            </a:br>
            <a:r>
              <a:rPr lang="en-US" dirty="0"/>
              <a:t>IMAGE</a:t>
            </a:r>
            <a:br>
              <a:rPr lang="en-US" dirty="0"/>
            </a:br>
            <a:br>
              <a:rPr lang="en-US" dirty="0"/>
            </a:br>
            <a:br>
              <a:rPr lang="en-US" dirty="0"/>
            </a:br>
            <a:endParaRPr lang="en-US" dirty="0"/>
          </a:p>
        </p:txBody>
      </p:sp>
      <p:sp>
        <p:nvSpPr>
          <p:cNvPr id="2" name="Title 1"/>
          <p:cNvSpPr>
            <a:spLocks noGrp="1"/>
          </p:cNvSpPr>
          <p:nvPr>
            <p:ph type="title" hasCustomPrompt="1"/>
          </p:nvPr>
        </p:nvSpPr>
        <p:spPr>
          <a:xfrm>
            <a:off x="418447" y="1323594"/>
            <a:ext cx="3326996" cy="1097280"/>
          </a:xfrm>
        </p:spPr>
        <p:txBody>
          <a:bodyPr rIns="0"/>
          <a:lstStyle>
            <a:lvl1pPr>
              <a:defRPr>
                <a:solidFill>
                  <a:schemeClr val="tx2"/>
                </a:solidFill>
              </a:defRPr>
            </a:lvl1pPr>
          </a:lstStyle>
          <a:p>
            <a:r>
              <a:rPr lang="en-US" dirty="0"/>
              <a:t>Click to add quote with image. Image should reflect the content of the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418447" y="2692787"/>
            <a:ext cx="3429893" cy="121444"/>
          </a:xfrm>
          <a:prstGeom prst="rect">
            <a:avLst/>
          </a:prstGeom>
          <a:noFill/>
        </p:spPr>
        <p:txBody>
          <a:bodyPr>
            <a:noAutofit/>
          </a:bodyPr>
          <a:lstStyle>
            <a:lvl1pPr>
              <a:defRPr sz="105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1868544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high imp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4650" y="1635081"/>
            <a:ext cx="5378073" cy="1097280"/>
          </a:xfrm>
        </p:spPr>
        <p:txBody>
          <a:bodyPr rIns="0"/>
          <a:lstStyle>
            <a:lvl1pPr>
              <a:defRPr>
                <a:solidFill>
                  <a:schemeClr val="tx2"/>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1884651" y="3015691"/>
            <a:ext cx="3429893" cy="121444"/>
          </a:xfrm>
          <a:prstGeom prst="rect">
            <a:avLst/>
          </a:prstGeom>
          <a:noFill/>
        </p:spPr>
        <p:txBody>
          <a:bodyPr>
            <a:noAutofit/>
          </a:bodyPr>
          <a:lstStyle>
            <a:lvl1pPr>
              <a:defRPr sz="1050" cap="all" baseline="0">
                <a:solidFill>
                  <a:schemeClr val="tx2"/>
                </a:solidFill>
              </a:defRPr>
            </a:lvl1pPr>
          </a:lstStyle>
          <a:p>
            <a:pPr lvl="0"/>
            <a:r>
              <a:rPr lang="en-US" dirty="0"/>
              <a:t>click to add AUTHOR</a:t>
            </a:r>
          </a:p>
        </p:txBody>
      </p:sp>
    </p:spTree>
    <p:extLst>
      <p:ext uri="{BB962C8B-B14F-4D97-AF65-F5344CB8AC3E}">
        <p14:creationId xmlns:p14="http://schemas.microsoft.com/office/powerpoint/2010/main" val="2781791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or high impact on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139F72-CEC0-495F-8477-192D60A880E2}"/>
              </a:ext>
            </a:extLst>
          </p:cNvPr>
          <p:cNvSpPr/>
          <p:nvPr userDrawn="1"/>
        </p:nvSpPr>
        <p:spPr>
          <a:xfrm>
            <a:off x="-1" y="0"/>
            <a:ext cx="914400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5" name="Content Placeholder 8">
            <a:extLst>
              <a:ext uri="{FF2B5EF4-FFF2-40B4-BE49-F238E27FC236}">
                <a16:creationId xmlns:a16="http://schemas.microsoft.com/office/drawing/2014/main" id="{935A177A-64AC-49B1-9D97-25A4DB841CAD}"/>
              </a:ext>
            </a:extLst>
          </p:cNvPr>
          <p:cNvSpPr txBox="1">
            <a:spLocks/>
          </p:cNvSpPr>
          <p:nvPr userDrawn="1"/>
        </p:nvSpPr>
        <p:spPr>
          <a:xfrm>
            <a:off x="418447" y="4782710"/>
            <a:ext cx="264344" cy="17145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8743595-4496-5147-A886-7D133864DF76}" type="slidenum">
              <a:rPr lang="en-US" sz="750" b="1" smtClean="0">
                <a:solidFill>
                  <a:prstClr val="white"/>
                </a:solidFill>
                <a:latin typeface="Arial"/>
                <a:ea typeface="Open Sans" panose="020B0606030504020204" pitchFamily="34" charset="0"/>
                <a:cs typeface="Arial" panose="020B0604020202020204" pitchFamily="34" charset="0"/>
              </a:rPr>
              <a:pPr/>
              <a:t>‹#›</a:t>
            </a:fld>
            <a:endParaRPr lang="en-US" sz="750" b="1" dirty="0">
              <a:solidFill>
                <a:prstClr val="white"/>
              </a:solidFill>
              <a:latin typeface="Arial"/>
              <a:ea typeface="Open Sans" panose="020B0606030504020204" pitchFamily="34" charset="0"/>
              <a:cs typeface="Arial" panose="020B0604020202020204" pitchFamily="34" charset="0"/>
            </a:endParaRPr>
          </a:p>
        </p:txBody>
      </p:sp>
      <p:sp>
        <p:nvSpPr>
          <p:cNvPr id="6" name="Content Placeholder 8">
            <a:extLst>
              <a:ext uri="{FF2B5EF4-FFF2-40B4-BE49-F238E27FC236}">
                <a16:creationId xmlns:a16="http://schemas.microsoft.com/office/drawing/2014/main" id="{F35D44D1-CF2C-4331-B380-083F7ABF73CB}"/>
              </a:ext>
            </a:extLst>
          </p:cNvPr>
          <p:cNvSpPr txBox="1">
            <a:spLocks/>
          </p:cNvSpPr>
          <p:nvPr userDrawn="1"/>
        </p:nvSpPr>
        <p:spPr>
          <a:xfrm>
            <a:off x="644820" y="4782710"/>
            <a:ext cx="2895163" cy="17145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prstClr val="white"/>
                </a:solidFill>
                <a:latin typeface="Arial"/>
                <a:cs typeface="Arial" panose="020B0604020202020204" pitchFamily="34" charset="0"/>
              </a:rPr>
              <a:t>©2020 Aetna Inc.</a:t>
            </a:r>
          </a:p>
        </p:txBody>
      </p:sp>
      <p:sp>
        <p:nvSpPr>
          <p:cNvPr id="2" name="Title 1"/>
          <p:cNvSpPr>
            <a:spLocks noGrp="1"/>
          </p:cNvSpPr>
          <p:nvPr>
            <p:ph type="title" hasCustomPrompt="1"/>
          </p:nvPr>
        </p:nvSpPr>
        <p:spPr>
          <a:xfrm>
            <a:off x="1884650" y="1635081"/>
            <a:ext cx="5378073" cy="1097280"/>
          </a:xfrm>
        </p:spPr>
        <p:txBody>
          <a:bodyPr rIns="0"/>
          <a:lstStyle>
            <a:lvl1pPr>
              <a:defRPr>
                <a:solidFill>
                  <a:schemeClr val="bg1"/>
                </a:solidFill>
              </a:defRPr>
            </a:lvl1pPr>
          </a:lstStyle>
          <a:p>
            <a:r>
              <a:rPr lang="en-US" dirty="0"/>
              <a:t>Click to add quote.</a:t>
            </a:r>
          </a:p>
        </p:txBody>
      </p:sp>
      <p:sp>
        <p:nvSpPr>
          <p:cNvPr id="7" name="Text Placeholder 7">
            <a:extLst>
              <a:ext uri="{FF2B5EF4-FFF2-40B4-BE49-F238E27FC236}">
                <a16:creationId xmlns:a16="http://schemas.microsoft.com/office/drawing/2014/main" id="{9B722800-BF6A-4FA2-8F5B-598FB160C2FB}"/>
              </a:ext>
            </a:extLst>
          </p:cNvPr>
          <p:cNvSpPr>
            <a:spLocks noGrp="1"/>
          </p:cNvSpPr>
          <p:nvPr>
            <p:ph type="body" sz="quarter" idx="13" hasCustomPrompt="1"/>
          </p:nvPr>
        </p:nvSpPr>
        <p:spPr>
          <a:xfrm>
            <a:off x="1884651" y="3015691"/>
            <a:ext cx="3429893" cy="121444"/>
          </a:xfrm>
          <a:prstGeom prst="rect">
            <a:avLst/>
          </a:prstGeom>
          <a:noFill/>
        </p:spPr>
        <p:txBody>
          <a:bodyPr>
            <a:noAutofit/>
          </a:bodyPr>
          <a:lstStyle>
            <a:lvl1pPr>
              <a:defRPr sz="1050" cap="all" baseline="0">
                <a:solidFill>
                  <a:schemeClr val="bg1"/>
                </a:solidFill>
              </a:defRPr>
            </a:lvl1pPr>
          </a:lstStyle>
          <a:p>
            <a:pPr lvl="0"/>
            <a:r>
              <a:rPr lang="en-US" dirty="0"/>
              <a:t>click to add AUTHOR</a:t>
            </a:r>
          </a:p>
        </p:txBody>
      </p:sp>
      <p:sp>
        <p:nvSpPr>
          <p:cNvPr id="15" name="Freeform 5"/>
          <p:cNvSpPr>
            <a:spLocks noEditPoints="1"/>
          </p:cNvSpPr>
          <p:nvPr userDrawn="1"/>
        </p:nvSpPr>
        <p:spPr bwMode="auto">
          <a:xfrm>
            <a:off x="8015867" y="4764705"/>
            <a:ext cx="699484" cy="13540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7343364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395153" y="312118"/>
            <a:ext cx="3067495" cy="532964"/>
          </a:xfrm>
          <a:prstGeom prst="rect">
            <a:avLst/>
          </a:prstGeom>
          <a:noFill/>
        </p:spPr>
        <p:txBody>
          <a:bodyPr wrap="square" lIns="0" tIns="0" rIns="0" bIns="0" rtlCol="0">
            <a:noAutofit/>
          </a:bodyPr>
          <a:lstStyle/>
          <a:p>
            <a:pPr defTabSz="342569" fontAlgn="base">
              <a:spcBef>
                <a:spcPts val="900"/>
              </a:spcBef>
            </a:pPr>
            <a:r>
              <a:rPr lang="en-US" sz="3600" b="1" dirty="0">
                <a:solidFill>
                  <a:srgbClr val="868686"/>
                </a:solidFill>
                <a:cs typeface="Arial" panose="020B0604020202020204" pitchFamily="34" charset="0"/>
              </a:rPr>
              <a:t>Next steps</a:t>
            </a:r>
          </a:p>
        </p:txBody>
      </p:sp>
      <p:sp>
        <p:nvSpPr>
          <p:cNvPr id="11" name="Content Placeholder 2"/>
          <p:cNvSpPr>
            <a:spLocks noGrp="1"/>
          </p:cNvSpPr>
          <p:nvPr>
            <p:ph sz="half" idx="1" hasCustomPrompt="1"/>
          </p:nvPr>
        </p:nvSpPr>
        <p:spPr bwMode="gray">
          <a:xfrm>
            <a:off x="1477977" y="1582818"/>
            <a:ext cx="1879581" cy="2722965"/>
          </a:xfrm>
        </p:spPr>
        <p:txBody>
          <a:bodyPr vert="horz" lIns="0" tIns="0" rIns="0" bIns="0" rtlCol="0">
            <a:noAutofit/>
          </a:bodyPr>
          <a:lstStyle>
            <a:lvl1pPr algn="ctr">
              <a:buClrTx/>
              <a:defRPr lang="en-US" sz="2400" b="1" cap="none" baseline="0" dirty="0" smtClean="0">
                <a:solidFill>
                  <a:schemeClr val="accent2"/>
                </a:solidFill>
              </a:defRPr>
            </a:lvl1pPr>
            <a:lvl2pPr marL="0" indent="0" algn="ctr">
              <a:spcBef>
                <a:spcPts val="3150"/>
              </a:spcBef>
              <a:buClrTx/>
              <a:buNone/>
              <a:defRPr lang="en-US" dirty="0" smtClean="0">
                <a:solidFill>
                  <a:schemeClr val="tx2"/>
                </a:solidFill>
              </a:defRPr>
            </a:lvl2pPr>
            <a:lvl3pPr marL="130969" indent="-130969" algn="l">
              <a:spcBef>
                <a:spcPts val="900"/>
              </a:spcBef>
              <a:buClrTx/>
              <a:buFont typeface="Arial" panose="020B0604020202020204" pitchFamily="34" charset="0"/>
              <a:buChar char="•"/>
              <a:defRPr lang="en-US" sz="1050" baseline="0" dirty="0" smtClean="0">
                <a:solidFill>
                  <a:schemeClr val="tx2"/>
                </a:solidFill>
              </a:defRPr>
            </a:lvl3pPr>
            <a:lvl4pPr marL="260747" indent="-129779" algn="l">
              <a:buClrTx/>
              <a:buFont typeface="Arial" panose="020B0604020202020204" pitchFamily="34" charset="0"/>
              <a:buChar char="–"/>
              <a:defRPr lang="en-US" baseline="0" dirty="0" smtClean="0">
                <a:solidFill>
                  <a:schemeClr val="tx2"/>
                </a:solidFill>
              </a:defRPr>
            </a:lvl4pPr>
            <a:lvl5pPr marL="383381" indent="-122635" algn="l">
              <a:buClrTx/>
              <a:buFont typeface="Arial" panose="020B0604020202020204" pitchFamily="34" charset="0"/>
              <a:buChar char="•"/>
              <a:defRPr lang="en-US" dirty="0">
                <a:solidFill>
                  <a:schemeClr val="tx2"/>
                </a:solidFill>
              </a:defRPr>
            </a:lvl5pPr>
            <a:lvl6pPr marL="514350" indent="-130969" algn="l">
              <a:buClrTx/>
              <a:buFont typeface="Arial" panose="020B0604020202020204" pitchFamily="34" charset="0"/>
              <a:buChar char="–"/>
              <a:defRPr baseline="0">
                <a:solidFill>
                  <a:schemeClr val="tx2"/>
                </a:solidFill>
              </a:defRPr>
            </a:lvl6pPr>
            <a:lvl7pPr marL="645319" indent="-129779" algn="l">
              <a:buClrTx/>
              <a:buFont typeface="Arial" panose="020B0604020202020204" pitchFamily="34" charset="0"/>
              <a:buChar char="•"/>
              <a:defRPr/>
            </a:lvl7pPr>
            <a:lvl8pPr marL="773906" indent="-128588" algn="l">
              <a:buClrTx/>
              <a:buFont typeface="Arial" panose="020B0604020202020204" pitchFamily="34" charset="0"/>
              <a:buChar char="–"/>
              <a:defRPr/>
            </a:lvl8pPr>
            <a:lvl9pPr marL="902494" indent="-128588" algn="l">
              <a:buClrTx/>
              <a:buFont typeface="Arial" panose="020B0604020202020204" pitchFamily="34" charset="0"/>
              <a:buChar char="•"/>
              <a:tabLst/>
              <a:defRPr/>
            </a:lvl9pPr>
          </a:lstStyle>
          <a:p>
            <a:pPr lvl="0"/>
            <a:r>
              <a:rPr lang="en-US" dirty="0"/>
              <a:t>1</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6" name="Content Placeholder 2"/>
          <p:cNvSpPr>
            <a:spLocks noGrp="1"/>
          </p:cNvSpPr>
          <p:nvPr>
            <p:ph sz="half" idx="10" hasCustomPrompt="1"/>
          </p:nvPr>
        </p:nvSpPr>
        <p:spPr bwMode="gray">
          <a:xfrm>
            <a:off x="3615108" y="1582818"/>
            <a:ext cx="1879581" cy="2722965"/>
          </a:xfrm>
        </p:spPr>
        <p:txBody>
          <a:bodyPr vert="horz" lIns="0" tIns="0" rIns="0" bIns="0" rtlCol="0">
            <a:noAutofit/>
          </a:bodyPr>
          <a:lstStyle>
            <a:lvl1pPr algn="ctr">
              <a:buClrTx/>
              <a:defRPr lang="en-US" sz="2400" b="1" cap="none" baseline="0" dirty="0" smtClean="0">
                <a:solidFill>
                  <a:schemeClr val="accent2"/>
                </a:solidFill>
              </a:defRPr>
            </a:lvl1pPr>
            <a:lvl2pPr marL="0" indent="0" algn="ctr">
              <a:spcBef>
                <a:spcPts val="3150"/>
              </a:spcBef>
              <a:buClrTx/>
              <a:buNone/>
              <a:defRPr lang="en-US" dirty="0" smtClean="0">
                <a:solidFill>
                  <a:schemeClr val="tx2"/>
                </a:solidFill>
              </a:defRPr>
            </a:lvl2pPr>
            <a:lvl3pPr marL="130969" indent="-130969" algn="l">
              <a:spcBef>
                <a:spcPts val="900"/>
              </a:spcBef>
              <a:buClrTx/>
              <a:buFont typeface="Arial" panose="020B0604020202020204" pitchFamily="34" charset="0"/>
              <a:buChar char="•"/>
              <a:defRPr lang="en-US" sz="1050" baseline="0" dirty="0" smtClean="0">
                <a:solidFill>
                  <a:schemeClr val="tx2"/>
                </a:solidFill>
              </a:defRPr>
            </a:lvl3pPr>
            <a:lvl4pPr marL="260747" indent="-129779" algn="l">
              <a:buClrTx/>
              <a:buFont typeface="Arial" panose="020B0604020202020204" pitchFamily="34" charset="0"/>
              <a:buChar char="–"/>
              <a:defRPr lang="en-US" baseline="0" dirty="0" smtClean="0">
                <a:solidFill>
                  <a:schemeClr val="tx2"/>
                </a:solidFill>
              </a:defRPr>
            </a:lvl4pPr>
            <a:lvl5pPr marL="383381" indent="-122635" algn="l">
              <a:buClrTx/>
              <a:buFont typeface="Arial" panose="020B0604020202020204" pitchFamily="34" charset="0"/>
              <a:buChar char="•"/>
              <a:defRPr lang="en-US" dirty="0">
                <a:solidFill>
                  <a:schemeClr val="tx2"/>
                </a:solidFill>
              </a:defRPr>
            </a:lvl5pPr>
            <a:lvl6pPr marL="514350" indent="-130969" algn="l">
              <a:buClrTx/>
              <a:buFont typeface="Arial" panose="020B0604020202020204" pitchFamily="34" charset="0"/>
              <a:buChar char="–"/>
              <a:defRPr baseline="0">
                <a:solidFill>
                  <a:schemeClr val="tx2"/>
                </a:solidFill>
              </a:defRPr>
            </a:lvl6pPr>
            <a:lvl7pPr marL="645319" indent="-129779" algn="l">
              <a:buClrTx/>
              <a:buFont typeface="Arial" panose="020B0604020202020204" pitchFamily="34" charset="0"/>
              <a:buChar char="•"/>
              <a:defRPr/>
            </a:lvl7pPr>
            <a:lvl8pPr marL="773906" indent="-128588" algn="l">
              <a:buClrTx/>
              <a:buFont typeface="Arial" panose="020B0604020202020204" pitchFamily="34" charset="0"/>
              <a:buChar char="–"/>
              <a:defRPr/>
            </a:lvl8pPr>
            <a:lvl9pPr marL="902494" indent="-128588" algn="l">
              <a:buClrTx/>
              <a:buFont typeface="Arial" panose="020B0604020202020204" pitchFamily="34" charset="0"/>
              <a:buChar char="•"/>
              <a:tabLst/>
              <a:defRPr/>
            </a:lvl9pPr>
          </a:lstStyle>
          <a:p>
            <a:pPr lvl="0"/>
            <a:r>
              <a:rPr lang="en-US" dirty="0"/>
              <a:t>2</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
        <p:nvSpPr>
          <p:cNvPr id="7" name="Content Placeholder 2"/>
          <p:cNvSpPr>
            <a:spLocks noGrp="1"/>
          </p:cNvSpPr>
          <p:nvPr>
            <p:ph sz="half" idx="11" hasCustomPrompt="1"/>
          </p:nvPr>
        </p:nvSpPr>
        <p:spPr bwMode="gray">
          <a:xfrm>
            <a:off x="5748501" y="1582818"/>
            <a:ext cx="1879581" cy="2722965"/>
          </a:xfrm>
        </p:spPr>
        <p:txBody>
          <a:bodyPr vert="horz" lIns="0" tIns="0" rIns="0" bIns="0" rtlCol="0">
            <a:noAutofit/>
          </a:bodyPr>
          <a:lstStyle>
            <a:lvl1pPr algn="ctr">
              <a:buClrTx/>
              <a:defRPr lang="en-US" sz="2400" b="1" cap="none" baseline="0" dirty="0" smtClean="0">
                <a:solidFill>
                  <a:schemeClr val="accent2"/>
                </a:solidFill>
              </a:defRPr>
            </a:lvl1pPr>
            <a:lvl2pPr marL="0" indent="0" algn="ctr">
              <a:spcBef>
                <a:spcPts val="3150"/>
              </a:spcBef>
              <a:buClrTx/>
              <a:buNone/>
              <a:defRPr lang="en-US" dirty="0" smtClean="0">
                <a:solidFill>
                  <a:schemeClr val="tx2"/>
                </a:solidFill>
              </a:defRPr>
            </a:lvl2pPr>
            <a:lvl3pPr marL="130969" indent="-130969" algn="l">
              <a:spcBef>
                <a:spcPts val="900"/>
              </a:spcBef>
              <a:buClrTx/>
              <a:buFont typeface="Arial" panose="020B0604020202020204" pitchFamily="34" charset="0"/>
              <a:buChar char="•"/>
              <a:defRPr lang="en-US" sz="1050" baseline="0" dirty="0" smtClean="0">
                <a:solidFill>
                  <a:schemeClr val="tx2"/>
                </a:solidFill>
              </a:defRPr>
            </a:lvl3pPr>
            <a:lvl4pPr marL="260747" indent="-129779" algn="l">
              <a:buClrTx/>
              <a:buFont typeface="Arial" panose="020B0604020202020204" pitchFamily="34" charset="0"/>
              <a:buChar char="–"/>
              <a:defRPr lang="en-US" baseline="0" dirty="0" smtClean="0">
                <a:solidFill>
                  <a:schemeClr val="tx2"/>
                </a:solidFill>
              </a:defRPr>
            </a:lvl4pPr>
            <a:lvl5pPr marL="383381" indent="-122635" algn="l">
              <a:buClrTx/>
              <a:buFont typeface="Arial" panose="020B0604020202020204" pitchFamily="34" charset="0"/>
              <a:buChar char="•"/>
              <a:defRPr lang="en-US" dirty="0">
                <a:solidFill>
                  <a:schemeClr val="tx2"/>
                </a:solidFill>
              </a:defRPr>
            </a:lvl5pPr>
            <a:lvl6pPr marL="514350" indent="-130969" algn="l">
              <a:buClrTx/>
              <a:buFont typeface="Arial" panose="020B0604020202020204" pitchFamily="34" charset="0"/>
              <a:buChar char="–"/>
              <a:defRPr baseline="0">
                <a:solidFill>
                  <a:schemeClr val="tx2"/>
                </a:solidFill>
              </a:defRPr>
            </a:lvl6pPr>
            <a:lvl7pPr marL="645319" indent="-129779" algn="l">
              <a:buClrTx/>
              <a:buFont typeface="Arial" panose="020B0604020202020204" pitchFamily="34" charset="0"/>
              <a:buChar char="•"/>
              <a:defRPr/>
            </a:lvl7pPr>
            <a:lvl8pPr marL="773906" indent="-128588" algn="l">
              <a:buClrTx/>
              <a:buFont typeface="Arial" panose="020B0604020202020204" pitchFamily="34" charset="0"/>
              <a:buChar char="–"/>
              <a:defRPr/>
            </a:lvl8pPr>
            <a:lvl9pPr marL="902494" indent="-128588" algn="l">
              <a:buClrTx/>
              <a:buFont typeface="Arial" panose="020B0604020202020204" pitchFamily="34" charset="0"/>
              <a:buChar char="•"/>
              <a:tabLst/>
              <a:defRPr/>
            </a:lvl9pPr>
          </a:lstStyle>
          <a:p>
            <a:pPr lvl="0"/>
            <a:r>
              <a:rPr lang="en-US" dirty="0"/>
              <a:t>3</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p:txBody>
      </p:sp>
    </p:spTree>
    <p:extLst>
      <p:ext uri="{BB962C8B-B14F-4D97-AF65-F5344CB8AC3E}">
        <p14:creationId xmlns:p14="http://schemas.microsoft.com/office/powerpoint/2010/main" val="1622341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5AEC46-6D54-4EEC-956E-3477AF6588BC}"/>
              </a:ext>
            </a:extLst>
          </p:cNvPr>
          <p:cNvSpPr txBox="1"/>
          <p:nvPr userDrawn="1"/>
        </p:nvSpPr>
        <p:spPr>
          <a:xfrm>
            <a:off x="396582" y="312118"/>
            <a:ext cx="3067495" cy="532964"/>
          </a:xfrm>
          <a:prstGeom prst="rect">
            <a:avLst/>
          </a:prstGeom>
          <a:noFill/>
        </p:spPr>
        <p:txBody>
          <a:bodyPr wrap="square" lIns="0" tIns="0" rIns="0" bIns="0" rtlCol="0">
            <a:noAutofit/>
          </a:bodyPr>
          <a:lstStyle/>
          <a:p>
            <a:pPr defTabSz="342569" fontAlgn="base">
              <a:spcBef>
                <a:spcPts val="900"/>
              </a:spcBef>
            </a:pPr>
            <a:r>
              <a:rPr lang="en-US" sz="3600" b="1" dirty="0">
                <a:solidFill>
                  <a:srgbClr val="868686"/>
                </a:solidFill>
                <a:cs typeface="Arial" panose="020B0604020202020204" pitchFamily="34" charset="0"/>
              </a:rPr>
              <a:t>In closing</a:t>
            </a:r>
          </a:p>
        </p:txBody>
      </p:sp>
      <p:sp>
        <p:nvSpPr>
          <p:cNvPr id="12" name="Content Placeholder 2"/>
          <p:cNvSpPr>
            <a:spLocks noGrp="1"/>
          </p:cNvSpPr>
          <p:nvPr>
            <p:ph idx="1" hasCustomPrompt="1"/>
          </p:nvPr>
        </p:nvSpPr>
        <p:spPr bwMode="gray">
          <a:xfrm>
            <a:off x="418447" y="1325649"/>
            <a:ext cx="6441339" cy="2983230"/>
          </a:xfrm>
        </p:spPr>
        <p:txBody>
          <a:bodyPr/>
          <a:lstStyle>
            <a:lvl1pPr>
              <a:buClrTx/>
              <a:defRPr sz="1350" b="1" cap="none" baseline="0">
                <a:solidFill>
                  <a:schemeClr val="tx2"/>
                </a:solidFill>
              </a:defRPr>
            </a:lvl1pPr>
            <a:lvl2pPr marL="0" indent="0">
              <a:buClrTx/>
              <a:buFontTx/>
              <a:buNone/>
              <a:defRPr baseline="0">
                <a:solidFill>
                  <a:schemeClr val="tx2"/>
                </a:solidFill>
              </a:defRPr>
            </a:lvl2pPr>
            <a:lvl3pPr marL="129779" indent="-129779">
              <a:buClrTx/>
              <a:buFont typeface="Arial" panose="020B0604020202020204" pitchFamily="34" charset="0"/>
              <a:buChar char="•"/>
              <a:defRPr baseline="0">
                <a:solidFill>
                  <a:schemeClr val="tx2"/>
                </a:solidFill>
              </a:defRPr>
            </a:lvl3pPr>
            <a:lvl4pPr marL="260747" indent="-130969">
              <a:buClrTx/>
              <a:buFont typeface="Arial" panose="020B0604020202020204" pitchFamily="34" charset="0"/>
              <a:buChar char="–"/>
              <a:defRPr>
                <a:solidFill>
                  <a:schemeClr val="tx2"/>
                </a:solidFill>
              </a:defRPr>
            </a:lvl4pPr>
            <a:lvl5pPr marL="382191" indent="-121444">
              <a:buClrTx/>
              <a:buFont typeface="Arial" panose="020B0604020202020204" pitchFamily="34" charset="0"/>
              <a:buChar char="•"/>
              <a:defRPr baseline="0">
                <a:solidFill>
                  <a:schemeClr val="tx2"/>
                </a:solidFill>
              </a:defRPr>
            </a:lvl5pPr>
            <a:lvl6pPr marL="511969" indent="-129779">
              <a:buClrTx/>
              <a:buFont typeface="Arial" panose="020B0604020202020204" pitchFamily="34" charset="0"/>
              <a:buChar char="–"/>
              <a:defRPr/>
            </a:lvl6pPr>
            <a:lvl7pPr marL="642938" indent="-130969">
              <a:buClrTx/>
              <a:buFont typeface="Arial" panose="020B0604020202020204" pitchFamily="34" charset="0"/>
              <a:buChar char="•"/>
              <a:defRPr/>
            </a:lvl7pPr>
            <a:lvl8pPr marL="772716" indent="-129779">
              <a:buClrTx/>
              <a:buFont typeface="Arial" panose="020B0604020202020204" pitchFamily="34" charset="0"/>
              <a:buChar char="–"/>
              <a:defRPr/>
            </a:lvl8pPr>
            <a:lvl9pPr marL="902494" indent="-129779">
              <a:buClrTx/>
              <a:buFont typeface="Arial" panose="020B0604020202020204" pitchFamily="34" charset="0"/>
              <a:buChar char="•"/>
              <a:defRPr/>
            </a:lvl9pPr>
          </a:lstStyle>
          <a:p>
            <a:pPr lvl="0"/>
            <a:r>
              <a:rPr lang="en-US" dirty="0"/>
              <a:t>Click to add Header</a:t>
            </a:r>
          </a:p>
          <a:p>
            <a:pPr lvl="1"/>
            <a:r>
              <a:rPr lang="en-US" dirty="0"/>
              <a:t>Body text</a:t>
            </a:r>
          </a:p>
          <a:p>
            <a:pPr lvl="2"/>
            <a:r>
              <a:rPr lang="en-US" dirty="0"/>
              <a:t>First-level bullet</a:t>
            </a:r>
          </a:p>
          <a:p>
            <a:pPr lvl="3"/>
            <a:r>
              <a:rPr lang="en-US" dirty="0"/>
              <a:t>Second-level bullet</a:t>
            </a:r>
          </a:p>
          <a:p>
            <a:pPr lvl="4"/>
            <a:r>
              <a:rPr lang="en-US" dirty="0"/>
              <a:t>Third-level bullet</a:t>
            </a:r>
          </a:p>
          <a:p>
            <a:pPr lvl="5"/>
            <a:r>
              <a:rPr lang="en-US" dirty="0"/>
              <a:t>Fourth-level bullet</a:t>
            </a:r>
          </a:p>
          <a:p>
            <a:pPr lvl="6"/>
            <a:r>
              <a:rPr lang="en-US" dirty="0"/>
              <a:t>Fifth-level bullet</a:t>
            </a:r>
          </a:p>
          <a:p>
            <a:pPr lvl="7"/>
            <a:r>
              <a:rPr lang="en-US" dirty="0"/>
              <a:t>Sixth-level bullet</a:t>
            </a:r>
          </a:p>
          <a:p>
            <a:pPr lvl="8"/>
            <a:r>
              <a:rPr lang="en-US" dirty="0"/>
              <a:t>Seventh-level bullet</a:t>
            </a:r>
          </a:p>
        </p:txBody>
      </p:sp>
    </p:spTree>
    <p:extLst>
      <p:ext uri="{BB962C8B-B14F-4D97-AF65-F5344CB8AC3E}">
        <p14:creationId xmlns:p14="http://schemas.microsoft.com/office/powerpoint/2010/main" val="1642019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928CB-D70E-D143-96D8-00A5ED1CBF2E}"/>
              </a:ext>
            </a:extLst>
          </p:cNvPr>
          <p:cNvSpPr>
            <a:spLocks noGrp="1"/>
          </p:cNvSpPr>
          <p:nvPr>
            <p:ph type="pic" sz="quarter" idx="10"/>
          </p:nvPr>
        </p:nvSpPr>
        <p:spPr>
          <a:xfrm>
            <a:off x="0" y="0"/>
            <a:ext cx="9144000" cy="5143500"/>
          </a:xfrm>
          <a:prstGeom prst="rect">
            <a:avLst/>
          </a:prstGeom>
          <a:solidFill>
            <a:schemeClr val="accent6">
              <a:lumMod val="20000"/>
              <a:lumOff val="80000"/>
            </a:schemeClr>
          </a:solidFill>
        </p:spPr>
        <p:txBody>
          <a:bodyPr/>
          <a:lstStyle/>
          <a:p>
            <a:r>
              <a:rPr lang="en-US" dirty="0"/>
              <a:t>Click icon to add picture</a:t>
            </a:r>
          </a:p>
        </p:txBody>
      </p:sp>
    </p:spTree>
    <p:extLst>
      <p:ext uri="{BB962C8B-B14F-4D97-AF65-F5344CB8AC3E}">
        <p14:creationId xmlns:p14="http://schemas.microsoft.com/office/powerpoint/2010/main" val="6201078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37705798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5139F72-CEC0-495F-8477-192D60A880E2}"/>
              </a:ext>
            </a:extLst>
          </p:cNvPr>
          <p:cNvSpPr/>
          <p:nvPr userDrawn="1"/>
        </p:nvSpPr>
        <p:spPr>
          <a:xfrm>
            <a:off x="-1" y="0"/>
            <a:ext cx="9144001"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3" name="Content Placeholder 8">
            <a:extLst>
              <a:ext uri="{FF2B5EF4-FFF2-40B4-BE49-F238E27FC236}">
                <a16:creationId xmlns:a16="http://schemas.microsoft.com/office/drawing/2014/main" id="{935A177A-64AC-49B1-9D97-25A4DB841CAD}"/>
              </a:ext>
            </a:extLst>
          </p:cNvPr>
          <p:cNvSpPr txBox="1">
            <a:spLocks/>
          </p:cNvSpPr>
          <p:nvPr userDrawn="1"/>
        </p:nvSpPr>
        <p:spPr>
          <a:xfrm>
            <a:off x="418447" y="4782710"/>
            <a:ext cx="264344" cy="17145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8743595-4496-5147-A886-7D133864DF76}" type="slidenum">
              <a:rPr lang="en-US" sz="750" b="1" smtClean="0">
                <a:solidFill>
                  <a:prstClr val="white"/>
                </a:solidFill>
                <a:latin typeface="Arial"/>
                <a:ea typeface="Open Sans" panose="020B0606030504020204" pitchFamily="34" charset="0"/>
                <a:cs typeface="Arial" panose="020B0604020202020204" pitchFamily="34" charset="0"/>
              </a:rPr>
              <a:pPr/>
              <a:t>‹#›</a:t>
            </a:fld>
            <a:endParaRPr lang="en-US" sz="750" b="1" dirty="0">
              <a:solidFill>
                <a:prstClr val="white"/>
              </a:solidFill>
              <a:latin typeface="Arial"/>
              <a:ea typeface="Open Sans" panose="020B0606030504020204" pitchFamily="34" charset="0"/>
              <a:cs typeface="Arial" panose="020B0604020202020204" pitchFamily="34" charset="0"/>
            </a:endParaRPr>
          </a:p>
        </p:txBody>
      </p:sp>
      <p:sp>
        <p:nvSpPr>
          <p:cNvPr id="4" name="Content Placeholder 8">
            <a:extLst>
              <a:ext uri="{FF2B5EF4-FFF2-40B4-BE49-F238E27FC236}">
                <a16:creationId xmlns:a16="http://schemas.microsoft.com/office/drawing/2014/main" id="{F35D44D1-CF2C-4331-B380-083F7ABF73CB}"/>
              </a:ext>
            </a:extLst>
          </p:cNvPr>
          <p:cNvSpPr txBox="1">
            <a:spLocks/>
          </p:cNvSpPr>
          <p:nvPr userDrawn="1"/>
        </p:nvSpPr>
        <p:spPr>
          <a:xfrm>
            <a:off x="644820" y="4782710"/>
            <a:ext cx="2895163" cy="17145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prstClr val="white"/>
                </a:solidFill>
                <a:latin typeface="Arial"/>
                <a:cs typeface="Arial" panose="020B0604020202020204" pitchFamily="34" charset="0"/>
              </a:rPr>
              <a:t>©2020 Aetna Inc.</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13" name="Freeform 5"/>
          <p:cNvSpPr>
            <a:spLocks noEditPoints="1"/>
          </p:cNvSpPr>
          <p:nvPr userDrawn="1"/>
        </p:nvSpPr>
        <p:spPr bwMode="auto">
          <a:xfrm>
            <a:off x="8015867" y="4764705"/>
            <a:ext cx="699484" cy="13540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5270140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4956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3"/>
          <p:cNvSpPr txBox="1"/>
          <p:nvPr userDrawn="1"/>
        </p:nvSpPr>
        <p:spPr>
          <a:xfrm>
            <a:off x="2860449" y="2205808"/>
            <a:ext cx="3423102" cy="623248"/>
          </a:xfrm>
          <a:prstGeom prst="rect">
            <a:avLst/>
          </a:prstGeom>
          <a:noFill/>
        </p:spPr>
        <p:txBody>
          <a:bodyPr wrap="square" lIns="0" tIns="0" rIns="0" bIns="0" rtlCol="0" anchor="ctr">
            <a:spAutoFit/>
          </a:bodyPr>
          <a:lstStyle/>
          <a:p>
            <a:pPr algn="ctr" defTabSz="685800"/>
            <a:r>
              <a:rPr lang="en-US" sz="4050" b="1" dirty="0">
                <a:solidFill>
                  <a:srgbClr val="7D3F98"/>
                </a:solidFill>
              </a:rPr>
              <a:t>Thank you</a:t>
            </a:r>
          </a:p>
        </p:txBody>
      </p:sp>
    </p:spTree>
    <p:extLst>
      <p:ext uri="{BB962C8B-B14F-4D97-AF65-F5344CB8AC3E}">
        <p14:creationId xmlns:p14="http://schemas.microsoft.com/office/powerpoint/2010/main" val="4078545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losing with Image">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AD57F1C3-026C-4E29-99D9-D207AB9AE851}"/>
              </a:ext>
            </a:extLst>
          </p:cNvPr>
          <p:cNvSpPr>
            <a:spLocks noGrp="1"/>
          </p:cNvSpPr>
          <p:nvPr>
            <p:ph type="pic" sz="quarter" idx="16" hasCustomPrompt="1"/>
          </p:nvPr>
        </p:nvSpPr>
        <p:spPr>
          <a:xfrm>
            <a:off x="0" y="0"/>
            <a:ext cx="9144000" cy="5143500"/>
          </a:xfrm>
          <a:prstGeom prst="rect">
            <a:avLst/>
          </a:prstGeom>
          <a:solidFill>
            <a:schemeClr val="bg1">
              <a:lumMod val="85000"/>
            </a:schemeClr>
          </a:solidFill>
        </p:spPr>
        <p:txBody>
          <a:bodyPr anchor="ctr"/>
          <a:lstStyle>
            <a:lvl1pPr marL="0" marR="0" indent="0" algn="ctr" defTabSz="342900" rtl="0" eaLnBrk="1" fontAlgn="auto" latinLnBrk="0" hangingPunct="1">
              <a:lnSpc>
                <a:spcPct val="100000"/>
              </a:lnSpc>
              <a:spcBef>
                <a:spcPts val="0"/>
              </a:spcBef>
              <a:spcAft>
                <a:spcPts val="0"/>
              </a:spcAft>
              <a:buClrTx/>
              <a:buSzTx/>
              <a:buFont typeface="Arial"/>
              <a:buNone/>
              <a:tabLst/>
              <a:defRPr>
                <a:solidFill>
                  <a:schemeClr val="accent6"/>
                </a:solidFill>
                <a:latin typeface="+mn-lt"/>
              </a:defRPr>
            </a:lvl1pPr>
          </a:lstStyle>
          <a:p>
            <a:r>
              <a:rPr lang="en-US" dirty="0"/>
              <a:t>BE SURE IMAGE IS </a:t>
            </a:r>
            <a:br>
              <a:rPr lang="en-US" dirty="0"/>
            </a:br>
            <a:r>
              <a:rPr lang="en-US" dirty="0"/>
              <a:t>DARK ENOUGH SO TYPE AND </a:t>
            </a:r>
            <a:br>
              <a:rPr lang="en-US" dirty="0"/>
            </a:br>
            <a:r>
              <a:rPr lang="en-US" dirty="0"/>
              <a:t>LOGO ARE READABLE</a:t>
            </a:r>
          </a:p>
          <a:p>
            <a:br>
              <a:rPr lang="en-US" dirty="0"/>
            </a:br>
            <a:r>
              <a:rPr lang="en-US" dirty="0"/>
              <a:t>Be sure to send image to </a:t>
            </a:r>
            <a:br>
              <a:rPr lang="en-US" dirty="0"/>
            </a:br>
            <a:r>
              <a:rPr lang="en-US" dirty="0"/>
              <a:t>back so logo sits on top of image</a:t>
            </a: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 Placeholder 8"/>
          <p:cNvSpPr>
            <a:spLocks noGrp="1"/>
          </p:cNvSpPr>
          <p:nvPr>
            <p:ph type="body" sz="quarter" idx="18" hasCustomPrompt="1"/>
          </p:nvPr>
        </p:nvSpPr>
        <p:spPr>
          <a:xfrm>
            <a:off x="790178" y="897056"/>
            <a:ext cx="2145811" cy="1083564"/>
          </a:xfrm>
        </p:spPr>
        <p:txBody>
          <a:bodyPr/>
          <a:lstStyle>
            <a:lvl1pPr algn="l">
              <a:lnSpc>
                <a:spcPct val="80000"/>
              </a:lnSpc>
              <a:spcBef>
                <a:spcPts val="0"/>
              </a:spcBef>
              <a:defRPr sz="4050" b="1">
                <a:solidFill>
                  <a:schemeClr val="bg1"/>
                </a:solidFill>
              </a:defRPr>
            </a:lvl1pPr>
          </a:lstStyle>
          <a:p>
            <a:pPr lvl="0"/>
            <a:r>
              <a:rPr lang="en-US" dirty="0"/>
              <a:t>Closing slide</a:t>
            </a:r>
          </a:p>
        </p:txBody>
      </p:sp>
    </p:spTree>
    <p:extLst>
      <p:ext uri="{BB962C8B-B14F-4D97-AF65-F5344CB8AC3E}">
        <p14:creationId xmlns:p14="http://schemas.microsoft.com/office/powerpoint/2010/main" val="640893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etna logo on 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1268719-E45D-4DB9-A5CE-3920E9240B44}"/>
              </a:ext>
            </a:extLst>
          </p:cNvPr>
          <p:cNvSpPr/>
          <p:nvPr userDrawn="1"/>
        </p:nvSpPr>
        <p:spPr>
          <a:xfrm>
            <a:off x="0" y="4334256"/>
            <a:ext cx="9144000" cy="8092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12" name="Freeform 5"/>
          <p:cNvSpPr>
            <a:spLocks noEditPoints="1"/>
          </p:cNvSpPr>
          <p:nvPr userDrawn="1"/>
        </p:nvSpPr>
        <p:spPr bwMode="auto">
          <a:xfrm>
            <a:off x="2829386" y="2196704"/>
            <a:ext cx="3406074" cy="672703"/>
          </a:xfrm>
          <a:custGeom>
            <a:avLst/>
            <a:gdLst>
              <a:gd name="T0" fmla="*/ 657 w 740"/>
              <a:gd name="T1" fmla="*/ 27 h 144"/>
              <a:gd name="T2" fmla="*/ 649 w 740"/>
              <a:gd name="T3" fmla="*/ 50 h 144"/>
              <a:gd name="T4" fmla="*/ 664 w 740"/>
              <a:gd name="T5" fmla="*/ 74 h 144"/>
              <a:gd name="T6" fmla="*/ 705 w 740"/>
              <a:gd name="T7" fmla="*/ 142 h 144"/>
              <a:gd name="T8" fmla="*/ 641 w 740"/>
              <a:gd name="T9" fmla="*/ 108 h 144"/>
              <a:gd name="T10" fmla="*/ 669 w 740"/>
              <a:gd name="T11" fmla="*/ 121 h 144"/>
              <a:gd name="T12" fmla="*/ 326 w 740"/>
              <a:gd name="T13" fmla="*/ 95 h 144"/>
              <a:gd name="T14" fmla="*/ 392 w 740"/>
              <a:gd name="T15" fmla="*/ 60 h 144"/>
              <a:gd name="T16" fmla="*/ 268 w 740"/>
              <a:gd name="T17" fmla="*/ 74 h 144"/>
              <a:gd name="T18" fmla="*/ 180 w 740"/>
              <a:gd name="T19" fmla="*/ 33 h 144"/>
              <a:gd name="T20" fmla="*/ 233 w 740"/>
              <a:gd name="T21" fmla="*/ 72 h 144"/>
              <a:gd name="T22" fmla="*/ 170 w 740"/>
              <a:gd name="T23" fmla="*/ 108 h 144"/>
              <a:gd name="T24" fmla="*/ 267 w 740"/>
              <a:gd name="T25" fmla="*/ 110 h 144"/>
              <a:gd name="T26" fmla="*/ 350 w 740"/>
              <a:gd name="T27" fmla="*/ 144 h 144"/>
              <a:gd name="T28" fmla="*/ 356 w 740"/>
              <a:gd name="T29" fmla="*/ 121 h 144"/>
              <a:gd name="T30" fmla="*/ 227 w 740"/>
              <a:gd name="T31" fmla="*/ 93 h 144"/>
              <a:gd name="T32" fmla="*/ 222 w 740"/>
              <a:gd name="T33" fmla="*/ 122 h 144"/>
              <a:gd name="T34" fmla="*/ 358 w 740"/>
              <a:gd name="T35" fmla="*/ 60 h 144"/>
              <a:gd name="T36" fmla="*/ 592 w 740"/>
              <a:gd name="T37" fmla="*/ 90 h 144"/>
              <a:gd name="T38" fmla="*/ 489 w 740"/>
              <a:gd name="T39" fmla="*/ 30 h 144"/>
              <a:gd name="T40" fmla="*/ 527 w 740"/>
              <a:gd name="T41" fmla="*/ 142 h 144"/>
              <a:gd name="T42" fmla="*/ 539 w 740"/>
              <a:gd name="T43" fmla="*/ 50 h 144"/>
              <a:gd name="T44" fmla="*/ 556 w 740"/>
              <a:gd name="T45" fmla="*/ 142 h 144"/>
              <a:gd name="T46" fmla="*/ 473 w 740"/>
              <a:gd name="T47" fmla="*/ 117 h 144"/>
              <a:gd name="T48" fmla="*/ 413 w 740"/>
              <a:gd name="T49" fmla="*/ 108 h 144"/>
              <a:gd name="T50" fmla="*/ 401 w 740"/>
              <a:gd name="T51" fmla="*/ 35 h 144"/>
              <a:gd name="T52" fmla="*/ 449 w 740"/>
              <a:gd name="T53" fmla="*/ 30 h 144"/>
              <a:gd name="T54" fmla="*/ 448 w 740"/>
              <a:gd name="T55" fmla="*/ 54 h 144"/>
              <a:gd name="T56" fmla="*/ 473 w 740"/>
              <a:gd name="T57" fmla="*/ 117 h 144"/>
              <a:gd name="T58" fmla="*/ 79 w 740"/>
              <a:gd name="T59" fmla="*/ 43 h 144"/>
              <a:gd name="T60" fmla="*/ 125 w 740"/>
              <a:gd name="T61" fmla="*/ 22 h 144"/>
              <a:gd name="T62" fmla="*/ 79 w 740"/>
              <a:gd name="T63" fmla="*/ 144 h 144"/>
              <a:gd name="T64" fmla="*/ 32 w 740"/>
              <a:gd name="T65" fmla="*/ 22 h 144"/>
              <a:gd name="T66" fmla="*/ 723 w 740"/>
              <a:gd name="T67" fmla="*/ 27 h 144"/>
              <a:gd name="T68" fmla="*/ 718 w 740"/>
              <a:gd name="T69" fmla="*/ 41 h 144"/>
              <a:gd name="T70" fmla="*/ 711 w 740"/>
              <a:gd name="T71" fmla="*/ 29 h 144"/>
              <a:gd name="T72" fmla="*/ 730 w 740"/>
              <a:gd name="T73" fmla="*/ 27 h 144"/>
              <a:gd name="T74" fmla="*/ 733 w 740"/>
              <a:gd name="T75" fmla="*/ 39 h 144"/>
              <a:gd name="T76" fmla="*/ 740 w 740"/>
              <a:gd name="T77" fmla="*/ 27 h 144"/>
              <a:gd name="T78" fmla="*/ 738 w 740"/>
              <a:gd name="T79" fmla="*/ 36 h 144"/>
              <a:gd name="T80" fmla="*/ 736 w 740"/>
              <a:gd name="T81" fmla="*/ 36 h 144"/>
              <a:gd name="T82" fmla="*/ 730 w 740"/>
              <a:gd name="T83" fmla="*/ 36 h 144"/>
              <a:gd name="T84" fmla="*/ 728 w 740"/>
              <a:gd name="T85" fmla="*/ 36 h 144"/>
              <a:gd name="T86" fmla="*/ 725 w 740"/>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0"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23" y="27"/>
                  <a:pt x="723" y="27"/>
                  <a:pt x="723" y="27"/>
                </a:cubicBezTo>
                <a:cubicBezTo>
                  <a:pt x="723" y="29"/>
                  <a:pt x="723" y="29"/>
                  <a:pt x="723" y="29"/>
                </a:cubicBezTo>
                <a:cubicBezTo>
                  <a:pt x="718" y="29"/>
                  <a:pt x="718" y="29"/>
                  <a:pt x="718" y="29"/>
                </a:cubicBezTo>
                <a:cubicBezTo>
                  <a:pt x="718" y="41"/>
                  <a:pt x="718" y="41"/>
                  <a:pt x="718" y="41"/>
                </a:cubicBezTo>
                <a:cubicBezTo>
                  <a:pt x="715" y="41"/>
                  <a:pt x="715" y="41"/>
                  <a:pt x="715" y="41"/>
                </a:cubicBezTo>
                <a:cubicBezTo>
                  <a:pt x="715" y="29"/>
                  <a:pt x="715" y="29"/>
                  <a:pt x="715" y="29"/>
                </a:cubicBezTo>
                <a:cubicBezTo>
                  <a:pt x="711" y="29"/>
                  <a:pt x="711" y="29"/>
                  <a:pt x="711" y="29"/>
                </a:cubicBezTo>
                <a:lnTo>
                  <a:pt x="711" y="27"/>
                </a:lnTo>
                <a:close/>
                <a:moveTo>
                  <a:pt x="725" y="27"/>
                </a:moveTo>
                <a:cubicBezTo>
                  <a:pt x="730" y="27"/>
                  <a:pt x="730" y="27"/>
                  <a:pt x="730" y="27"/>
                </a:cubicBezTo>
                <a:cubicBezTo>
                  <a:pt x="731" y="33"/>
                  <a:pt x="731" y="33"/>
                  <a:pt x="731" y="33"/>
                </a:cubicBezTo>
                <a:cubicBezTo>
                  <a:pt x="732" y="35"/>
                  <a:pt x="733" y="39"/>
                  <a:pt x="733" y="39"/>
                </a:cubicBezTo>
                <a:cubicBezTo>
                  <a:pt x="733" y="39"/>
                  <a:pt x="733" y="39"/>
                  <a:pt x="733" y="39"/>
                </a:cubicBezTo>
                <a:cubicBezTo>
                  <a:pt x="733" y="39"/>
                  <a:pt x="734" y="35"/>
                  <a:pt x="734" y="33"/>
                </a:cubicBezTo>
                <a:cubicBezTo>
                  <a:pt x="736" y="27"/>
                  <a:pt x="736" y="27"/>
                  <a:pt x="736" y="27"/>
                </a:cubicBezTo>
                <a:cubicBezTo>
                  <a:pt x="740" y="27"/>
                  <a:pt x="740" y="27"/>
                  <a:pt x="740" y="27"/>
                </a:cubicBezTo>
                <a:cubicBezTo>
                  <a:pt x="740" y="41"/>
                  <a:pt x="740" y="41"/>
                  <a:pt x="740" y="41"/>
                </a:cubicBezTo>
                <a:cubicBezTo>
                  <a:pt x="738" y="41"/>
                  <a:pt x="738" y="41"/>
                  <a:pt x="738" y="41"/>
                </a:cubicBezTo>
                <a:cubicBezTo>
                  <a:pt x="738" y="36"/>
                  <a:pt x="738" y="36"/>
                  <a:pt x="738" y="36"/>
                </a:cubicBezTo>
                <a:cubicBezTo>
                  <a:pt x="738" y="33"/>
                  <a:pt x="738" y="29"/>
                  <a:pt x="738" y="29"/>
                </a:cubicBezTo>
                <a:cubicBezTo>
                  <a:pt x="738" y="29"/>
                  <a:pt x="738" y="29"/>
                  <a:pt x="738" y="29"/>
                </a:cubicBezTo>
                <a:cubicBezTo>
                  <a:pt x="738" y="29"/>
                  <a:pt x="737" y="33"/>
                  <a:pt x="736" y="36"/>
                </a:cubicBezTo>
                <a:cubicBezTo>
                  <a:pt x="734" y="41"/>
                  <a:pt x="734" y="41"/>
                  <a:pt x="734" y="41"/>
                </a:cubicBezTo>
                <a:cubicBezTo>
                  <a:pt x="732" y="41"/>
                  <a:pt x="732" y="41"/>
                  <a:pt x="732" y="41"/>
                </a:cubicBezTo>
                <a:cubicBezTo>
                  <a:pt x="730" y="36"/>
                  <a:pt x="730" y="36"/>
                  <a:pt x="730" y="36"/>
                </a:cubicBezTo>
                <a:cubicBezTo>
                  <a:pt x="729" y="33"/>
                  <a:pt x="728" y="29"/>
                  <a:pt x="728" y="29"/>
                </a:cubicBezTo>
                <a:cubicBezTo>
                  <a:pt x="728" y="29"/>
                  <a:pt x="728" y="29"/>
                  <a:pt x="728" y="29"/>
                </a:cubicBezTo>
                <a:cubicBezTo>
                  <a:pt x="728" y="29"/>
                  <a:pt x="728" y="33"/>
                  <a:pt x="728" y="36"/>
                </a:cubicBezTo>
                <a:cubicBezTo>
                  <a:pt x="728" y="41"/>
                  <a:pt x="728" y="41"/>
                  <a:pt x="728" y="41"/>
                </a:cubicBezTo>
                <a:cubicBezTo>
                  <a:pt x="725" y="41"/>
                  <a:pt x="725" y="41"/>
                  <a:pt x="725" y="41"/>
                </a:cubicBezTo>
                <a:lnTo>
                  <a:pt x="72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2091297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etna logo on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268719-E45D-4DB9-A5CE-3920E9240B44}"/>
              </a:ext>
            </a:extLst>
          </p:cNvPr>
          <p:cNvSpPr/>
          <p:nvPr userDrawn="1"/>
        </p:nvSpPr>
        <p:spPr>
          <a:xfrm>
            <a:off x="0" y="0"/>
            <a:ext cx="9144000" cy="51435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prstClr val="white"/>
              </a:solidFill>
              <a:cs typeface="Arial" panose="020B0604020202020204" pitchFamily="34" charset="0"/>
            </a:endParaRPr>
          </a:p>
        </p:txBody>
      </p:sp>
      <p:sp>
        <p:nvSpPr>
          <p:cNvPr id="11" name="Freeform 5"/>
          <p:cNvSpPr>
            <a:spLocks noEditPoints="1"/>
          </p:cNvSpPr>
          <p:nvPr userDrawn="1"/>
        </p:nvSpPr>
        <p:spPr bwMode="auto">
          <a:xfrm>
            <a:off x="2829386" y="2196704"/>
            <a:ext cx="3406074" cy="672703"/>
          </a:xfrm>
          <a:custGeom>
            <a:avLst/>
            <a:gdLst>
              <a:gd name="T0" fmla="*/ 657 w 740"/>
              <a:gd name="T1" fmla="*/ 27 h 144"/>
              <a:gd name="T2" fmla="*/ 649 w 740"/>
              <a:gd name="T3" fmla="*/ 50 h 144"/>
              <a:gd name="T4" fmla="*/ 664 w 740"/>
              <a:gd name="T5" fmla="*/ 74 h 144"/>
              <a:gd name="T6" fmla="*/ 705 w 740"/>
              <a:gd name="T7" fmla="*/ 142 h 144"/>
              <a:gd name="T8" fmla="*/ 641 w 740"/>
              <a:gd name="T9" fmla="*/ 108 h 144"/>
              <a:gd name="T10" fmla="*/ 669 w 740"/>
              <a:gd name="T11" fmla="*/ 121 h 144"/>
              <a:gd name="T12" fmla="*/ 326 w 740"/>
              <a:gd name="T13" fmla="*/ 95 h 144"/>
              <a:gd name="T14" fmla="*/ 392 w 740"/>
              <a:gd name="T15" fmla="*/ 60 h 144"/>
              <a:gd name="T16" fmla="*/ 268 w 740"/>
              <a:gd name="T17" fmla="*/ 74 h 144"/>
              <a:gd name="T18" fmla="*/ 180 w 740"/>
              <a:gd name="T19" fmla="*/ 33 h 144"/>
              <a:gd name="T20" fmla="*/ 233 w 740"/>
              <a:gd name="T21" fmla="*/ 72 h 144"/>
              <a:gd name="T22" fmla="*/ 170 w 740"/>
              <a:gd name="T23" fmla="*/ 108 h 144"/>
              <a:gd name="T24" fmla="*/ 267 w 740"/>
              <a:gd name="T25" fmla="*/ 110 h 144"/>
              <a:gd name="T26" fmla="*/ 350 w 740"/>
              <a:gd name="T27" fmla="*/ 144 h 144"/>
              <a:gd name="T28" fmla="*/ 356 w 740"/>
              <a:gd name="T29" fmla="*/ 121 h 144"/>
              <a:gd name="T30" fmla="*/ 227 w 740"/>
              <a:gd name="T31" fmla="*/ 93 h 144"/>
              <a:gd name="T32" fmla="*/ 222 w 740"/>
              <a:gd name="T33" fmla="*/ 122 h 144"/>
              <a:gd name="T34" fmla="*/ 358 w 740"/>
              <a:gd name="T35" fmla="*/ 60 h 144"/>
              <a:gd name="T36" fmla="*/ 592 w 740"/>
              <a:gd name="T37" fmla="*/ 90 h 144"/>
              <a:gd name="T38" fmla="*/ 489 w 740"/>
              <a:gd name="T39" fmla="*/ 30 h 144"/>
              <a:gd name="T40" fmla="*/ 527 w 740"/>
              <a:gd name="T41" fmla="*/ 142 h 144"/>
              <a:gd name="T42" fmla="*/ 539 w 740"/>
              <a:gd name="T43" fmla="*/ 50 h 144"/>
              <a:gd name="T44" fmla="*/ 556 w 740"/>
              <a:gd name="T45" fmla="*/ 142 h 144"/>
              <a:gd name="T46" fmla="*/ 473 w 740"/>
              <a:gd name="T47" fmla="*/ 117 h 144"/>
              <a:gd name="T48" fmla="*/ 413 w 740"/>
              <a:gd name="T49" fmla="*/ 108 h 144"/>
              <a:gd name="T50" fmla="*/ 401 w 740"/>
              <a:gd name="T51" fmla="*/ 35 h 144"/>
              <a:gd name="T52" fmla="*/ 449 w 740"/>
              <a:gd name="T53" fmla="*/ 30 h 144"/>
              <a:gd name="T54" fmla="*/ 448 w 740"/>
              <a:gd name="T55" fmla="*/ 54 h 144"/>
              <a:gd name="T56" fmla="*/ 473 w 740"/>
              <a:gd name="T57" fmla="*/ 117 h 144"/>
              <a:gd name="T58" fmla="*/ 79 w 740"/>
              <a:gd name="T59" fmla="*/ 43 h 144"/>
              <a:gd name="T60" fmla="*/ 125 w 740"/>
              <a:gd name="T61" fmla="*/ 22 h 144"/>
              <a:gd name="T62" fmla="*/ 79 w 740"/>
              <a:gd name="T63" fmla="*/ 144 h 144"/>
              <a:gd name="T64" fmla="*/ 32 w 740"/>
              <a:gd name="T65" fmla="*/ 22 h 144"/>
              <a:gd name="T66" fmla="*/ 723 w 740"/>
              <a:gd name="T67" fmla="*/ 27 h 144"/>
              <a:gd name="T68" fmla="*/ 718 w 740"/>
              <a:gd name="T69" fmla="*/ 41 h 144"/>
              <a:gd name="T70" fmla="*/ 711 w 740"/>
              <a:gd name="T71" fmla="*/ 29 h 144"/>
              <a:gd name="T72" fmla="*/ 730 w 740"/>
              <a:gd name="T73" fmla="*/ 27 h 144"/>
              <a:gd name="T74" fmla="*/ 733 w 740"/>
              <a:gd name="T75" fmla="*/ 39 h 144"/>
              <a:gd name="T76" fmla="*/ 740 w 740"/>
              <a:gd name="T77" fmla="*/ 27 h 144"/>
              <a:gd name="T78" fmla="*/ 738 w 740"/>
              <a:gd name="T79" fmla="*/ 36 h 144"/>
              <a:gd name="T80" fmla="*/ 736 w 740"/>
              <a:gd name="T81" fmla="*/ 36 h 144"/>
              <a:gd name="T82" fmla="*/ 730 w 740"/>
              <a:gd name="T83" fmla="*/ 36 h 144"/>
              <a:gd name="T84" fmla="*/ 728 w 740"/>
              <a:gd name="T85" fmla="*/ 36 h 144"/>
              <a:gd name="T86" fmla="*/ 725 w 740"/>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0"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23" y="27"/>
                  <a:pt x="723" y="27"/>
                  <a:pt x="723" y="27"/>
                </a:cubicBezTo>
                <a:cubicBezTo>
                  <a:pt x="723" y="29"/>
                  <a:pt x="723" y="29"/>
                  <a:pt x="723" y="29"/>
                </a:cubicBezTo>
                <a:cubicBezTo>
                  <a:pt x="718" y="29"/>
                  <a:pt x="718" y="29"/>
                  <a:pt x="718" y="29"/>
                </a:cubicBezTo>
                <a:cubicBezTo>
                  <a:pt x="718" y="41"/>
                  <a:pt x="718" y="41"/>
                  <a:pt x="718" y="41"/>
                </a:cubicBezTo>
                <a:cubicBezTo>
                  <a:pt x="715" y="41"/>
                  <a:pt x="715" y="41"/>
                  <a:pt x="715" y="41"/>
                </a:cubicBezTo>
                <a:cubicBezTo>
                  <a:pt x="715" y="29"/>
                  <a:pt x="715" y="29"/>
                  <a:pt x="715" y="29"/>
                </a:cubicBezTo>
                <a:cubicBezTo>
                  <a:pt x="711" y="29"/>
                  <a:pt x="711" y="29"/>
                  <a:pt x="711" y="29"/>
                </a:cubicBezTo>
                <a:lnTo>
                  <a:pt x="711" y="27"/>
                </a:lnTo>
                <a:close/>
                <a:moveTo>
                  <a:pt x="725" y="27"/>
                </a:moveTo>
                <a:cubicBezTo>
                  <a:pt x="730" y="27"/>
                  <a:pt x="730" y="27"/>
                  <a:pt x="730" y="27"/>
                </a:cubicBezTo>
                <a:cubicBezTo>
                  <a:pt x="731" y="33"/>
                  <a:pt x="731" y="33"/>
                  <a:pt x="731" y="33"/>
                </a:cubicBezTo>
                <a:cubicBezTo>
                  <a:pt x="732" y="35"/>
                  <a:pt x="733" y="39"/>
                  <a:pt x="733" y="39"/>
                </a:cubicBezTo>
                <a:cubicBezTo>
                  <a:pt x="733" y="39"/>
                  <a:pt x="733" y="39"/>
                  <a:pt x="733" y="39"/>
                </a:cubicBezTo>
                <a:cubicBezTo>
                  <a:pt x="733" y="39"/>
                  <a:pt x="734" y="35"/>
                  <a:pt x="734" y="33"/>
                </a:cubicBezTo>
                <a:cubicBezTo>
                  <a:pt x="736" y="27"/>
                  <a:pt x="736" y="27"/>
                  <a:pt x="736" y="27"/>
                </a:cubicBezTo>
                <a:cubicBezTo>
                  <a:pt x="740" y="27"/>
                  <a:pt x="740" y="27"/>
                  <a:pt x="740" y="27"/>
                </a:cubicBezTo>
                <a:cubicBezTo>
                  <a:pt x="740" y="41"/>
                  <a:pt x="740" y="41"/>
                  <a:pt x="740" y="41"/>
                </a:cubicBezTo>
                <a:cubicBezTo>
                  <a:pt x="738" y="41"/>
                  <a:pt x="738" y="41"/>
                  <a:pt x="738" y="41"/>
                </a:cubicBezTo>
                <a:cubicBezTo>
                  <a:pt x="738" y="36"/>
                  <a:pt x="738" y="36"/>
                  <a:pt x="738" y="36"/>
                </a:cubicBezTo>
                <a:cubicBezTo>
                  <a:pt x="738" y="33"/>
                  <a:pt x="738" y="29"/>
                  <a:pt x="738" y="29"/>
                </a:cubicBezTo>
                <a:cubicBezTo>
                  <a:pt x="738" y="29"/>
                  <a:pt x="738" y="29"/>
                  <a:pt x="738" y="29"/>
                </a:cubicBezTo>
                <a:cubicBezTo>
                  <a:pt x="738" y="29"/>
                  <a:pt x="737" y="33"/>
                  <a:pt x="736" y="36"/>
                </a:cubicBezTo>
                <a:cubicBezTo>
                  <a:pt x="734" y="41"/>
                  <a:pt x="734" y="41"/>
                  <a:pt x="734" y="41"/>
                </a:cubicBezTo>
                <a:cubicBezTo>
                  <a:pt x="732" y="41"/>
                  <a:pt x="732" y="41"/>
                  <a:pt x="732" y="41"/>
                </a:cubicBezTo>
                <a:cubicBezTo>
                  <a:pt x="730" y="36"/>
                  <a:pt x="730" y="36"/>
                  <a:pt x="730" y="36"/>
                </a:cubicBezTo>
                <a:cubicBezTo>
                  <a:pt x="729" y="33"/>
                  <a:pt x="728" y="29"/>
                  <a:pt x="728" y="29"/>
                </a:cubicBezTo>
                <a:cubicBezTo>
                  <a:pt x="728" y="29"/>
                  <a:pt x="728" y="29"/>
                  <a:pt x="728" y="29"/>
                </a:cubicBezTo>
                <a:cubicBezTo>
                  <a:pt x="728" y="29"/>
                  <a:pt x="728" y="33"/>
                  <a:pt x="728" y="36"/>
                </a:cubicBezTo>
                <a:cubicBezTo>
                  <a:pt x="728" y="41"/>
                  <a:pt x="728" y="41"/>
                  <a:pt x="728" y="41"/>
                </a:cubicBezTo>
                <a:cubicBezTo>
                  <a:pt x="725" y="41"/>
                  <a:pt x="725" y="41"/>
                  <a:pt x="725" y="41"/>
                </a:cubicBezTo>
                <a:lnTo>
                  <a:pt x="72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324780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315B4-0A06-4A78-9A21-65EAF167458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54930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ver A | Preferred">
    <p:spTree>
      <p:nvGrpSpPr>
        <p:cNvPr id="1" name=""/>
        <p:cNvGrpSpPr/>
        <p:nvPr/>
      </p:nvGrpSpPr>
      <p:grpSpPr>
        <a:xfrm>
          <a:off x="0" y="0"/>
          <a:ext cx="0" cy="0"/>
          <a:chOff x="0" y="0"/>
          <a:chExt cx="0" cy="0"/>
        </a:xfrm>
      </p:grpSpPr>
      <p:sp>
        <p:nvSpPr>
          <p:cNvPr id="8" name="Rectangle 7"/>
          <p:cNvSpPr/>
          <p:nvPr userDrawn="1"/>
        </p:nvSpPr>
        <p:spPr>
          <a:xfrm>
            <a:off x="0" y="3262918"/>
            <a:ext cx="9144000" cy="188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6" name="Picture Placeholder 5"/>
          <p:cNvSpPr>
            <a:spLocks noGrp="1"/>
          </p:cNvSpPr>
          <p:nvPr>
            <p:ph type="pic" sz="quarter" idx="10" hasCustomPrompt="1"/>
          </p:nvPr>
        </p:nvSpPr>
        <p:spPr>
          <a:xfrm>
            <a:off x="0" y="3"/>
            <a:ext cx="9144000" cy="3262915"/>
          </a:xfrm>
          <a:solidFill>
            <a:schemeClr val="bg2"/>
          </a:solidFill>
        </p:spPr>
        <p:txBody>
          <a:bodyPr anchor="ctr"/>
          <a:lstStyle>
            <a:lvl1pPr algn="ctr">
              <a:defRPr sz="7200" b="1">
                <a:solidFill>
                  <a:schemeClr val="bg2">
                    <a:lumMod val="20000"/>
                    <a:lumOff val="80000"/>
                  </a:schemeClr>
                </a:solidFill>
                <a:latin typeface="Open Sans Bold"/>
                <a:cs typeface="Open Sans Bold"/>
              </a:defRPr>
            </a:lvl1pPr>
          </a:lstStyle>
          <a:p>
            <a:r>
              <a:rPr lang="en-US" dirty="0"/>
              <a:t>IMAGE</a:t>
            </a:r>
          </a:p>
        </p:txBody>
      </p:sp>
      <p:sp>
        <p:nvSpPr>
          <p:cNvPr id="10" name="Title 1"/>
          <p:cNvSpPr>
            <a:spLocks noGrp="1"/>
          </p:cNvSpPr>
          <p:nvPr>
            <p:ph type="ctrTitle" hasCustomPrompt="1"/>
          </p:nvPr>
        </p:nvSpPr>
        <p:spPr bwMode="white">
          <a:xfrm>
            <a:off x="2026911" y="3444593"/>
            <a:ext cx="5097090" cy="911691"/>
          </a:xfrm>
        </p:spPr>
        <p:txBody>
          <a:bodyPr anchor="b"/>
          <a:lstStyle>
            <a:lvl1pPr algn="ctr">
              <a:lnSpc>
                <a:spcPct val="80000"/>
              </a:lnSpc>
              <a:defRPr sz="36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15" name="Text Placeholder 7"/>
          <p:cNvSpPr>
            <a:spLocks noGrp="1"/>
          </p:cNvSpPr>
          <p:nvPr>
            <p:ph type="body" sz="quarter" idx="11" hasCustomPrompt="1"/>
          </p:nvPr>
        </p:nvSpPr>
        <p:spPr>
          <a:xfrm>
            <a:off x="354401" y="4630045"/>
            <a:ext cx="1772111" cy="323850"/>
          </a:xfrm>
        </p:spPr>
        <p:txBody>
          <a:bodyPr anchor="b"/>
          <a:lstStyle>
            <a:lvl1pPr>
              <a:defRPr sz="900" baseline="0">
                <a:solidFill>
                  <a:srgbClr val="FFFFFF"/>
                </a:solidFill>
                <a:latin typeface="+mn-lt"/>
              </a:defRPr>
            </a:lvl1pPr>
          </a:lstStyle>
          <a:p>
            <a:pPr lvl="0"/>
            <a:r>
              <a:rPr lang="en-US" dirty="0"/>
              <a:t>Presenter Name</a:t>
            </a:r>
            <a:endParaRPr lang="tr-TR" dirty="0"/>
          </a:p>
        </p:txBody>
      </p:sp>
      <p:sp>
        <p:nvSpPr>
          <p:cNvPr id="16" name="Text Placeholder 7"/>
          <p:cNvSpPr>
            <a:spLocks noGrp="1"/>
          </p:cNvSpPr>
          <p:nvPr>
            <p:ph type="body" sz="quarter" idx="12" hasCustomPrompt="1"/>
          </p:nvPr>
        </p:nvSpPr>
        <p:spPr>
          <a:xfrm>
            <a:off x="7044257" y="4630045"/>
            <a:ext cx="1772111" cy="323850"/>
          </a:xfrm>
        </p:spPr>
        <p:txBody>
          <a:bodyPr anchor="b"/>
          <a:lstStyle>
            <a:lvl1pPr algn="r">
              <a:defRPr sz="900" baseline="0">
                <a:solidFill>
                  <a:srgbClr val="FFFFFF"/>
                </a:solidFill>
                <a:latin typeface="+mn-lt"/>
              </a:defRPr>
            </a:lvl1pPr>
          </a:lstStyle>
          <a:p>
            <a:pPr lvl="0"/>
            <a:r>
              <a:rPr lang="en-US" dirty="0"/>
              <a:t>Date</a:t>
            </a:r>
          </a:p>
        </p:txBody>
      </p:sp>
      <p:sp>
        <p:nvSpPr>
          <p:cNvPr id="9" name="Subtitle 2"/>
          <p:cNvSpPr>
            <a:spLocks noGrp="1"/>
          </p:cNvSpPr>
          <p:nvPr>
            <p:ph type="subTitle" idx="1" hasCustomPrompt="1"/>
          </p:nvPr>
        </p:nvSpPr>
        <p:spPr bwMode="white">
          <a:xfrm>
            <a:off x="2627277" y="4366357"/>
            <a:ext cx="3896359" cy="251496"/>
          </a:xfrm>
        </p:spPr>
        <p:txBody>
          <a:bodyPr anchor="t">
            <a:normAutofit/>
          </a:bodyPr>
          <a:lstStyle>
            <a:lvl1pPr marL="0" indent="0" algn="ctr">
              <a:buNone/>
              <a:defRPr sz="1050" b="0" cap="none" spc="0" baseline="0">
                <a:solidFill>
                  <a:srgbClr val="FFFFFF"/>
                </a:solidFill>
                <a:latin typeface="+mn-lt"/>
                <a:cs typeface="Open Sans Light"/>
              </a:defRPr>
            </a:lvl1pPr>
            <a:lvl2pPr marL="342575" indent="0" algn="ctr">
              <a:buNone/>
              <a:defRPr>
                <a:solidFill>
                  <a:schemeClr val="tx1">
                    <a:tint val="75000"/>
                  </a:schemeClr>
                </a:solidFill>
              </a:defRPr>
            </a:lvl2pPr>
            <a:lvl3pPr marL="685147" indent="0" algn="ctr">
              <a:buNone/>
              <a:defRPr>
                <a:solidFill>
                  <a:schemeClr val="tx1">
                    <a:tint val="75000"/>
                  </a:schemeClr>
                </a:solidFill>
              </a:defRPr>
            </a:lvl3pPr>
            <a:lvl4pPr marL="1027723" indent="0" algn="ctr">
              <a:buNone/>
              <a:defRPr>
                <a:solidFill>
                  <a:schemeClr val="tx1">
                    <a:tint val="75000"/>
                  </a:schemeClr>
                </a:solidFill>
              </a:defRPr>
            </a:lvl4pPr>
            <a:lvl5pPr marL="1370294" indent="0" algn="ctr">
              <a:buNone/>
              <a:defRPr>
                <a:solidFill>
                  <a:schemeClr val="tx1">
                    <a:tint val="75000"/>
                  </a:schemeClr>
                </a:solidFill>
              </a:defRPr>
            </a:lvl5pPr>
            <a:lvl6pPr marL="1712870" indent="0" algn="ctr">
              <a:buNone/>
              <a:defRPr>
                <a:solidFill>
                  <a:schemeClr val="tx1">
                    <a:tint val="75000"/>
                  </a:schemeClr>
                </a:solidFill>
              </a:defRPr>
            </a:lvl6pPr>
            <a:lvl7pPr marL="2055444" indent="0" algn="ctr">
              <a:buNone/>
              <a:defRPr>
                <a:solidFill>
                  <a:schemeClr val="tx1">
                    <a:tint val="75000"/>
                  </a:schemeClr>
                </a:solidFill>
              </a:defRPr>
            </a:lvl7pPr>
            <a:lvl8pPr marL="2398014" indent="0" algn="ctr">
              <a:buNone/>
              <a:defRPr>
                <a:solidFill>
                  <a:schemeClr val="tx1">
                    <a:tint val="75000"/>
                  </a:schemeClr>
                </a:solidFill>
              </a:defRPr>
            </a:lvl8pPr>
            <a:lvl9pPr marL="2740592"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15750543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4" name="Rectangle 3"/>
          <p:cNvSpPr/>
          <p:nvPr userDrawn="1"/>
        </p:nvSpPr>
        <p:spPr>
          <a:xfrm>
            <a:off x="0" y="3262918"/>
            <a:ext cx="9144000" cy="18805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6" name="Picture Placeholder 5"/>
          <p:cNvSpPr>
            <a:spLocks noGrp="1"/>
          </p:cNvSpPr>
          <p:nvPr>
            <p:ph type="pic" sz="quarter" idx="10" hasCustomPrompt="1"/>
          </p:nvPr>
        </p:nvSpPr>
        <p:spPr>
          <a:xfrm>
            <a:off x="0" y="3"/>
            <a:ext cx="9144000" cy="3262915"/>
          </a:xfrm>
          <a:solidFill>
            <a:schemeClr val="bg2"/>
          </a:solidFill>
        </p:spPr>
        <p:txBody>
          <a:bodyPr anchor="ctr"/>
          <a:lstStyle>
            <a:lvl1pPr algn="ctr">
              <a:defRPr sz="7200" b="1">
                <a:solidFill>
                  <a:schemeClr val="bg2">
                    <a:lumMod val="20000"/>
                    <a:lumOff val="80000"/>
                  </a:schemeClr>
                </a:solidFill>
                <a:latin typeface="Open Sans Bold"/>
                <a:cs typeface="Open Sans Bold"/>
              </a:defRPr>
            </a:lvl1pPr>
          </a:lstStyle>
          <a:p>
            <a:r>
              <a:rPr lang="en-US" dirty="0"/>
              <a:t>IMAGE</a:t>
            </a:r>
          </a:p>
        </p:txBody>
      </p:sp>
      <p:sp>
        <p:nvSpPr>
          <p:cNvPr id="2" name="Title 1"/>
          <p:cNvSpPr>
            <a:spLocks noGrp="1"/>
          </p:cNvSpPr>
          <p:nvPr>
            <p:ph type="ctrTitle" hasCustomPrompt="1"/>
          </p:nvPr>
        </p:nvSpPr>
        <p:spPr bwMode="white">
          <a:xfrm>
            <a:off x="2026911" y="3444593"/>
            <a:ext cx="5097090" cy="911691"/>
          </a:xfrm>
        </p:spPr>
        <p:txBody>
          <a:bodyPr anchor="b"/>
          <a:lstStyle>
            <a:lvl1pPr algn="ctr">
              <a:lnSpc>
                <a:spcPct val="80000"/>
              </a:lnSpc>
              <a:defRPr sz="3600" b="0" i="0" cap="none" baseline="0">
                <a:solidFill>
                  <a:srgbClr val="FFFFFF"/>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stStyle>
          <a:p>
            <a:r>
              <a:rPr lang="en-US" dirty="0"/>
              <a:t>Presentation </a:t>
            </a:r>
            <a:br>
              <a:rPr lang="en-US" dirty="0"/>
            </a:br>
            <a:r>
              <a:rPr lang="en-US" dirty="0"/>
              <a:t>title</a:t>
            </a:r>
          </a:p>
        </p:txBody>
      </p:sp>
      <p:sp>
        <p:nvSpPr>
          <p:cNvPr id="3" name="Subtitle 2"/>
          <p:cNvSpPr>
            <a:spLocks noGrp="1"/>
          </p:cNvSpPr>
          <p:nvPr>
            <p:ph type="subTitle" idx="1" hasCustomPrompt="1"/>
          </p:nvPr>
        </p:nvSpPr>
        <p:spPr bwMode="white">
          <a:xfrm>
            <a:off x="2627277" y="4366357"/>
            <a:ext cx="3896359" cy="251496"/>
          </a:xfrm>
        </p:spPr>
        <p:txBody>
          <a:bodyPr anchor="t">
            <a:normAutofit/>
          </a:bodyPr>
          <a:lstStyle>
            <a:lvl1pPr marL="0" indent="0" algn="ctr">
              <a:buNone/>
              <a:defRPr sz="1050" b="0" cap="none" spc="0" baseline="0">
                <a:solidFill>
                  <a:srgbClr val="FFFFFF"/>
                </a:solidFill>
                <a:latin typeface="+mn-lt"/>
                <a:cs typeface="Open Sans Light"/>
              </a:defRPr>
            </a:lvl1pPr>
            <a:lvl2pPr marL="342575" indent="0" algn="ctr">
              <a:buNone/>
              <a:defRPr>
                <a:solidFill>
                  <a:schemeClr val="tx1">
                    <a:tint val="75000"/>
                  </a:schemeClr>
                </a:solidFill>
              </a:defRPr>
            </a:lvl2pPr>
            <a:lvl3pPr marL="685147" indent="0" algn="ctr">
              <a:buNone/>
              <a:defRPr>
                <a:solidFill>
                  <a:schemeClr val="tx1">
                    <a:tint val="75000"/>
                  </a:schemeClr>
                </a:solidFill>
              </a:defRPr>
            </a:lvl3pPr>
            <a:lvl4pPr marL="1027723" indent="0" algn="ctr">
              <a:buNone/>
              <a:defRPr>
                <a:solidFill>
                  <a:schemeClr val="tx1">
                    <a:tint val="75000"/>
                  </a:schemeClr>
                </a:solidFill>
              </a:defRPr>
            </a:lvl4pPr>
            <a:lvl5pPr marL="1370294" indent="0" algn="ctr">
              <a:buNone/>
              <a:defRPr>
                <a:solidFill>
                  <a:schemeClr val="tx1">
                    <a:tint val="75000"/>
                  </a:schemeClr>
                </a:solidFill>
              </a:defRPr>
            </a:lvl5pPr>
            <a:lvl6pPr marL="1712870" indent="0" algn="ctr">
              <a:buNone/>
              <a:defRPr>
                <a:solidFill>
                  <a:schemeClr val="tx1">
                    <a:tint val="75000"/>
                  </a:schemeClr>
                </a:solidFill>
              </a:defRPr>
            </a:lvl6pPr>
            <a:lvl7pPr marL="2055444" indent="0" algn="ctr">
              <a:buNone/>
              <a:defRPr>
                <a:solidFill>
                  <a:schemeClr val="tx1">
                    <a:tint val="75000"/>
                  </a:schemeClr>
                </a:solidFill>
              </a:defRPr>
            </a:lvl7pPr>
            <a:lvl8pPr marL="2398014" indent="0" algn="ctr">
              <a:buNone/>
              <a:defRPr>
                <a:solidFill>
                  <a:schemeClr val="tx1">
                    <a:tint val="75000"/>
                  </a:schemeClr>
                </a:solidFill>
              </a:defRPr>
            </a:lvl8pPr>
            <a:lvl9pPr marL="2740592" indent="0" algn="ctr">
              <a:buNone/>
              <a:defRPr>
                <a:solidFill>
                  <a:schemeClr val="tx1">
                    <a:tint val="75000"/>
                  </a:schemeClr>
                </a:solidFill>
              </a:defRPr>
            </a:lvl9pPr>
          </a:lstStyle>
          <a:p>
            <a:r>
              <a:rPr lang="en-US" dirty="0"/>
              <a:t>Presentation subtitle</a:t>
            </a:r>
          </a:p>
        </p:txBody>
      </p:sp>
      <p:sp>
        <p:nvSpPr>
          <p:cNvPr id="9" name="Text Placeholder 7"/>
          <p:cNvSpPr>
            <a:spLocks noGrp="1"/>
          </p:cNvSpPr>
          <p:nvPr>
            <p:ph type="body" sz="quarter" idx="11" hasCustomPrompt="1"/>
          </p:nvPr>
        </p:nvSpPr>
        <p:spPr>
          <a:xfrm>
            <a:off x="354401" y="4630045"/>
            <a:ext cx="1772111" cy="323850"/>
          </a:xfrm>
        </p:spPr>
        <p:txBody>
          <a:bodyPr anchor="b"/>
          <a:lstStyle>
            <a:lvl1pPr>
              <a:defRPr sz="900" baseline="0">
                <a:solidFill>
                  <a:srgbClr val="FFFFFF"/>
                </a:solidFill>
                <a:latin typeface="+mn-lt"/>
              </a:defRPr>
            </a:lvl1pPr>
          </a:lstStyle>
          <a:p>
            <a:pPr lvl="0"/>
            <a:r>
              <a:rPr lang="en-US" dirty="0"/>
              <a:t>Presenter Name</a:t>
            </a:r>
            <a:endParaRPr lang="tr-TR" dirty="0"/>
          </a:p>
        </p:txBody>
      </p:sp>
      <p:sp>
        <p:nvSpPr>
          <p:cNvPr id="11" name="Text Placeholder 7"/>
          <p:cNvSpPr>
            <a:spLocks noGrp="1"/>
          </p:cNvSpPr>
          <p:nvPr>
            <p:ph type="body" sz="quarter" idx="12" hasCustomPrompt="1"/>
          </p:nvPr>
        </p:nvSpPr>
        <p:spPr>
          <a:xfrm>
            <a:off x="7044257" y="4630045"/>
            <a:ext cx="1772111" cy="323850"/>
          </a:xfrm>
        </p:spPr>
        <p:txBody>
          <a:bodyPr anchor="b"/>
          <a:lstStyle>
            <a:lvl1pPr algn="r">
              <a:defRPr sz="900" baseline="0">
                <a:solidFill>
                  <a:srgbClr val="FFFFFF"/>
                </a:solidFill>
                <a:latin typeface="+mn-lt"/>
              </a:defRPr>
            </a:lvl1pPr>
          </a:lstStyle>
          <a:p>
            <a:pPr lvl="0"/>
            <a:r>
              <a:rPr lang="en-US" dirty="0"/>
              <a:t>Date</a:t>
            </a:r>
          </a:p>
        </p:txBody>
      </p:sp>
      <p:pic>
        <p:nvPicPr>
          <p:cNvPr id="12" name="Picture 11">
            <a:extLst>
              <a:ext uri="{FF2B5EF4-FFF2-40B4-BE49-F238E27FC236}">
                <a16:creationId xmlns:a16="http://schemas.microsoft.com/office/drawing/2014/main" id="{46807E5D-8384-4C3F-9D6A-72AB01171BC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2172" y="4726146"/>
            <a:ext cx="1373356" cy="213598"/>
          </a:xfrm>
          <a:prstGeom prst="rect">
            <a:avLst/>
          </a:prstGeom>
        </p:spPr>
      </p:pic>
    </p:spTree>
    <p:extLst>
      <p:ext uri="{BB962C8B-B14F-4D97-AF65-F5344CB8AC3E}">
        <p14:creationId xmlns:p14="http://schemas.microsoft.com/office/powerpoint/2010/main" val="2570280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8447" y="397763"/>
            <a:ext cx="7250794" cy="534924"/>
          </a:xfrm>
          <a:prstGeom prst="rect">
            <a:avLst/>
          </a:prstGeom>
        </p:spPr>
        <p:txBody>
          <a:bodyPr/>
          <a:lstStyle>
            <a:lvl1pPr>
              <a:defRPr>
                <a:solidFill>
                  <a:schemeClr val="tx2"/>
                </a:solidFill>
              </a:defRPr>
            </a:lvl1pPr>
          </a:lstStyle>
          <a:p>
            <a:r>
              <a:rPr lang="en-US" dirty="0"/>
              <a:t>Click to add title</a:t>
            </a:r>
          </a:p>
        </p:txBody>
      </p:sp>
    </p:spTree>
    <p:extLst>
      <p:ext uri="{BB962C8B-B14F-4D97-AF65-F5344CB8AC3E}">
        <p14:creationId xmlns:p14="http://schemas.microsoft.com/office/powerpoint/2010/main" val="29305958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C">
    <p:bg>
      <p:bgPr>
        <a:solidFill>
          <a:schemeClr val="accent2"/>
        </a:solidFill>
        <a:effectLst/>
      </p:bgPr>
    </p:bg>
    <p:spTree>
      <p:nvGrpSpPr>
        <p:cNvPr id="1" name=""/>
        <p:cNvGrpSpPr/>
        <p:nvPr/>
      </p:nvGrpSpPr>
      <p:grpSpPr>
        <a:xfrm>
          <a:off x="0" y="0"/>
          <a:ext cx="0" cy="0"/>
          <a:chOff x="0" y="0"/>
          <a:chExt cx="0" cy="0"/>
        </a:xfrm>
      </p:grpSpPr>
      <p:sp>
        <p:nvSpPr>
          <p:cNvPr id="8" name="Rectangle 7"/>
          <p:cNvSpPr/>
          <p:nvPr userDrawn="1"/>
        </p:nvSpPr>
        <p:spPr>
          <a:xfrm>
            <a:off x="0" y="4587322"/>
            <a:ext cx="9144000" cy="556181"/>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4" name="Text Placeholder 3"/>
          <p:cNvSpPr>
            <a:spLocks noGrp="1"/>
          </p:cNvSpPr>
          <p:nvPr>
            <p:ph type="body" sz="quarter" idx="13" hasCustomPrompt="1"/>
          </p:nvPr>
        </p:nvSpPr>
        <p:spPr>
          <a:xfrm>
            <a:off x="338492" y="403135"/>
            <a:ext cx="8492416" cy="3899927"/>
          </a:xfrm>
        </p:spPr>
        <p:txBody>
          <a:bodyPr anchor="ctr"/>
          <a:lstStyle>
            <a:lvl1pPr algn="ctr">
              <a:lnSpc>
                <a:spcPct val="80000"/>
              </a:lnSpc>
              <a:defRPr sz="54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799"/>
              </a:spcBef>
              <a:buFontTx/>
              <a:buNone/>
              <a:defRPr sz="1050" b="0">
                <a:solidFill>
                  <a:schemeClr val="bg1"/>
                </a:solidFill>
                <a:latin typeface="+mn-lt"/>
                <a:cs typeface="Open Sans Light"/>
              </a:defRPr>
            </a:lvl2pPr>
          </a:lstStyle>
          <a:p>
            <a:pPr lvl="0"/>
            <a:r>
              <a:rPr lang="en-US" dirty="0"/>
              <a:t>Presentation</a:t>
            </a:r>
            <a:br>
              <a:rPr lang="en-US" dirty="0"/>
            </a:br>
            <a:r>
              <a:rPr lang="en-US" dirty="0"/>
              <a:t>title</a:t>
            </a:r>
          </a:p>
          <a:p>
            <a:pPr lvl="1"/>
            <a:r>
              <a:rPr lang="en-US" dirty="0"/>
              <a:t>Subtitle</a:t>
            </a:r>
          </a:p>
        </p:txBody>
      </p:sp>
      <p:sp>
        <p:nvSpPr>
          <p:cNvPr id="7" name="Text Placeholder 7"/>
          <p:cNvSpPr>
            <a:spLocks noGrp="1"/>
          </p:cNvSpPr>
          <p:nvPr>
            <p:ph type="body" sz="quarter" idx="11" hasCustomPrompt="1"/>
          </p:nvPr>
        </p:nvSpPr>
        <p:spPr>
          <a:xfrm>
            <a:off x="354401" y="4630045"/>
            <a:ext cx="1772111" cy="323850"/>
          </a:xfrm>
        </p:spPr>
        <p:txBody>
          <a:bodyPr anchor="b"/>
          <a:lstStyle>
            <a:lvl1pPr>
              <a:defRPr sz="900" baseline="0">
                <a:solidFill>
                  <a:srgbClr val="FFFFFF"/>
                </a:solidFill>
              </a:defRPr>
            </a:lvl1pPr>
          </a:lstStyle>
          <a:p>
            <a:pPr lvl="0"/>
            <a:r>
              <a:rPr lang="en-US" dirty="0"/>
              <a:t>Presenter Name</a:t>
            </a:r>
            <a:endParaRPr lang="tr-TR" dirty="0"/>
          </a:p>
        </p:txBody>
      </p:sp>
      <p:sp>
        <p:nvSpPr>
          <p:cNvPr id="9" name="Text Placeholder 7"/>
          <p:cNvSpPr>
            <a:spLocks noGrp="1"/>
          </p:cNvSpPr>
          <p:nvPr>
            <p:ph type="body" sz="quarter" idx="12" hasCustomPrompt="1"/>
          </p:nvPr>
        </p:nvSpPr>
        <p:spPr>
          <a:xfrm>
            <a:off x="7044257" y="4630045"/>
            <a:ext cx="1772111" cy="323850"/>
          </a:xfrm>
        </p:spPr>
        <p:txBody>
          <a:bodyPr anchor="b"/>
          <a:lstStyle>
            <a:lvl1pPr algn="r">
              <a:defRPr sz="900" baseline="0">
                <a:solidFill>
                  <a:srgbClr val="FFFFFF"/>
                </a:solidFill>
              </a:defRPr>
            </a:lvl1pPr>
          </a:lstStyle>
          <a:p>
            <a:pPr lvl="0"/>
            <a:r>
              <a:rPr lang="en-US" dirty="0"/>
              <a:t>Date</a:t>
            </a:r>
          </a:p>
        </p:txBody>
      </p:sp>
      <p:pic>
        <p:nvPicPr>
          <p:cNvPr id="10" name="Picture 9">
            <a:extLst>
              <a:ext uri="{FF2B5EF4-FFF2-40B4-BE49-F238E27FC236}">
                <a16:creationId xmlns:a16="http://schemas.microsoft.com/office/drawing/2014/main" id="{20FF5905-C937-4F67-B47F-A6EB3806C2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2172" y="4726146"/>
            <a:ext cx="1373356" cy="213598"/>
          </a:xfrm>
          <a:prstGeom prst="rect">
            <a:avLst/>
          </a:prstGeom>
        </p:spPr>
      </p:pic>
    </p:spTree>
    <p:extLst>
      <p:ext uri="{BB962C8B-B14F-4D97-AF65-F5344CB8AC3E}">
        <p14:creationId xmlns:p14="http://schemas.microsoft.com/office/powerpoint/2010/main" val="3151721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2992" y="341713"/>
            <a:ext cx="8458021" cy="4449365"/>
          </a:xfrm>
        </p:spPr>
        <p:txBody>
          <a:bodyPr anchor="ctr" anchorCtr="1"/>
          <a:lstStyle>
            <a:lvl1pPr marL="0" indent="0" algn="ctr">
              <a:buFontTx/>
              <a:buNone/>
              <a:tabLst>
                <a:tab pos="901319" algn="l"/>
              </a:tabLst>
              <a:defRPr sz="5400" b="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a:spcBef>
                <a:spcPts val="1350"/>
              </a:spcBef>
              <a:buFontTx/>
              <a:buNone/>
              <a:tabLst>
                <a:tab pos="901319" algn="l"/>
              </a:tabLst>
              <a:defRPr sz="1050">
                <a:solidFill>
                  <a:schemeClr val="bg1"/>
                </a:solidFill>
              </a:defRPr>
            </a:lvl2pPr>
            <a:lvl3pPr marL="0" indent="0" algn="ctr">
              <a:buFontTx/>
              <a:buNone/>
              <a:tabLst>
                <a:tab pos="901319" algn="l"/>
              </a:tabLst>
              <a:defRPr sz="1500">
                <a:solidFill>
                  <a:schemeClr val="bg1"/>
                </a:solidFill>
              </a:defRPr>
            </a:lvl3pPr>
            <a:lvl4pPr marL="0" indent="0" algn="ctr">
              <a:buFontTx/>
              <a:buNone/>
              <a:tabLst>
                <a:tab pos="901319" algn="l"/>
              </a:tabLst>
              <a:defRPr sz="1500">
                <a:solidFill>
                  <a:schemeClr val="bg1"/>
                </a:solidFill>
              </a:defRPr>
            </a:lvl4pPr>
            <a:lvl5pPr marL="0" indent="0" algn="ctr">
              <a:buFontTx/>
              <a:buNone/>
              <a:tabLst>
                <a:tab pos="901319" algn="l"/>
              </a:tabLst>
              <a:defRPr sz="1500">
                <a:solidFill>
                  <a:schemeClr val="bg1"/>
                </a:solidFill>
              </a:defRPr>
            </a:lvl5pPr>
          </a:lstStyle>
          <a:p>
            <a:pPr lvl="0"/>
            <a:r>
              <a:rPr lang="en-US" dirty="0"/>
              <a:t>Divider</a:t>
            </a:r>
          </a:p>
          <a:p>
            <a:pPr lvl="1"/>
            <a:r>
              <a:rPr lang="en-US" dirty="0"/>
              <a:t>Second level</a:t>
            </a:r>
          </a:p>
        </p:txBody>
      </p:sp>
      <p:sp>
        <p:nvSpPr>
          <p:cNvPr id="2" name="TextBox 1"/>
          <p:cNvSpPr txBox="1"/>
          <p:nvPr userDrawn="1"/>
        </p:nvSpPr>
        <p:spPr>
          <a:xfrm>
            <a:off x="209605" y="390525"/>
            <a:ext cx="685979" cy="685800"/>
          </a:xfrm>
          <a:prstGeom prst="rect">
            <a:avLst/>
          </a:prstGeom>
          <a:noFill/>
        </p:spPr>
        <p:txBody>
          <a:bodyPr wrap="none" lIns="0" tIns="0" rIns="0" bIns="0" rtlCol="0">
            <a:noAutofit/>
          </a:bodyPr>
          <a:lstStyle/>
          <a:p>
            <a:pPr defTabSz="342575" fontAlgn="base">
              <a:spcBef>
                <a:spcPts val="900"/>
              </a:spcBef>
            </a:pPr>
            <a:endParaRPr lang="en-US" sz="1350" dirty="0">
              <a:solidFill>
                <a:srgbClr val="414141"/>
              </a:solidFill>
              <a:latin typeface="Open Sans Light"/>
              <a:cs typeface="Open Sans Light"/>
            </a:endParaRPr>
          </a:p>
        </p:txBody>
      </p:sp>
    </p:spTree>
    <p:extLst>
      <p:ext uri="{BB962C8B-B14F-4D97-AF65-F5344CB8AC3E}">
        <p14:creationId xmlns:p14="http://schemas.microsoft.com/office/powerpoint/2010/main" val="2980541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846" y="291047"/>
            <a:ext cx="7093019" cy="548708"/>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342990" y="1200150"/>
            <a:ext cx="7089637" cy="3476625"/>
          </a:xfrm>
        </p:spPr>
        <p:txBody>
          <a:bodyPr/>
          <a:lstStyle>
            <a:lvl1pPr>
              <a:defRPr sz="1350"/>
            </a:lvl1pPr>
            <a:lvl2pPr>
              <a:defRPr sz="1350"/>
            </a:lvl2pPr>
            <a:lvl3pPr>
              <a:defRPr sz="135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9" name="Straight Connector 8"/>
          <p:cNvCxnSpPr/>
          <p:nvPr userDrawn="1"/>
        </p:nvCxnSpPr>
        <p:spPr>
          <a:xfrm>
            <a:off x="338494" y="916890"/>
            <a:ext cx="847086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4605858" y="4898572"/>
            <a:ext cx="685979" cy="685800"/>
          </a:xfrm>
          <a:prstGeom prst="rect">
            <a:avLst/>
          </a:prstGeom>
          <a:noFill/>
        </p:spPr>
        <p:txBody>
          <a:bodyPr wrap="none" lIns="0" tIns="0" rIns="0" bIns="0" rtlCol="0">
            <a:noAutofit/>
          </a:bodyPr>
          <a:lstStyle/>
          <a:p>
            <a:pPr defTabSz="342575" fontAlgn="base">
              <a:spcBef>
                <a:spcPts val="900"/>
              </a:spcBef>
            </a:pPr>
            <a:endParaRPr lang="en-US" sz="1350" dirty="0">
              <a:solidFill>
                <a:srgbClr val="414141"/>
              </a:solidFill>
              <a:latin typeface="Open Sans Light"/>
              <a:cs typeface="Open Sans Light"/>
            </a:endParaRPr>
          </a:p>
        </p:txBody>
      </p:sp>
    </p:spTree>
    <p:extLst>
      <p:ext uri="{BB962C8B-B14F-4D97-AF65-F5344CB8AC3E}">
        <p14:creationId xmlns:p14="http://schemas.microsoft.com/office/powerpoint/2010/main" val="3769908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2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846" y="291047"/>
            <a:ext cx="7093019" cy="54864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345181" y="1200150"/>
            <a:ext cx="7083682" cy="3477006"/>
          </a:xfrm>
        </p:spPr>
        <p:txBody>
          <a:bodyPr/>
          <a:lstStyle>
            <a:lvl1pPr>
              <a:spcBef>
                <a:spcPts val="1350"/>
              </a:spcBef>
              <a:defRPr sz="1350" b="1" i="0">
                <a:solidFill>
                  <a:schemeClr val="tx2"/>
                </a:solidFill>
                <a:latin typeface="Open Sans" charset="0"/>
                <a:ea typeface="Open Sans" charset="0"/>
                <a:cs typeface="Open Sans" charset="0"/>
              </a:defRPr>
            </a:lvl1pPr>
            <a:lvl2pPr marL="0" indent="0">
              <a:spcBef>
                <a:spcPts val="900"/>
              </a:spcBef>
              <a:buFontTx/>
              <a:buNone/>
              <a:defRPr sz="1350"/>
            </a:lvl2pPr>
            <a:lvl3pPr marL="150022" indent="-150022">
              <a:spcBef>
                <a:spcPts val="450"/>
              </a:spcBef>
              <a:buFont typeface="Arial"/>
              <a:buChar char="•"/>
              <a:defRPr sz="1350"/>
            </a:lvl3pPr>
            <a:lvl4pPr marL="298853" indent="-150022">
              <a:buFont typeface="Lucida Grande"/>
              <a:buChar char="-"/>
              <a:defRPr sz="135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cxnSp>
        <p:nvCxnSpPr>
          <p:cNvPr id="7" name="Straight Connector 6"/>
          <p:cNvCxnSpPr/>
          <p:nvPr userDrawn="1"/>
        </p:nvCxnSpPr>
        <p:spPr>
          <a:xfrm>
            <a:off x="338494" y="916890"/>
            <a:ext cx="847086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258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28">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3 Col | Titl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846" y="291046"/>
            <a:ext cx="7093019" cy="54864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342992" y="1200150"/>
            <a:ext cx="2914447" cy="3477006"/>
          </a:xfrm>
        </p:spPr>
        <p:txBody>
          <a:bodyPr/>
          <a:lstStyle>
            <a:lvl1pPr>
              <a:defRPr sz="1350"/>
            </a:lvl1pPr>
            <a:lvl2pPr>
              <a:defRPr sz="1350"/>
            </a:lvl2pPr>
            <a:lvl3pPr>
              <a:defRPr sz="135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6" name="Straight Connector 5"/>
          <p:cNvCxnSpPr/>
          <p:nvPr userDrawn="1"/>
        </p:nvCxnSpPr>
        <p:spPr>
          <a:xfrm>
            <a:off x="338494" y="916890"/>
            <a:ext cx="847086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6740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28">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3 Col | Title | Header |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846" y="291047"/>
            <a:ext cx="7093019" cy="548640"/>
          </a:xfrm>
        </p:spPr>
        <p:txBody>
          <a:bodyPr anchor="ctr"/>
          <a:lstStyle>
            <a:lvl1pPr>
              <a:defRPr>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342990" y="1200150"/>
            <a:ext cx="2915409" cy="3477006"/>
          </a:xfrm>
        </p:spPr>
        <p:txBody>
          <a:bodyPr/>
          <a:lstStyle>
            <a:lvl1pPr>
              <a:spcBef>
                <a:spcPts val="1350"/>
              </a:spcBef>
              <a:defRPr sz="1350" b="1">
                <a:solidFill>
                  <a:schemeClr val="tx2"/>
                </a:solidFill>
                <a:latin typeface="Open Sans Bold"/>
                <a:cs typeface="Open Sans Bold"/>
              </a:defRPr>
            </a:lvl1pPr>
            <a:lvl2pPr marL="0" indent="0">
              <a:spcBef>
                <a:spcPts val="900"/>
              </a:spcBef>
              <a:buFontTx/>
              <a:buNone/>
              <a:defRPr sz="1350"/>
            </a:lvl2pPr>
            <a:lvl3pPr marL="150022" indent="-150022">
              <a:spcBef>
                <a:spcPts val="450"/>
              </a:spcBef>
              <a:buFont typeface="Arial"/>
              <a:buChar char="•"/>
              <a:defRPr sz="1350"/>
            </a:lvl3pPr>
            <a:lvl4pPr marL="298853" indent="-150022">
              <a:buFont typeface="Lucida Grande"/>
              <a:buChar char="-"/>
              <a:defRPr sz="1350"/>
            </a:lvl4pPr>
            <a:lvl5pPr>
              <a:defRPr sz="1350"/>
            </a:lvl5pPr>
          </a:lstStyle>
          <a:p>
            <a:pPr lvl="0"/>
            <a:r>
              <a:rPr lang="en-US" dirty="0"/>
              <a:t>Header</a:t>
            </a:r>
          </a:p>
          <a:p>
            <a:pPr lvl="1"/>
            <a:r>
              <a:rPr lang="en-US" dirty="0"/>
              <a:t>First-level</a:t>
            </a:r>
          </a:p>
          <a:p>
            <a:pPr lvl="2"/>
            <a:r>
              <a:rPr lang="en-US" dirty="0"/>
              <a:t>Second-level</a:t>
            </a:r>
          </a:p>
          <a:p>
            <a:pPr lvl="3"/>
            <a:r>
              <a:rPr lang="en-US" dirty="0"/>
              <a:t>Third-level</a:t>
            </a:r>
          </a:p>
        </p:txBody>
      </p:sp>
      <p:cxnSp>
        <p:nvCxnSpPr>
          <p:cNvPr id="6" name="Straight Connector 5"/>
          <p:cNvCxnSpPr/>
          <p:nvPr userDrawn="1"/>
        </p:nvCxnSpPr>
        <p:spPr>
          <a:xfrm>
            <a:off x="338494" y="916890"/>
            <a:ext cx="847086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398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28">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846" y="291047"/>
            <a:ext cx="7093019" cy="548640"/>
          </a:xfrm>
        </p:spPr>
        <p:txBody>
          <a:bodyPr anchor="ctr"/>
          <a:lstStyle>
            <a:lvl1pPr>
              <a:defRPr>
                <a:solidFill>
                  <a:srgbClr val="7D3F98"/>
                </a:solidFill>
              </a:defRPr>
            </a:lvl1pPr>
          </a:lstStyle>
          <a:p>
            <a:r>
              <a:rPr lang="en-US" dirty="0"/>
              <a:t>Title</a:t>
            </a:r>
          </a:p>
        </p:txBody>
      </p:sp>
      <p:cxnSp>
        <p:nvCxnSpPr>
          <p:cNvPr id="4" name="Straight Connector 3"/>
          <p:cNvCxnSpPr/>
          <p:nvPr userDrawn="1"/>
        </p:nvCxnSpPr>
        <p:spPr>
          <a:xfrm>
            <a:off x="338494" y="916890"/>
            <a:ext cx="847086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02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igh Impact ">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0" y="4744457"/>
            <a:ext cx="9144000" cy="3990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srgbClr val="FFFFFF"/>
              </a:solidFill>
              <a:latin typeface="Open Sans Bold"/>
              <a:cs typeface="Open Sans Bold"/>
            </a:endParaRPr>
          </a:p>
        </p:txBody>
      </p:sp>
      <p:sp>
        <p:nvSpPr>
          <p:cNvPr id="2" name="Title 1"/>
          <p:cNvSpPr>
            <a:spLocks noGrp="1"/>
          </p:cNvSpPr>
          <p:nvPr>
            <p:ph type="title" hasCustomPrompt="1"/>
          </p:nvPr>
        </p:nvSpPr>
        <p:spPr>
          <a:xfrm>
            <a:off x="335845" y="291047"/>
            <a:ext cx="8458117" cy="548640"/>
          </a:xfrm>
        </p:spPr>
        <p:txBody>
          <a:bodyPr anchor="ctr"/>
          <a:lstStyle>
            <a:lvl1pPr>
              <a:defRPr>
                <a:solidFill>
                  <a:schemeClr val="bg1"/>
                </a:solidFill>
              </a:defRPr>
            </a:lvl1pPr>
          </a:lstStyle>
          <a:p>
            <a:r>
              <a:rPr lang="en-US" dirty="0"/>
              <a:t>Title</a:t>
            </a:r>
          </a:p>
        </p:txBody>
      </p:sp>
      <p:cxnSp>
        <p:nvCxnSpPr>
          <p:cNvPr id="6" name="Straight Connector 5"/>
          <p:cNvCxnSpPr/>
          <p:nvPr userDrawn="1"/>
        </p:nvCxnSpPr>
        <p:spPr>
          <a:xfrm>
            <a:off x="338494" y="916890"/>
            <a:ext cx="847086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Content Placeholder 8"/>
          <p:cNvSpPr txBox="1">
            <a:spLocks/>
          </p:cNvSpPr>
          <p:nvPr userDrawn="1"/>
        </p:nvSpPr>
        <p:spPr>
          <a:xfrm>
            <a:off x="8328306"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50" dirty="0">
                <a:solidFill>
                  <a:srgbClr val="FFFFFF"/>
                </a:solidFill>
                <a:latin typeface="Open Sans Light"/>
                <a:cs typeface="Open Sans Light"/>
              </a:rPr>
              <a:t> </a:t>
            </a:r>
            <a:fld id="{38743595-4496-5147-A886-7D133864DF76}" type="slidenum">
              <a:rPr lang="en-US" sz="750" smtClean="0">
                <a:solidFill>
                  <a:srgbClr val="FFFFFF"/>
                </a:solidFill>
                <a:latin typeface="Open Sans Light"/>
                <a:cs typeface="Open Sans Light"/>
              </a:rPr>
              <a:pPr algn="r"/>
              <a:t>‹#›</a:t>
            </a:fld>
            <a:endParaRPr lang="en-US" sz="750" dirty="0">
              <a:solidFill>
                <a:srgbClr val="FFFFFF"/>
              </a:solidFill>
              <a:latin typeface="Open Sans Light"/>
              <a:cs typeface="Open Sans Light"/>
            </a:endParaRPr>
          </a:p>
        </p:txBody>
      </p:sp>
      <p:sp>
        <p:nvSpPr>
          <p:cNvPr id="12" name="Content Placeholder 8"/>
          <p:cNvSpPr txBox="1">
            <a:spLocks/>
          </p:cNvSpPr>
          <p:nvPr userDrawn="1"/>
        </p:nvSpPr>
        <p:spPr>
          <a:xfrm>
            <a:off x="342990" y="4813970"/>
            <a:ext cx="2895163" cy="17145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sz="600">
                <a:solidFill>
                  <a:srgbClr val="FFFFFF"/>
                </a:solidFill>
              </a:rPr>
              <a:t>©2017 </a:t>
            </a:r>
            <a:r>
              <a:rPr lang="tr-TR" sz="600" err="1">
                <a:solidFill>
                  <a:srgbClr val="FFFFFF"/>
                </a:solidFill>
              </a:rPr>
              <a:t>Aetna</a:t>
            </a:r>
            <a:r>
              <a:rPr lang="tr-TR" sz="600">
                <a:solidFill>
                  <a:srgbClr val="FFFFFF"/>
                </a:solidFill>
              </a:rPr>
              <a:t> </a:t>
            </a:r>
            <a:r>
              <a:rPr lang="tr-TR" sz="600" err="1">
                <a:solidFill>
                  <a:srgbClr val="FFFFFF"/>
                </a:solidFill>
              </a:rPr>
              <a:t>Inc</a:t>
            </a:r>
            <a:r>
              <a:rPr lang="tr-TR" sz="600">
                <a:solidFill>
                  <a:srgbClr val="FFFFFF"/>
                </a:solidFill>
              </a:rPr>
              <a:t>.</a:t>
            </a:r>
          </a:p>
        </p:txBody>
      </p:sp>
    </p:spTree>
    <p:extLst>
      <p:ext uri="{BB962C8B-B14F-4D97-AF65-F5344CB8AC3E}">
        <p14:creationId xmlns:p14="http://schemas.microsoft.com/office/powerpoint/2010/main" val="828802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 Col Right">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335846" y="291047"/>
            <a:ext cx="6307111" cy="548640"/>
          </a:xfrm>
        </p:spPr>
        <p:txBody>
          <a:bodyPr anchor="ctr"/>
          <a:lstStyle>
            <a:lvl1pPr>
              <a:defRPr sz="2101" b="0">
                <a:solidFill>
                  <a:srgbClr val="7D3F98"/>
                </a:solidFill>
              </a:defRPr>
            </a:lvl1pPr>
          </a:lstStyle>
          <a:p>
            <a:r>
              <a:rPr lang="en-US" dirty="0"/>
              <a:t>Title</a:t>
            </a:r>
          </a:p>
        </p:txBody>
      </p:sp>
      <p:sp>
        <p:nvSpPr>
          <p:cNvPr id="4" name="Content Placeholder 3"/>
          <p:cNvSpPr>
            <a:spLocks noGrp="1"/>
          </p:cNvSpPr>
          <p:nvPr>
            <p:ph sz="quarter" idx="10" hasCustomPrompt="1"/>
          </p:nvPr>
        </p:nvSpPr>
        <p:spPr>
          <a:xfrm>
            <a:off x="342988" y="1200150"/>
            <a:ext cx="6308648" cy="3477006"/>
          </a:xfrm>
        </p:spPr>
        <p:txBody>
          <a:bodyPr/>
          <a:lstStyle>
            <a:lvl1pPr>
              <a:defRPr sz="1350"/>
            </a:lvl1pPr>
            <a:lvl2pPr>
              <a:defRPr sz="1350"/>
            </a:lvl2pPr>
            <a:lvl3pPr>
              <a:defRPr sz="135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6" name="Straight Connector 5"/>
          <p:cNvCxnSpPr/>
          <p:nvPr userDrawn="1"/>
        </p:nvCxnSpPr>
        <p:spPr>
          <a:xfrm>
            <a:off x="335845" y="916890"/>
            <a:ext cx="630900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p:cNvSpPr txBox="1">
            <a:spLocks/>
          </p:cNvSpPr>
          <p:nvPr userDrawn="1"/>
        </p:nvSpPr>
        <p:spPr>
          <a:xfrm>
            <a:off x="8328306"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50" dirty="0">
                <a:solidFill>
                  <a:srgbClr val="FFFFFF"/>
                </a:solidFill>
                <a:cs typeface="Open Sans Light"/>
              </a:rPr>
              <a:t> </a:t>
            </a:r>
            <a:fld id="{38743595-4496-5147-A886-7D133864DF76}" type="slidenum">
              <a:rPr lang="en-US" sz="750" smtClean="0">
                <a:solidFill>
                  <a:srgbClr val="FFFFFF"/>
                </a:solidFill>
                <a:cs typeface="Open Sans Light"/>
              </a:rPr>
              <a:pPr algn="r"/>
              <a:t>‹#›</a:t>
            </a:fld>
            <a:endParaRPr lang="en-US" sz="750" dirty="0">
              <a:solidFill>
                <a:srgbClr val="FFFFFF"/>
              </a:solidFill>
              <a:cs typeface="Open Sans Light"/>
            </a:endParaRPr>
          </a:p>
        </p:txBody>
      </p:sp>
    </p:spTree>
    <p:extLst>
      <p:ext uri="{BB962C8B-B14F-4D97-AF65-F5344CB8AC3E}">
        <p14:creationId xmlns:p14="http://schemas.microsoft.com/office/powerpoint/2010/main" val="18236348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 Col Right | Header">
    <p:spTree>
      <p:nvGrpSpPr>
        <p:cNvPr id="1" name=""/>
        <p:cNvGrpSpPr/>
        <p:nvPr/>
      </p:nvGrpSpPr>
      <p:grpSpPr>
        <a:xfrm>
          <a:off x="0" y="0"/>
          <a:ext cx="0" cy="0"/>
          <a:chOff x="0" y="0"/>
          <a:chExt cx="0" cy="0"/>
        </a:xfrm>
      </p:grpSpPr>
      <p:sp>
        <p:nvSpPr>
          <p:cNvPr id="5" name="Rectangle 4"/>
          <p:cNvSpPr/>
          <p:nvPr userDrawn="1"/>
        </p:nvSpPr>
        <p:spPr>
          <a:xfrm>
            <a:off x="6846178" y="0"/>
            <a:ext cx="2297822" cy="5143500"/>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endParaRPr lang="en-US" sz="1350" dirty="0">
              <a:solidFill>
                <a:srgbClr val="FFFFFF"/>
              </a:solidFill>
            </a:endParaRPr>
          </a:p>
        </p:txBody>
      </p:sp>
      <p:sp>
        <p:nvSpPr>
          <p:cNvPr id="2" name="Title 1"/>
          <p:cNvSpPr>
            <a:spLocks noGrp="1"/>
          </p:cNvSpPr>
          <p:nvPr>
            <p:ph type="title" hasCustomPrompt="1"/>
          </p:nvPr>
        </p:nvSpPr>
        <p:spPr>
          <a:xfrm>
            <a:off x="335846" y="291047"/>
            <a:ext cx="6307111" cy="548640"/>
          </a:xfrm>
        </p:spPr>
        <p:txBody>
          <a:bodyPr anchor="ctr"/>
          <a:lstStyle>
            <a:lvl1pPr>
              <a:defRPr sz="2101" b="0">
                <a:solidFill>
                  <a:srgbClr val="7D3F98"/>
                </a:solidFill>
              </a:defRPr>
            </a:lvl1pPr>
          </a:lstStyle>
          <a:p>
            <a:r>
              <a:rPr lang="en-US" dirty="0"/>
              <a:t>Title</a:t>
            </a:r>
          </a:p>
        </p:txBody>
      </p:sp>
      <p:cxnSp>
        <p:nvCxnSpPr>
          <p:cNvPr id="6" name="Straight Connector 5"/>
          <p:cNvCxnSpPr/>
          <p:nvPr userDrawn="1"/>
        </p:nvCxnSpPr>
        <p:spPr>
          <a:xfrm>
            <a:off x="335845" y="916890"/>
            <a:ext cx="630900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0" hasCustomPrompt="1"/>
          </p:nvPr>
        </p:nvSpPr>
        <p:spPr>
          <a:xfrm>
            <a:off x="342992" y="1200150"/>
            <a:ext cx="6311003" cy="3477006"/>
          </a:xfrm>
        </p:spPr>
        <p:txBody>
          <a:bodyPr/>
          <a:lstStyle>
            <a:lvl1pPr>
              <a:spcBef>
                <a:spcPts val="1350"/>
              </a:spcBef>
              <a:defRPr sz="1350" b="1">
                <a:solidFill>
                  <a:schemeClr val="tx2"/>
                </a:solidFill>
                <a:latin typeface="Open Sans Bold"/>
                <a:cs typeface="Open Sans Bold"/>
              </a:defRPr>
            </a:lvl1pPr>
            <a:lvl2pPr marL="0" indent="0">
              <a:spcBef>
                <a:spcPts val="900"/>
              </a:spcBef>
              <a:buFontTx/>
              <a:buNone/>
              <a:defRPr sz="1350"/>
            </a:lvl2pPr>
            <a:lvl3pPr marL="150022" indent="-150022">
              <a:spcBef>
                <a:spcPts val="450"/>
              </a:spcBef>
              <a:buFont typeface="Arial"/>
              <a:buChar char="•"/>
              <a:defRPr sz="1350"/>
            </a:lvl3pPr>
            <a:lvl4pPr marL="298853" indent="-150022">
              <a:buFont typeface="Lucida Grande"/>
              <a:buChar char="-"/>
              <a:defRPr sz="1350"/>
            </a:lvl4pPr>
            <a:lvl5pPr>
              <a:defRPr sz="1350"/>
            </a:lvl5pPr>
          </a:lstStyle>
          <a:p>
            <a:pPr lvl="0"/>
            <a:r>
              <a:rPr lang="en-US" dirty="0"/>
              <a:t>Header</a:t>
            </a:r>
          </a:p>
          <a:p>
            <a:pPr lvl="1"/>
            <a:r>
              <a:rPr lang="en-US" dirty="0"/>
              <a:t>First-level </a:t>
            </a:r>
          </a:p>
          <a:p>
            <a:pPr lvl="2"/>
            <a:r>
              <a:rPr lang="en-US" dirty="0"/>
              <a:t>Second-level</a:t>
            </a:r>
          </a:p>
          <a:p>
            <a:pPr lvl="3"/>
            <a:r>
              <a:rPr lang="en-US" dirty="0"/>
              <a:t>Third-level</a:t>
            </a:r>
          </a:p>
        </p:txBody>
      </p:sp>
      <p:sp>
        <p:nvSpPr>
          <p:cNvPr id="10" name="Content Placeholder 8"/>
          <p:cNvSpPr txBox="1">
            <a:spLocks/>
          </p:cNvSpPr>
          <p:nvPr userDrawn="1"/>
        </p:nvSpPr>
        <p:spPr>
          <a:xfrm>
            <a:off x="8328306"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50" dirty="0">
                <a:solidFill>
                  <a:srgbClr val="FFFFFF"/>
                </a:solidFill>
                <a:cs typeface="Open Sans Light"/>
              </a:rPr>
              <a:t> </a:t>
            </a:r>
            <a:fld id="{38743595-4496-5147-A886-7D133864DF76}" type="slidenum">
              <a:rPr lang="en-US" sz="750" smtClean="0">
                <a:solidFill>
                  <a:srgbClr val="FFFFFF"/>
                </a:solidFill>
                <a:cs typeface="Open Sans Light"/>
              </a:rPr>
              <a:pPr algn="r"/>
              <a:t>‹#›</a:t>
            </a:fld>
            <a:endParaRPr lang="en-US" sz="750" dirty="0">
              <a:solidFill>
                <a:srgbClr val="FFFFFF"/>
              </a:solidFill>
              <a:cs typeface="Open Sans Light"/>
            </a:endParaRPr>
          </a:p>
        </p:txBody>
      </p:sp>
    </p:spTree>
    <p:extLst>
      <p:ext uri="{BB962C8B-B14F-4D97-AF65-F5344CB8AC3E}">
        <p14:creationId xmlns:p14="http://schemas.microsoft.com/office/powerpoint/2010/main" val="3869110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e Cover Slide option">
    <p:spTree>
      <p:nvGrpSpPr>
        <p:cNvPr id="1" name=""/>
        <p:cNvGrpSpPr/>
        <p:nvPr/>
      </p:nvGrpSpPr>
      <p:grpSpPr>
        <a:xfrm>
          <a:off x="0" y="0"/>
          <a:ext cx="0" cy="0"/>
          <a:chOff x="0" y="0"/>
          <a:chExt cx="0" cy="0"/>
        </a:xfrm>
      </p:grpSpPr>
      <p:pic>
        <p:nvPicPr>
          <p:cNvPr id="3" name="Picture Placeholder 4" descr="GettyImages-1064205230.jpg&#10;Royalty free - purchased 4/2020">
            <a:extLst>
              <a:ext uri="{FF2B5EF4-FFF2-40B4-BE49-F238E27FC236}">
                <a16:creationId xmlns:a16="http://schemas.microsoft.com/office/drawing/2014/main" id="{71A10197-E7E0-46B6-9BB2-B5C1A0813F0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5143500"/>
          </a:xfrm>
          <a:prstGeom prst="rect">
            <a:avLst/>
          </a:prstGeom>
        </p:spPr>
      </p:pic>
      <p:sp>
        <p:nvSpPr>
          <p:cNvPr id="4" name="Title 6">
            <a:extLst>
              <a:ext uri="{FF2B5EF4-FFF2-40B4-BE49-F238E27FC236}">
                <a16:creationId xmlns:a16="http://schemas.microsoft.com/office/drawing/2014/main" id="{52295D5C-9ADA-4E0C-849C-80E28515C5B6}"/>
              </a:ext>
            </a:extLst>
          </p:cNvPr>
          <p:cNvSpPr>
            <a:spLocks noGrp="1"/>
          </p:cNvSpPr>
          <p:nvPr>
            <p:ph type="ctrTitle"/>
          </p:nvPr>
        </p:nvSpPr>
        <p:spPr>
          <a:xfrm>
            <a:off x="302129" y="2147694"/>
            <a:ext cx="3512211" cy="854411"/>
          </a:xfrm>
        </p:spPr>
        <p:txBody>
          <a:bodyPr/>
          <a:lstStyle>
            <a:lvl1pPr>
              <a:defRPr>
                <a:solidFill>
                  <a:schemeClr val="bg1"/>
                </a:solidFill>
              </a:defRPr>
            </a:lvl1pPr>
          </a:lstStyle>
          <a:p>
            <a:r>
              <a:rPr lang="en-US" sz="2700" b="1" dirty="0"/>
              <a:t>Open enrollment </a:t>
            </a:r>
            <a:br>
              <a:rPr lang="en-US" sz="2700" b="1" dirty="0"/>
            </a:br>
            <a:r>
              <a:rPr lang="en-US" sz="2700" b="1" dirty="0"/>
              <a:t>2021</a:t>
            </a:r>
          </a:p>
        </p:txBody>
      </p:sp>
      <p:sp>
        <p:nvSpPr>
          <p:cNvPr id="5" name="Text Placeholder 9">
            <a:extLst>
              <a:ext uri="{FF2B5EF4-FFF2-40B4-BE49-F238E27FC236}">
                <a16:creationId xmlns:a16="http://schemas.microsoft.com/office/drawing/2014/main" id="{C1E7ED95-0F13-41B8-81B4-10A93182ACE9}"/>
              </a:ext>
            </a:extLst>
          </p:cNvPr>
          <p:cNvSpPr>
            <a:spLocks noGrp="1"/>
          </p:cNvSpPr>
          <p:nvPr>
            <p:ph type="body" sz="quarter" idx="17"/>
          </p:nvPr>
        </p:nvSpPr>
        <p:spPr>
          <a:xfrm>
            <a:off x="302128" y="3320486"/>
            <a:ext cx="2687213" cy="946743"/>
          </a:xfrm>
        </p:spPr>
        <p:txBody>
          <a:bodyPr/>
          <a:lstStyle>
            <a:lvl1pPr>
              <a:defRPr>
                <a:solidFill>
                  <a:schemeClr val="bg1"/>
                </a:solidFill>
              </a:defRPr>
            </a:lvl1pPr>
            <a:lvl2pPr>
              <a:defRPr>
                <a:solidFill>
                  <a:schemeClr val="bg1"/>
                </a:solidFill>
              </a:defRPr>
            </a:lvl2pPr>
            <a:lvl3pPr>
              <a:defRPr>
                <a:solidFill>
                  <a:schemeClr val="bg1"/>
                </a:solidFill>
              </a:defRPr>
            </a:lvl3pPr>
          </a:lstStyle>
          <a:p>
            <a:r>
              <a:rPr lang="en-US" dirty="0"/>
              <a:t>Presenter name</a:t>
            </a:r>
          </a:p>
          <a:p>
            <a:pPr lvl="1"/>
            <a:r>
              <a:rPr lang="en-US" dirty="0"/>
              <a:t>Presenter title</a:t>
            </a:r>
          </a:p>
          <a:p>
            <a:pPr lvl="2"/>
            <a:r>
              <a:rPr lang="en-US" dirty="0"/>
              <a:t>Month 00, 2020</a:t>
            </a:r>
          </a:p>
        </p:txBody>
      </p:sp>
      <p:sp>
        <p:nvSpPr>
          <p:cNvPr id="6" name="Freeform 5">
            <a:extLst>
              <a:ext uri="{FF2B5EF4-FFF2-40B4-BE49-F238E27FC236}">
                <a16:creationId xmlns:a16="http://schemas.microsoft.com/office/drawing/2014/main" id="{E0631C6E-D419-4469-ADC1-152765C185F3}"/>
              </a:ext>
            </a:extLst>
          </p:cNvPr>
          <p:cNvSpPr>
            <a:spLocks noEditPoints="1"/>
          </p:cNvSpPr>
          <p:nvPr userDrawn="1"/>
        </p:nvSpPr>
        <p:spPr bwMode="auto">
          <a:xfrm>
            <a:off x="7313218" y="4533255"/>
            <a:ext cx="1528655" cy="29591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
        <p:nvSpPr>
          <p:cNvPr id="7" name="Text Placeholder 1">
            <a:extLst>
              <a:ext uri="{FF2B5EF4-FFF2-40B4-BE49-F238E27FC236}">
                <a16:creationId xmlns:a16="http://schemas.microsoft.com/office/drawing/2014/main" id="{6F68A11C-0C50-463D-B26F-A8DA8D42916C}"/>
              </a:ext>
            </a:extLst>
          </p:cNvPr>
          <p:cNvSpPr txBox="1">
            <a:spLocks/>
          </p:cNvSpPr>
          <p:nvPr userDrawn="1"/>
        </p:nvSpPr>
        <p:spPr>
          <a:xfrm>
            <a:off x="302128" y="4394263"/>
            <a:ext cx="3050317" cy="488381"/>
          </a:xfrm>
          <a:prstGeom prst="rect">
            <a:avLst/>
          </a:prstGeom>
        </p:spPr>
        <p:txBody>
          <a:bodyPr vert="horz" lIns="0" tIns="0" rIns="0" bIns="0" rtlCol="0" anchor="ctr">
            <a:noAutofit/>
          </a:bodyPr>
          <a:lstStyle>
            <a:lvl1pPr marL="0" indent="0" algn="ctr" defTabSz="685983" rtl="0" eaLnBrk="1" latinLnBrk="0" hangingPunct="1">
              <a:lnSpc>
                <a:spcPct val="80000"/>
              </a:lnSpc>
              <a:spcBef>
                <a:spcPts val="600"/>
              </a:spcBef>
              <a:spcAft>
                <a:spcPts val="0"/>
              </a:spcAft>
              <a:buClrTx/>
              <a:buFontTx/>
              <a:buNone/>
              <a:tabLst>
                <a:tab pos="901544" algn="l"/>
              </a:tabLst>
              <a:defRPr sz="7202" b="0" i="0" kern="1200">
                <a:solidFill>
                  <a:schemeClr val="bg1"/>
                </a:solidFill>
                <a:latin typeface="Domaine Display Bold" panose="020A0803080505060203" pitchFamily="18" charset="0"/>
                <a:ea typeface="Domaine Display Bold" panose="020A0803080505060203" pitchFamily="18" charset="0"/>
                <a:cs typeface="Domaine Display Bold" panose="020A0803080505060203" pitchFamily="18" charset="0"/>
              </a:defRPr>
            </a:lvl1pPr>
            <a:lvl2pPr marL="0" indent="0" algn="ctr" defTabSz="685983" rtl="0" eaLnBrk="1" latinLnBrk="0" hangingPunct="1">
              <a:spcBef>
                <a:spcPts val="1800"/>
              </a:spcBef>
              <a:spcAft>
                <a:spcPts val="0"/>
              </a:spcAft>
              <a:buClrTx/>
              <a:buFontTx/>
              <a:buNone/>
              <a:tabLst>
                <a:tab pos="901544" algn="l"/>
              </a:tabLst>
              <a:defRPr sz="1400" b="0" i="0" kern="1200">
                <a:solidFill>
                  <a:schemeClr val="bg1"/>
                </a:solidFill>
                <a:latin typeface="Open Sans" charset="0"/>
                <a:ea typeface="Open Sans" charset="0"/>
                <a:cs typeface="Open Sans" charset="0"/>
              </a:defRPr>
            </a:lvl2pPr>
            <a:lvl3pPr marL="298927" indent="-1500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Open Sans" charset="0"/>
                <a:ea typeface="Open Sans" charset="0"/>
                <a:cs typeface="Open Sans" charset="0"/>
              </a:defRPr>
            </a:lvl3pPr>
            <a:lvl4pPr marL="466849" indent="-150059" algn="l" defTabSz="685983" rtl="0" eaLnBrk="1" latinLnBrk="0" hangingPunct="1">
              <a:spcBef>
                <a:spcPts val="300"/>
              </a:spcBef>
              <a:spcAft>
                <a:spcPts val="0"/>
              </a:spcAft>
              <a:buClrTx/>
              <a:buFont typeface="Arial" pitchFamily="34" charset="0"/>
              <a:buChar char="•"/>
              <a:tabLst>
                <a:tab pos="901544" algn="l"/>
              </a:tabLst>
              <a:defRPr sz="1400" b="0" i="0" kern="1200">
                <a:solidFill>
                  <a:schemeClr val="tx2"/>
                </a:solidFill>
                <a:latin typeface="Open Sans" charset="0"/>
                <a:ea typeface="Open Sans" charset="0"/>
                <a:cs typeface="Open Sans" charset="0"/>
              </a:defRPr>
            </a:lvl4pPr>
            <a:lvl5pPr marL="604999" indent="-136959" algn="l" defTabSz="685983" rtl="0" eaLnBrk="1" latinLnBrk="0" hangingPunct="1">
              <a:spcBef>
                <a:spcPts val="300"/>
              </a:spcBef>
              <a:spcAft>
                <a:spcPts val="0"/>
              </a:spcAft>
              <a:buClrTx/>
              <a:buFont typeface="Lucida Grande"/>
              <a:buChar char="-"/>
              <a:tabLst>
                <a:tab pos="901544" algn="l"/>
              </a:tabLst>
              <a:defRPr sz="1400" b="0" i="0" kern="1200">
                <a:solidFill>
                  <a:schemeClr val="tx2"/>
                </a:solidFill>
                <a:latin typeface="Open Sans" charset="0"/>
                <a:ea typeface="Open Sans" charset="0"/>
                <a:cs typeface="Open Sans" charset="0"/>
              </a:defRPr>
            </a:lvl5pPr>
            <a:lvl6pPr marL="1886453"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just">
              <a:lnSpc>
                <a:spcPct val="100000"/>
              </a:lnSpc>
            </a:pPr>
            <a:r>
              <a:rPr lang="en-US" sz="600" dirty="0">
                <a:solidFill>
                  <a:prstClr val="white"/>
                </a:solidFill>
                <a:latin typeface="Arial"/>
              </a:rPr>
              <a:t>Aetna is the brand name used for products and services provided by one or more of the Aetna group of subsidiary companies, including Aetna Life Insurance Company and its affiliates (Aetna). Information is believed to be accurate as of the production date; however, it is subject to change. Actual results may vary.</a:t>
            </a:r>
          </a:p>
        </p:txBody>
      </p:sp>
      <p:sp>
        <p:nvSpPr>
          <p:cNvPr id="8" name="TextBox 7">
            <a:extLst>
              <a:ext uri="{FF2B5EF4-FFF2-40B4-BE49-F238E27FC236}">
                <a16:creationId xmlns:a16="http://schemas.microsoft.com/office/drawing/2014/main" id="{C681082B-2E89-456B-A617-4ACD50026D7E}"/>
              </a:ext>
            </a:extLst>
          </p:cNvPr>
          <p:cNvSpPr txBox="1"/>
          <p:nvPr userDrawn="1"/>
        </p:nvSpPr>
        <p:spPr>
          <a:xfrm>
            <a:off x="302128" y="4908313"/>
            <a:ext cx="6036612" cy="92333"/>
          </a:xfrm>
          <a:prstGeom prst="rect">
            <a:avLst/>
          </a:prstGeom>
          <a:noFill/>
        </p:spPr>
        <p:txBody>
          <a:bodyPr wrap="square" lIns="0" tIns="0" rIns="0" bIns="0" rtlCol="0" anchor="b">
            <a:spAutoFit/>
          </a:bodyPr>
          <a:lstStyle/>
          <a:p>
            <a:pPr defTabSz="685800"/>
            <a:r>
              <a:rPr lang="en-US" sz="600" dirty="0">
                <a:solidFill>
                  <a:prstClr val="white"/>
                </a:solidFill>
              </a:rPr>
              <a:t>©2020 Aetna Inc.</a:t>
            </a:r>
          </a:p>
        </p:txBody>
      </p:sp>
      <p:sp>
        <p:nvSpPr>
          <p:cNvPr id="9" name="Rectangle 8">
            <a:extLst>
              <a:ext uri="{FF2B5EF4-FFF2-40B4-BE49-F238E27FC236}">
                <a16:creationId xmlns:a16="http://schemas.microsoft.com/office/drawing/2014/main" id="{DE18C4E7-950A-48C3-91AA-24821389D060}"/>
              </a:ext>
            </a:extLst>
          </p:cNvPr>
          <p:cNvSpPr/>
          <p:nvPr userDrawn="1"/>
        </p:nvSpPr>
        <p:spPr bwMode="gray">
          <a:xfrm>
            <a:off x="302127" y="351514"/>
            <a:ext cx="2138680" cy="1310525"/>
          </a:xfrm>
          <a:prstGeom prst="rect">
            <a:avLst/>
          </a:prstGeom>
          <a:solidFill>
            <a:schemeClr val="bg2">
              <a:lumMod val="40000"/>
              <a:lumOff val="60000"/>
              <a:alpha val="48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b="1" dirty="0">
              <a:solidFill>
                <a:srgbClr val="FFFFFF"/>
              </a:solidFill>
              <a:latin typeface="Open Sans"/>
            </a:endParaRPr>
          </a:p>
        </p:txBody>
      </p:sp>
      <p:sp>
        <p:nvSpPr>
          <p:cNvPr id="10" name="Text Placeholder 2">
            <a:extLst>
              <a:ext uri="{FF2B5EF4-FFF2-40B4-BE49-F238E27FC236}">
                <a16:creationId xmlns:a16="http://schemas.microsoft.com/office/drawing/2014/main" id="{9FD72D13-F90D-4B39-96E9-80D5DE3484CD}"/>
              </a:ext>
            </a:extLst>
          </p:cNvPr>
          <p:cNvSpPr txBox="1"/>
          <p:nvPr userDrawn="1"/>
        </p:nvSpPr>
        <p:spPr>
          <a:xfrm>
            <a:off x="733578" y="856480"/>
            <a:ext cx="1275778" cy="434735"/>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noAutofit/>
          </a:bodyPr>
          <a:lstStyle>
            <a:lvl1pPr algn="ctr" defTabSz="457200">
              <a:defRPr sz="1200">
                <a:solidFill>
                  <a:srgbClr val="FFFFFF"/>
                </a:solidFill>
                <a:latin typeface="Open Sans Semibold"/>
                <a:ea typeface="Open Sans Semibold"/>
                <a:cs typeface="Open Sans Semibold"/>
                <a:sym typeface="Open Sans Semibold"/>
              </a:defRPr>
            </a:lvl1pPr>
          </a:lstStyle>
          <a:p>
            <a:pPr fontAlgn="t">
              <a:lnSpc>
                <a:spcPts val="1425"/>
              </a:lnSpc>
              <a:defRPr/>
            </a:pPr>
            <a:r>
              <a:rPr lang="en-US" sz="3600" dirty="0">
                <a:latin typeface="Open Sans Bold" panose="020B0806030504020204" pitchFamily="34" charset="0"/>
                <a:ea typeface="Open Sans Bold" panose="020B0806030504020204" pitchFamily="34" charset="0"/>
                <a:cs typeface="Open Sans Bold" panose="020B0806030504020204" pitchFamily="34" charset="0"/>
              </a:rPr>
              <a:t>ABC</a:t>
            </a:r>
            <a:br>
              <a:rPr lang="en-US" sz="1800" dirty="0">
                <a:latin typeface="Open Sans Bold" panose="020B0806030504020204" pitchFamily="34" charset="0"/>
                <a:ea typeface="Open Sans Bold" panose="020B0806030504020204" pitchFamily="34" charset="0"/>
                <a:cs typeface="Open Sans Bold" panose="020B0806030504020204" pitchFamily="34" charset="0"/>
              </a:rPr>
            </a:br>
            <a:r>
              <a:rPr lang="en-US" sz="825" dirty="0">
                <a:latin typeface="Open Sans Bold" panose="020B0806030504020204" pitchFamily="34" charset="0"/>
                <a:ea typeface="Open Sans Bold" panose="020B0806030504020204" pitchFamily="34" charset="0"/>
                <a:cs typeface="Open Sans Bold" panose="020B0806030504020204" pitchFamily="34" charset="0"/>
              </a:rPr>
              <a:t>COMPANY LOGO</a:t>
            </a:r>
            <a:endParaRPr sz="1800" dirty="0">
              <a:latin typeface="Open Sans Bold" panose="020B0806030504020204" pitchFamily="34" charset="0"/>
              <a:ea typeface="Open Sans Bold" panose="020B0806030504020204" pitchFamily="34" charset="0"/>
              <a:cs typeface="Open Sans Bold" panose="020B0806030504020204" pitchFamily="34" charset="0"/>
            </a:endParaRPr>
          </a:p>
        </p:txBody>
      </p:sp>
    </p:spTree>
    <p:extLst>
      <p:ext uri="{BB962C8B-B14F-4D97-AF65-F5344CB8AC3E}">
        <p14:creationId xmlns:p14="http://schemas.microsoft.com/office/powerpoint/2010/main" val="3040974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3976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3" y="4695268"/>
            <a:ext cx="9143999" cy="4482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Tree>
    <p:extLst>
      <p:ext uri="{BB962C8B-B14F-4D97-AF65-F5344CB8AC3E}">
        <p14:creationId xmlns:p14="http://schemas.microsoft.com/office/powerpoint/2010/main" val="869918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FAE3D2-979E-498A-8F5C-DAE98E4140C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62172" y="4466055"/>
            <a:ext cx="1373356" cy="213598"/>
          </a:xfrm>
          <a:prstGeom prst="rect">
            <a:avLst/>
          </a:prstGeom>
        </p:spPr>
      </p:pic>
      <p:sp>
        <p:nvSpPr>
          <p:cNvPr id="2" name="Title 1"/>
          <p:cNvSpPr>
            <a:spLocks noGrp="1"/>
          </p:cNvSpPr>
          <p:nvPr>
            <p:ph type="ctrTitle" hasCustomPrompt="1"/>
          </p:nvPr>
        </p:nvSpPr>
        <p:spPr>
          <a:xfrm>
            <a:off x="335844" y="341710"/>
            <a:ext cx="8473504" cy="4433888"/>
          </a:xfrm>
        </p:spPr>
        <p:txBody>
          <a:bodyPr anchor="ctr"/>
          <a:lstStyle>
            <a:lvl1pPr algn="ctr">
              <a:lnSpc>
                <a:spcPct val="80000"/>
              </a:lnSpc>
              <a:defRPr sz="5400" b="0">
                <a:solidFill>
                  <a:schemeClr val="bg1"/>
                </a:solidFill>
                <a:latin typeface="Domaine Display Bold" panose="020A0803080505060203" pitchFamily="18" charset="0"/>
                <a:cs typeface="Domaine Display Bold" panose="020A0803080505060203" pitchFamily="18" charset="0"/>
              </a:defRPr>
            </a:lvl1pPr>
          </a:lstStyle>
          <a:p>
            <a:r>
              <a:rPr lang="en-US" dirty="0"/>
              <a:t>Closing </a:t>
            </a:r>
            <a:br>
              <a:rPr lang="en-US" dirty="0"/>
            </a:br>
            <a:r>
              <a:rPr lang="en-US" dirty="0"/>
              <a:t>slide</a:t>
            </a:r>
          </a:p>
        </p:txBody>
      </p:sp>
    </p:spTree>
    <p:extLst>
      <p:ext uri="{BB962C8B-B14F-4D97-AF65-F5344CB8AC3E}">
        <p14:creationId xmlns:p14="http://schemas.microsoft.com/office/powerpoint/2010/main" val="324554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192" y="1194"/>
          <a:ext cx="1191" cy="1190"/>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0" name=""/>
                      <p:cNvPicPr/>
                      <p:nvPr/>
                    </p:nvPicPr>
                    <p:blipFill>
                      <a:blip r:embed="rId4"/>
                      <a:stretch>
                        <a:fillRect/>
                      </a:stretch>
                    </p:blipFill>
                    <p:spPr>
                      <a:xfrm>
                        <a:off x="1192" y="1194"/>
                        <a:ext cx="1191" cy="1190"/>
                      </a:xfrm>
                      <a:prstGeom prst="rect">
                        <a:avLst/>
                      </a:prstGeom>
                    </p:spPr>
                  </p:pic>
                </p:oleObj>
              </mc:Fallback>
            </mc:AlternateContent>
          </a:graphicData>
        </a:graphic>
      </p:graphicFrame>
    </p:spTree>
    <p:extLst>
      <p:ext uri="{BB962C8B-B14F-4D97-AF65-F5344CB8AC3E}">
        <p14:creationId xmlns:p14="http://schemas.microsoft.com/office/powerpoint/2010/main" val="37235973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No Logo Title | Text | ImageRT">
    <p:spTree>
      <p:nvGrpSpPr>
        <p:cNvPr id="1" name=""/>
        <p:cNvGrpSpPr/>
        <p:nvPr/>
      </p:nvGrpSpPr>
      <p:grpSpPr>
        <a:xfrm>
          <a:off x="0" y="0"/>
          <a:ext cx="0" cy="0"/>
          <a:chOff x="0" y="0"/>
          <a:chExt cx="0" cy="0"/>
        </a:xfrm>
      </p:grpSpPr>
      <p:sp>
        <p:nvSpPr>
          <p:cNvPr id="12" name="Picture Placeholder 11"/>
          <p:cNvSpPr>
            <a:spLocks noGrp="1"/>
          </p:cNvSpPr>
          <p:nvPr>
            <p:ph type="pic" sz="quarter" idx="12"/>
          </p:nvPr>
        </p:nvSpPr>
        <p:spPr>
          <a:xfrm>
            <a:off x="4943572" y="0"/>
            <a:ext cx="4200428" cy="5143500"/>
          </a:xfrm>
          <a:solidFill>
            <a:schemeClr val="bg2"/>
          </a:solidFill>
        </p:spPr>
        <p:txBody>
          <a:bodyPr/>
          <a:lstStyle/>
          <a:p>
            <a:endParaRPr lang="en-US" dirty="0"/>
          </a:p>
        </p:txBody>
      </p:sp>
      <p:sp>
        <p:nvSpPr>
          <p:cNvPr id="2" name="Title 1"/>
          <p:cNvSpPr>
            <a:spLocks noGrp="1"/>
          </p:cNvSpPr>
          <p:nvPr>
            <p:ph type="title" hasCustomPrompt="1"/>
          </p:nvPr>
        </p:nvSpPr>
        <p:spPr>
          <a:xfrm>
            <a:off x="335844" y="291047"/>
            <a:ext cx="4115872" cy="548640"/>
          </a:xfrm>
        </p:spPr>
        <p:txBody>
          <a:bodyPr anchor="ctr"/>
          <a:lstStyle>
            <a:lvl1pPr>
              <a:defRPr>
                <a:solidFill>
                  <a:schemeClr val="accent2"/>
                </a:solidFill>
              </a:defRPr>
            </a:lvl1pPr>
          </a:lstStyle>
          <a:p>
            <a:r>
              <a:rPr lang="en-US" dirty="0"/>
              <a:t>Title</a:t>
            </a:r>
          </a:p>
        </p:txBody>
      </p:sp>
      <p:sp>
        <p:nvSpPr>
          <p:cNvPr id="4" name="Content Placeholder 3"/>
          <p:cNvSpPr>
            <a:spLocks noGrp="1"/>
          </p:cNvSpPr>
          <p:nvPr>
            <p:ph sz="quarter" idx="10" hasCustomPrompt="1"/>
          </p:nvPr>
        </p:nvSpPr>
        <p:spPr>
          <a:xfrm>
            <a:off x="342989" y="1200150"/>
            <a:ext cx="4115872" cy="3477006"/>
          </a:xfrm>
        </p:spPr>
        <p:txBody>
          <a:bodyPr/>
          <a:lstStyle>
            <a:lvl1pPr>
              <a:defRPr sz="1350"/>
            </a:lvl1pPr>
            <a:lvl2pPr>
              <a:defRPr sz="1350"/>
            </a:lvl2pPr>
            <a:lvl3pPr>
              <a:defRPr sz="1350"/>
            </a:lvl3pPr>
            <a:lvl4pPr>
              <a:defRPr sz="1350"/>
            </a:lvl4pPr>
            <a:lvl5pPr>
              <a:defRPr sz="1350"/>
            </a:lvl5pPr>
          </a:lstStyle>
          <a:p>
            <a:pPr lvl="0"/>
            <a:r>
              <a:rPr lang="en-US" dirty="0"/>
              <a:t>First-level</a:t>
            </a:r>
          </a:p>
          <a:p>
            <a:pPr lvl="1"/>
            <a:r>
              <a:rPr lang="en-US" dirty="0"/>
              <a:t>Second-level</a:t>
            </a:r>
          </a:p>
          <a:p>
            <a:pPr lvl="2"/>
            <a:r>
              <a:rPr lang="en-US" dirty="0"/>
              <a:t>Third-level</a:t>
            </a:r>
          </a:p>
        </p:txBody>
      </p:sp>
      <p:cxnSp>
        <p:nvCxnSpPr>
          <p:cNvPr id="8" name="Straight Connector 7"/>
          <p:cNvCxnSpPr/>
          <p:nvPr userDrawn="1"/>
        </p:nvCxnSpPr>
        <p:spPr>
          <a:xfrm>
            <a:off x="338493" y="916890"/>
            <a:ext cx="411587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8"/>
          <p:cNvSpPr txBox="1">
            <a:spLocks/>
          </p:cNvSpPr>
          <p:nvPr userDrawn="1"/>
        </p:nvSpPr>
        <p:spPr>
          <a:xfrm>
            <a:off x="8328306"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50" dirty="0">
                <a:solidFill>
                  <a:srgbClr val="FFFFFF"/>
                </a:solidFill>
                <a:cs typeface="Open Sans Light"/>
              </a:rPr>
              <a:t> </a:t>
            </a:r>
            <a:fld id="{38743595-4496-5147-A886-7D133864DF76}" type="slidenum">
              <a:rPr lang="en-US" sz="750" smtClean="0">
                <a:solidFill>
                  <a:srgbClr val="FFFFFF"/>
                </a:solidFill>
                <a:cs typeface="Open Sans Light"/>
              </a:rPr>
              <a:pPr algn="r"/>
              <a:t>‹#›</a:t>
            </a:fld>
            <a:endParaRPr lang="en-US" sz="750" dirty="0">
              <a:solidFill>
                <a:srgbClr val="FFFFFF"/>
              </a:solidFill>
              <a:cs typeface="Open Sans Light"/>
            </a:endParaRPr>
          </a:p>
        </p:txBody>
      </p:sp>
    </p:spTree>
    <p:extLst>
      <p:ext uri="{BB962C8B-B14F-4D97-AF65-F5344CB8AC3E}">
        <p14:creationId xmlns:p14="http://schemas.microsoft.com/office/powerpoint/2010/main" val="663385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No Logo Blank">
    <p:spTree>
      <p:nvGrpSpPr>
        <p:cNvPr id="1" name=""/>
        <p:cNvGrpSpPr/>
        <p:nvPr/>
      </p:nvGrpSpPr>
      <p:grpSpPr>
        <a:xfrm>
          <a:off x="0" y="0"/>
          <a:ext cx="0" cy="0"/>
          <a:chOff x="0" y="0"/>
          <a:chExt cx="0" cy="0"/>
        </a:xfrm>
      </p:grpSpPr>
      <p:sp>
        <p:nvSpPr>
          <p:cNvPr id="2" name="Rectangle 1"/>
          <p:cNvSpPr/>
          <p:nvPr userDrawn="1"/>
        </p:nvSpPr>
        <p:spPr>
          <a:xfrm>
            <a:off x="3907766" y="4697086"/>
            <a:ext cx="1328468" cy="446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b="1" dirty="0">
              <a:solidFill>
                <a:srgbClr val="FFFFFF"/>
              </a:solidFill>
              <a:latin typeface="Open Sans Bold"/>
              <a:cs typeface="Open Sans Bold"/>
            </a:endParaRPr>
          </a:p>
        </p:txBody>
      </p:sp>
    </p:spTree>
    <p:extLst>
      <p:ext uri="{BB962C8B-B14F-4D97-AF65-F5344CB8AC3E}">
        <p14:creationId xmlns:p14="http://schemas.microsoft.com/office/powerpoint/2010/main" val="366809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30928CB-D70E-D143-96D8-00A5ED1CBF2E}"/>
              </a:ext>
            </a:extLst>
          </p:cNvPr>
          <p:cNvSpPr>
            <a:spLocks noGrp="1"/>
          </p:cNvSpPr>
          <p:nvPr>
            <p:ph type="pic" sz="quarter" idx="10"/>
          </p:nvPr>
        </p:nvSpPr>
        <p:spPr>
          <a:xfrm>
            <a:off x="0" y="0"/>
            <a:ext cx="9144000" cy="5143500"/>
          </a:xfrm>
          <a:prstGeom prst="rect">
            <a:avLst/>
          </a:prstGeom>
          <a:solidFill>
            <a:schemeClr val="accent6">
              <a:lumMod val="20000"/>
              <a:lumOff val="80000"/>
            </a:schemeClr>
          </a:solidFill>
        </p:spPr>
        <p:txBody>
          <a:bodyPr/>
          <a:lstStyle/>
          <a:p>
            <a:r>
              <a:rPr lang="en-US" dirty="0"/>
              <a:t>Click icon to add picture</a:t>
            </a:r>
          </a:p>
        </p:txBody>
      </p:sp>
    </p:spTree>
    <p:extLst>
      <p:ext uri="{BB962C8B-B14F-4D97-AF65-F5344CB8AC3E}">
        <p14:creationId xmlns:p14="http://schemas.microsoft.com/office/powerpoint/2010/main" val="3576727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290669" y="4476236"/>
            <a:ext cx="7431225"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CVS Health Sans" panose="020B0504020202020204" pitchFamily="34" charset="0"/>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084498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tandard-NoFootnote">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65344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MediumImpac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197695" y="169069"/>
            <a:ext cx="8748610" cy="4805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288111" y="288036"/>
            <a:ext cx="7431225" cy="754380"/>
          </a:xfrm>
        </p:spPr>
        <p:txBody>
          <a:bodyPr/>
          <a:lstStyle>
            <a:lvl1pPr>
              <a:defRPr sz="2100" b="0" i="0">
                <a:solidFill>
                  <a:schemeClr val="tx1"/>
                </a:solidFill>
                <a:latin typeface="+mj-lt"/>
                <a:ea typeface="Open Sans" panose="020B0606030504020204" pitchFamily="34" charset="0"/>
                <a:cs typeface="Open Sans" panose="020B0606030504020204" pitchFamily="34" charset="0"/>
              </a:defRPr>
            </a:lvl1pPr>
          </a:lstStyle>
          <a:p>
            <a:r>
              <a:rPr lang="en-US" dirty="0"/>
              <a:t>Click to edit Master title style</a:t>
            </a: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290669" y="4476236"/>
            <a:ext cx="7431225"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6" name="TextBox 5">
            <a:extLst>
              <a:ext uri="{FF2B5EF4-FFF2-40B4-BE49-F238E27FC236}">
                <a16:creationId xmlns:a16="http://schemas.microsoft.com/office/drawing/2014/main" id="{273AED9B-8C71-E84D-B0ED-54D03ABF2A4E}"/>
              </a:ext>
            </a:extLst>
          </p:cNvPr>
          <p:cNvSpPr txBox="1"/>
          <p:nvPr userDrawn="1"/>
        </p:nvSpPr>
        <p:spPr>
          <a:xfrm>
            <a:off x="8577591" y="4680121"/>
            <a:ext cx="348707" cy="207749"/>
          </a:xfrm>
          <a:prstGeom prst="rect">
            <a:avLst/>
          </a:prstGeom>
          <a:noFill/>
        </p:spPr>
        <p:txBody>
          <a:bodyPr wrap="square" lIns="0" tIns="0" rIns="0" bIns="0" rtlCol="0" anchor="b">
            <a:noAutofit/>
          </a:bodyPr>
          <a:lstStyle/>
          <a:p>
            <a:pPr algn="ctr" defTabSz="685800"/>
            <a:fld id="{7963E4F6-4878-E04D-8CE6-F1BCD399F560}" type="slidenum">
              <a:rPr lang="en-US" sz="825" smtClean="0">
                <a:solidFill>
                  <a:srgbClr val="3F3F3F"/>
                </a:solidFill>
                <a:ea typeface="Open Sans" panose="020B0606030504020204" pitchFamily="34" charset="0"/>
                <a:cs typeface="Open Sans" panose="020B0606030504020204" pitchFamily="34" charset="0"/>
              </a:rPr>
              <a:pPr algn="ctr" defTabSz="685800"/>
              <a:t>‹#›</a:t>
            </a:fld>
            <a:endParaRPr lang="en-US" sz="825" dirty="0">
              <a:solidFill>
                <a:srgbClr val="3F3F3F"/>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221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ebinar Agenda">
    <p:spTree>
      <p:nvGrpSpPr>
        <p:cNvPr id="1" name=""/>
        <p:cNvGrpSpPr/>
        <p:nvPr/>
      </p:nvGrpSpPr>
      <p:grpSpPr>
        <a:xfrm>
          <a:off x="0" y="0"/>
          <a:ext cx="0" cy="0"/>
          <a:chOff x="0" y="0"/>
          <a:chExt cx="0" cy="0"/>
        </a:xfrm>
      </p:grpSpPr>
      <p:pic>
        <p:nvPicPr>
          <p:cNvPr id="3" name="Picture Placeholder 4" descr="GettyImages-1064205230.jpg&#10;Royalty free - purchased 4/2020">
            <a:extLst>
              <a:ext uri="{FF2B5EF4-FFF2-40B4-BE49-F238E27FC236}">
                <a16:creationId xmlns:a16="http://schemas.microsoft.com/office/drawing/2014/main" id="{81DDB8A5-4606-49B3-9DDE-052D7EA907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5143500"/>
          </a:xfrm>
          <a:prstGeom prst="rect">
            <a:avLst/>
          </a:prstGeom>
        </p:spPr>
      </p:pic>
      <p:sp>
        <p:nvSpPr>
          <p:cNvPr id="4" name="Rectangle 3">
            <a:hlinkClick r:id="" action="ppaction://noaction"/>
            <a:extLst>
              <a:ext uri="{FF2B5EF4-FFF2-40B4-BE49-F238E27FC236}">
                <a16:creationId xmlns:a16="http://schemas.microsoft.com/office/drawing/2014/main" id="{4548E4E4-BC0C-410A-A97F-A069E25F1D23}"/>
              </a:ext>
            </a:extLst>
          </p:cNvPr>
          <p:cNvSpPr/>
          <p:nvPr userDrawn="1"/>
        </p:nvSpPr>
        <p:spPr bwMode="gray">
          <a:xfrm>
            <a:off x="0" y="0"/>
            <a:ext cx="9144000" cy="5163973"/>
          </a:xfrm>
          <a:prstGeom prst="rect">
            <a:avLst/>
          </a:prstGeom>
          <a:solidFill>
            <a:schemeClr val="accent1">
              <a:alpha val="75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b="1" dirty="0">
              <a:solidFill>
                <a:srgbClr val="FFFFFF"/>
              </a:solidFill>
              <a:latin typeface="Open Sans"/>
            </a:endParaRPr>
          </a:p>
        </p:txBody>
      </p:sp>
      <p:grpSp>
        <p:nvGrpSpPr>
          <p:cNvPr id="5" name="Group 4">
            <a:extLst>
              <a:ext uri="{FF2B5EF4-FFF2-40B4-BE49-F238E27FC236}">
                <a16:creationId xmlns:a16="http://schemas.microsoft.com/office/drawing/2014/main" id="{9A4FDE96-7B2D-48DC-8911-126A42E6014B}"/>
              </a:ext>
            </a:extLst>
          </p:cNvPr>
          <p:cNvGrpSpPr/>
          <p:nvPr userDrawn="1"/>
        </p:nvGrpSpPr>
        <p:grpSpPr>
          <a:xfrm>
            <a:off x="8014050" y="164838"/>
            <a:ext cx="943778" cy="638653"/>
            <a:chOff x="10022018" y="2972619"/>
            <a:chExt cx="1364776" cy="1010307"/>
          </a:xfrm>
        </p:grpSpPr>
        <p:sp>
          <p:nvSpPr>
            <p:cNvPr id="6" name="Rectangle 5">
              <a:extLst>
                <a:ext uri="{FF2B5EF4-FFF2-40B4-BE49-F238E27FC236}">
                  <a16:creationId xmlns:a16="http://schemas.microsoft.com/office/drawing/2014/main" id="{B81F5DAA-61CD-49F8-AB3E-6C662F99A8A9}"/>
                </a:ext>
              </a:extLst>
            </p:cNvPr>
            <p:cNvSpPr/>
            <p:nvPr/>
          </p:nvSpPr>
          <p:spPr bwMode="gray">
            <a:xfrm>
              <a:off x="10022018" y="3005006"/>
              <a:ext cx="1364776" cy="977920"/>
            </a:xfrm>
            <a:prstGeom prst="rect">
              <a:avLst/>
            </a:prstGeom>
            <a:solidFill>
              <a:schemeClr val="bg2">
                <a:lumMod val="40000"/>
                <a:lumOff val="60000"/>
                <a:alpha val="48000"/>
              </a:schemeClr>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b="1" dirty="0">
                <a:solidFill>
                  <a:srgbClr val="FFFFFF"/>
                </a:solidFill>
                <a:latin typeface="Open Sans"/>
              </a:endParaRPr>
            </a:p>
          </p:txBody>
        </p:sp>
        <p:sp>
          <p:nvSpPr>
            <p:cNvPr id="7" name="Text Placeholder 2">
              <a:extLst>
                <a:ext uri="{FF2B5EF4-FFF2-40B4-BE49-F238E27FC236}">
                  <a16:creationId xmlns:a16="http://schemas.microsoft.com/office/drawing/2014/main" id="{732A8898-F40F-49BB-AD77-8CBCFB7C69CD}"/>
                </a:ext>
              </a:extLst>
            </p:cNvPr>
            <p:cNvSpPr txBox="1"/>
            <p:nvPr/>
          </p:nvSpPr>
          <p:spPr>
            <a:xfrm>
              <a:off x="10217208" y="2972619"/>
              <a:ext cx="974395" cy="91634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oAutofit/>
            </a:bodyPr>
            <a:lstStyle>
              <a:lvl1pPr algn="ctr" defTabSz="457200">
                <a:defRPr sz="1200">
                  <a:solidFill>
                    <a:srgbClr val="FFFFFF"/>
                  </a:solidFill>
                  <a:latin typeface="Open Sans Semibold"/>
                  <a:ea typeface="Open Sans Semibold"/>
                  <a:cs typeface="Open Sans Semibold"/>
                  <a:sym typeface="Open Sans Semibold"/>
                </a:defRPr>
              </a:lvl1pPr>
            </a:lstStyle>
            <a:p>
              <a:pPr fontAlgn="t">
                <a:lnSpc>
                  <a:spcPts val="1425"/>
                </a:lnSpc>
                <a:defRPr/>
              </a:pPr>
              <a:r>
                <a:rPr lang="en-US" sz="1200" dirty="0">
                  <a:latin typeface="Open Sans Bold" panose="020B0806030504020204" pitchFamily="34" charset="0"/>
                  <a:ea typeface="Open Sans Bold" panose="020B0806030504020204" pitchFamily="34" charset="0"/>
                  <a:cs typeface="Open Sans Bold" panose="020B0806030504020204" pitchFamily="34" charset="0"/>
                </a:rPr>
                <a:t>ABC</a:t>
              </a:r>
              <a:br>
                <a:rPr lang="en-US" sz="1800" dirty="0">
                  <a:latin typeface="Open Sans Bold" panose="020B0806030504020204" pitchFamily="34" charset="0"/>
                  <a:ea typeface="Open Sans Bold" panose="020B0806030504020204" pitchFamily="34" charset="0"/>
                  <a:cs typeface="Open Sans Bold" panose="020B0806030504020204" pitchFamily="34" charset="0"/>
                </a:rPr>
              </a:br>
              <a:r>
                <a:rPr lang="en-US" sz="825" dirty="0">
                  <a:latin typeface="Open Sans Bold" panose="020B0806030504020204" pitchFamily="34" charset="0"/>
                  <a:ea typeface="Open Sans Bold" panose="020B0806030504020204" pitchFamily="34" charset="0"/>
                  <a:cs typeface="Open Sans Bold" panose="020B0806030504020204" pitchFamily="34" charset="0"/>
                </a:rPr>
                <a:t>COMPANY LOGO</a:t>
              </a:r>
              <a:endParaRPr sz="1800" dirty="0">
                <a:latin typeface="Open Sans Bold" panose="020B0806030504020204" pitchFamily="34" charset="0"/>
                <a:ea typeface="Open Sans Bold" panose="020B0806030504020204" pitchFamily="34" charset="0"/>
                <a:cs typeface="Open Sans Bold" panose="020B0806030504020204" pitchFamily="34" charset="0"/>
              </a:endParaRPr>
            </a:p>
          </p:txBody>
        </p:sp>
      </p:grpSp>
      <p:sp>
        <p:nvSpPr>
          <p:cNvPr id="8" name="Rectangle 7">
            <a:hlinkClick r:id="" action="ppaction://noaction"/>
            <a:extLst>
              <a:ext uri="{FF2B5EF4-FFF2-40B4-BE49-F238E27FC236}">
                <a16:creationId xmlns:a16="http://schemas.microsoft.com/office/drawing/2014/main" id="{84038376-A5B4-4783-98C7-505103892C0F}"/>
              </a:ext>
            </a:extLst>
          </p:cNvPr>
          <p:cNvSpPr/>
          <p:nvPr userDrawn="1"/>
        </p:nvSpPr>
        <p:spPr>
          <a:xfrm>
            <a:off x="895870" y="312818"/>
            <a:ext cx="2468829"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prstClr val="white"/>
                </a:solidFill>
                <a:ea typeface="Calibri" panose="020F0502020204030204" pitchFamily="34" charset="0"/>
                <a:cs typeface="Times New Roman" panose="02020603050405020304" pitchFamily="18" charset="0"/>
              </a:rPr>
              <a:t>Get the coverage you need </a:t>
            </a:r>
            <a:endParaRPr lang="en-US" sz="1050" b="1" dirty="0">
              <a:solidFill>
                <a:prstClr val="white"/>
              </a:solidFill>
              <a:ea typeface="Open Sans" panose="020B0606030504020204" pitchFamily="34" charset="0"/>
              <a:cs typeface="Open Sans" panose="020B0606030504020204" pitchFamily="34" charset="0"/>
            </a:endParaRPr>
          </a:p>
        </p:txBody>
      </p:sp>
      <p:sp>
        <p:nvSpPr>
          <p:cNvPr id="9" name="TextBox 31">
            <a:extLst>
              <a:ext uri="{FF2B5EF4-FFF2-40B4-BE49-F238E27FC236}">
                <a16:creationId xmlns:a16="http://schemas.microsoft.com/office/drawing/2014/main" id="{8D26514C-7BBD-4789-B396-D4A58C464368}"/>
              </a:ext>
            </a:extLst>
          </p:cNvPr>
          <p:cNvSpPr txBox="1"/>
          <p:nvPr userDrawn="1"/>
        </p:nvSpPr>
        <p:spPr>
          <a:xfrm>
            <a:off x="272204" y="725449"/>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10" name="Picture 9">
            <a:extLst>
              <a:ext uri="{FF2B5EF4-FFF2-40B4-BE49-F238E27FC236}">
                <a16:creationId xmlns:a16="http://schemas.microsoft.com/office/drawing/2014/main" id="{B0DD218F-FE1E-486B-A516-20A5621B32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7497" y="179548"/>
            <a:ext cx="518134" cy="518000"/>
          </a:xfrm>
          <a:prstGeom prst="rect">
            <a:avLst/>
          </a:prstGeom>
        </p:spPr>
      </p:pic>
      <p:sp>
        <p:nvSpPr>
          <p:cNvPr id="11" name="Rectangle 10">
            <a:hlinkClick r:id="" action="ppaction://noaction"/>
            <a:extLst>
              <a:ext uri="{FF2B5EF4-FFF2-40B4-BE49-F238E27FC236}">
                <a16:creationId xmlns:a16="http://schemas.microsoft.com/office/drawing/2014/main" id="{A200C8FD-26B8-45EE-81F1-3714741C3E1D}"/>
              </a:ext>
            </a:extLst>
          </p:cNvPr>
          <p:cNvSpPr/>
          <p:nvPr userDrawn="1"/>
        </p:nvSpPr>
        <p:spPr>
          <a:xfrm>
            <a:off x="895870" y="1171536"/>
            <a:ext cx="2468829"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prstClr val="white"/>
                </a:solidFill>
                <a:ea typeface="Calibri" panose="020F0502020204030204" pitchFamily="34" charset="0"/>
                <a:cs typeface="Times New Roman" panose="02020603050405020304" pitchFamily="18" charset="0"/>
              </a:rPr>
              <a:t>Take care with preventive care</a:t>
            </a:r>
            <a:endParaRPr lang="en-US" sz="1050" b="1" dirty="0">
              <a:solidFill>
                <a:prstClr val="white"/>
              </a:solidFill>
              <a:ea typeface="Open Sans" panose="020B0606030504020204" pitchFamily="34" charset="0"/>
              <a:cs typeface="Open Sans" panose="020B0606030504020204" pitchFamily="34" charset="0"/>
            </a:endParaRPr>
          </a:p>
        </p:txBody>
      </p:sp>
      <p:sp>
        <p:nvSpPr>
          <p:cNvPr id="12" name="TextBox 31">
            <a:extLst>
              <a:ext uri="{FF2B5EF4-FFF2-40B4-BE49-F238E27FC236}">
                <a16:creationId xmlns:a16="http://schemas.microsoft.com/office/drawing/2014/main" id="{C79DD3F6-2FFB-4CD5-95CE-9B29DD7A1B13}"/>
              </a:ext>
            </a:extLst>
          </p:cNvPr>
          <p:cNvSpPr txBox="1"/>
          <p:nvPr userDrawn="1"/>
        </p:nvSpPr>
        <p:spPr>
          <a:xfrm>
            <a:off x="272204" y="1584168"/>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13" name="Picture 12">
            <a:extLst>
              <a:ext uri="{FF2B5EF4-FFF2-40B4-BE49-F238E27FC236}">
                <a16:creationId xmlns:a16="http://schemas.microsoft.com/office/drawing/2014/main" id="{1B6E0C09-4ADA-424C-8D79-94D85F3D3C6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7497" y="1038266"/>
            <a:ext cx="518134" cy="518000"/>
          </a:xfrm>
          <a:prstGeom prst="rect">
            <a:avLst/>
          </a:prstGeom>
        </p:spPr>
      </p:pic>
      <p:sp>
        <p:nvSpPr>
          <p:cNvPr id="14" name="Rectangle 13">
            <a:hlinkClick r:id="" action="ppaction://noaction"/>
            <a:extLst>
              <a:ext uri="{FF2B5EF4-FFF2-40B4-BE49-F238E27FC236}">
                <a16:creationId xmlns:a16="http://schemas.microsoft.com/office/drawing/2014/main" id="{C1F0F96E-2FD1-4A46-A5E2-2A2D2F178A8C}"/>
              </a:ext>
            </a:extLst>
          </p:cNvPr>
          <p:cNvSpPr/>
          <p:nvPr userDrawn="1"/>
        </p:nvSpPr>
        <p:spPr>
          <a:xfrm>
            <a:off x="895870" y="2028005"/>
            <a:ext cx="2468829"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prstClr val="white"/>
                </a:solidFill>
                <a:ea typeface="Calibri" panose="020F0502020204030204" pitchFamily="34" charset="0"/>
                <a:cs typeface="Times New Roman" panose="02020603050405020304" pitchFamily="18" charset="0"/>
              </a:rPr>
              <a:t>Plans to help manage rising costs</a:t>
            </a:r>
            <a:endParaRPr lang="en-US" sz="1050" b="1" dirty="0">
              <a:solidFill>
                <a:prstClr val="white"/>
              </a:solidFill>
              <a:ea typeface="Open Sans" panose="020B0606030504020204" pitchFamily="34" charset="0"/>
              <a:cs typeface="Open Sans" panose="020B0606030504020204" pitchFamily="34" charset="0"/>
            </a:endParaRPr>
          </a:p>
        </p:txBody>
      </p:sp>
      <p:sp>
        <p:nvSpPr>
          <p:cNvPr id="15" name="TextBox 31">
            <a:extLst>
              <a:ext uri="{FF2B5EF4-FFF2-40B4-BE49-F238E27FC236}">
                <a16:creationId xmlns:a16="http://schemas.microsoft.com/office/drawing/2014/main" id="{7DE310AE-19FF-4807-9814-12207D08F1B0}"/>
              </a:ext>
            </a:extLst>
          </p:cNvPr>
          <p:cNvSpPr txBox="1"/>
          <p:nvPr userDrawn="1"/>
        </p:nvSpPr>
        <p:spPr>
          <a:xfrm>
            <a:off x="272204" y="2440637"/>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16" name="Picture 15">
            <a:extLst>
              <a:ext uri="{FF2B5EF4-FFF2-40B4-BE49-F238E27FC236}">
                <a16:creationId xmlns:a16="http://schemas.microsoft.com/office/drawing/2014/main" id="{EECFE2BD-C6F7-42D2-B78F-705AE0CFDA9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7497" y="1894735"/>
            <a:ext cx="518134" cy="518000"/>
          </a:xfrm>
          <a:prstGeom prst="rect">
            <a:avLst/>
          </a:prstGeom>
        </p:spPr>
      </p:pic>
      <p:sp>
        <p:nvSpPr>
          <p:cNvPr id="17" name="Rectangle 16">
            <a:hlinkClick r:id="" action="ppaction://noaction"/>
            <a:extLst>
              <a:ext uri="{FF2B5EF4-FFF2-40B4-BE49-F238E27FC236}">
                <a16:creationId xmlns:a16="http://schemas.microsoft.com/office/drawing/2014/main" id="{0CFB5075-0F10-496E-A8FA-F147164F0F40}"/>
              </a:ext>
            </a:extLst>
          </p:cNvPr>
          <p:cNvSpPr/>
          <p:nvPr userDrawn="1"/>
        </p:nvSpPr>
        <p:spPr>
          <a:xfrm>
            <a:off x="895870" y="2856440"/>
            <a:ext cx="2468829"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prstClr val="white"/>
                </a:solidFill>
                <a:ea typeface="Calibri" panose="020F0502020204030204" pitchFamily="34" charset="0"/>
                <a:cs typeface="Times New Roman" panose="02020603050405020304" pitchFamily="18" charset="0"/>
              </a:rPr>
              <a:t>Easy-to-use dental coverage </a:t>
            </a:r>
            <a:endParaRPr lang="en-US" sz="1050" b="1" dirty="0">
              <a:solidFill>
                <a:prstClr val="white"/>
              </a:solidFill>
              <a:ea typeface="Open Sans" panose="020B0606030504020204" pitchFamily="34" charset="0"/>
              <a:cs typeface="Open Sans" panose="020B0606030504020204" pitchFamily="34" charset="0"/>
            </a:endParaRPr>
          </a:p>
        </p:txBody>
      </p:sp>
      <p:sp>
        <p:nvSpPr>
          <p:cNvPr id="18" name="TextBox 31">
            <a:extLst>
              <a:ext uri="{FF2B5EF4-FFF2-40B4-BE49-F238E27FC236}">
                <a16:creationId xmlns:a16="http://schemas.microsoft.com/office/drawing/2014/main" id="{0F3A389B-6F28-42D5-BF19-D380494D41EA}"/>
              </a:ext>
            </a:extLst>
          </p:cNvPr>
          <p:cNvSpPr txBox="1"/>
          <p:nvPr userDrawn="1"/>
        </p:nvSpPr>
        <p:spPr>
          <a:xfrm>
            <a:off x="272204" y="3269072"/>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19" name="Picture 18">
            <a:extLst>
              <a:ext uri="{FF2B5EF4-FFF2-40B4-BE49-F238E27FC236}">
                <a16:creationId xmlns:a16="http://schemas.microsoft.com/office/drawing/2014/main" id="{191C375A-4ACE-43BA-9D8F-68F6B2796E2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7497" y="2723170"/>
            <a:ext cx="518134" cy="518000"/>
          </a:xfrm>
          <a:prstGeom prst="rect">
            <a:avLst/>
          </a:prstGeom>
        </p:spPr>
      </p:pic>
      <p:sp>
        <p:nvSpPr>
          <p:cNvPr id="20" name="Rectangle 19">
            <a:hlinkClick r:id="" action="ppaction://noaction"/>
            <a:extLst>
              <a:ext uri="{FF2B5EF4-FFF2-40B4-BE49-F238E27FC236}">
                <a16:creationId xmlns:a16="http://schemas.microsoft.com/office/drawing/2014/main" id="{3B0D1D27-E410-43DA-AAFF-D34BE68A3F94}"/>
              </a:ext>
            </a:extLst>
          </p:cNvPr>
          <p:cNvSpPr/>
          <p:nvPr userDrawn="1"/>
        </p:nvSpPr>
        <p:spPr>
          <a:xfrm>
            <a:off x="895870" y="3681875"/>
            <a:ext cx="2468829"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prstClr val="white"/>
                </a:solidFill>
                <a:ea typeface="Calibri" panose="020F0502020204030204" pitchFamily="34" charset="0"/>
                <a:cs typeface="Times New Roman" panose="02020603050405020304" pitchFamily="18" charset="0"/>
              </a:rPr>
              <a:t>Your health through your eyes </a:t>
            </a:r>
            <a:endParaRPr lang="en-US" sz="1050" b="1" dirty="0">
              <a:solidFill>
                <a:prstClr val="white"/>
              </a:solidFill>
              <a:ea typeface="Open Sans" panose="020B0606030504020204" pitchFamily="34" charset="0"/>
              <a:cs typeface="Open Sans" panose="020B0606030504020204" pitchFamily="34" charset="0"/>
            </a:endParaRPr>
          </a:p>
        </p:txBody>
      </p:sp>
      <p:sp>
        <p:nvSpPr>
          <p:cNvPr id="21" name="TextBox 31">
            <a:extLst>
              <a:ext uri="{FF2B5EF4-FFF2-40B4-BE49-F238E27FC236}">
                <a16:creationId xmlns:a16="http://schemas.microsoft.com/office/drawing/2014/main" id="{E7DE3F72-15C4-4837-B498-19BAE7ED7867}"/>
              </a:ext>
            </a:extLst>
          </p:cNvPr>
          <p:cNvSpPr txBox="1"/>
          <p:nvPr userDrawn="1"/>
        </p:nvSpPr>
        <p:spPr>
          <a:xfrm>
            <a:off x="272204" y="4094507"/>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22" name="Picture 21">
            <a:extLst>
              <a:ext uri="{FF2B5EF4-FFF2-40B4-BE49-F238E27FC236}">
                <a16:creationId xmlns:a16="http://schemas.microsoft.com/office/drawing/2014/main" id="{6F6C67A2-4967-49D4-B741-F94AF9E2EB4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7497" y="3548605"/>
            <a:ext cx="518134" cy="518000"/>
          </a:xfrm>
          <a:prstGeom prst="rect">
            <a:avLst/>
          </a:prstGeom>
        </p:spPr>
      </p:pic>
      <p:sp>
        <p:nvSpPr>
          <p:cNvPr id="23" name="Rectangle 22">
            <a:hlinkClick r:id="" action="ppaction://noaction"/>
            <a:extLst>
              <a:ext uri="{FF2B5EF4-FFF2-40B4-BE49-F238E27FC236}">
                <a16:creationId xmlns:a16="http://schemas.microsoft.com/office/drawing/2014/main" id="{DC2D4E0F-E7FF-4463-BBC8-CF576A242AD7}"/>
              </a:ext>
            </a:extLst>
          </p:cNvPr>
          <p:cNvSpPr/>
          <p:nvPr userDrawn="1"/>
        </p:nvSpPr>
        <p:spPr>
          <a:xfrm>
            <a:off x="4461609" y="333533"/>
            <a:ext cx="2812512"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     The Aetna Health</a:t>
            </a:r>
            <a:r>
              <a:rPr lang="en-US" sz="1050" b="1" baseline="30000" dirty="0">
                <a:solidFill>
                  <a:srgbClr val="FFFFFF"/>
                </a:solidFill>
                <a:latin typeface="Open Sans"/>
                <a:ea typeface="Open Sans" panose="020B0606030504020204" pitchFamily="34" charset="0"/>
                <a:cs typeface="Open Sans" panose="020B0606030504020204" pitchFamily="34" charset="0"/>
              </a:rPr>
              <a:t>SM</a:t>
            </a:r>
            <a:r>
              <a:rPr lang="en-US" sz="1050" b="1" dirty="0">
                <a:solidFill>
                  <a:srgbClr val="FFFFFF"/>
                </a:solidFill>
                <a:latin typeface="Open Sans"/>
                <a:ea typeface="Open Sans" panose="020B0606030504020204" pitchFamily="34" charset="0"/>
                <a:cs typeface="Open Sans" panose="020B0606030504020204" pitchFamily="34" charset="0"/>
              </a:rPr>
              <a:t> app</a:t>
            </a:r>
          </a:p>
        </p:txBody>
      </p:sp>
      <p:pic>
        <p:nvPicPr>
          <p:cNvPr id="24" name="Picture 23" descr="A person wearing a suit and tie&#10;&#10;Description automatically generated">
            <a:extLst>
              <a:ext uri="{FF2B5EF4-FFF2-40B4-BE49-F238E27FC236}">
                <a16:creationId xmlns:a16="http://schemas.microsoft.com/office/drawing/2014/main" id="{9BEA0880-1B62-4AA0-8DDB-412FE37ED02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78514" y="165765"/>
            <a:ext cx="523444" cy="523307"/>
          </a:xfrm>
          <a:prstGeom prst="rect">
            <a:avLst/>
          </a:prstGeom>
        </p:spPr>
      </p:pic>
      <p:sp>
        <p:nvSpPr>
          <p:cNvPr id="25" name="TextBox 31">
            <a:extLst>
              <a:ext uri="{FF2B5EF4-FFF2-40B4-BE49-F238E27FC236}">
                <a16:creationId xmlns:a16="http://schemas.microsoft.com/office/drawing/2014/main" id="{79DD8888-90DE-4B5C-A36C-BA02DC34979E}"/>
              </a:ext>
            </a:extLst>
          </p:cNvPr>
          <p:cNvSpPr txBox="1"/>
          <p:nvPr userDrawn="1"/>
        </p:nvSpPr>
        <p:spPr>
          <a:xfrm>
            <a:off x="3962744" y="711666"/>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26" name="Rectangle 25">
            <a:hlinkClick r:id="" action="ppaction://noaction"/>
            <a:extLst>
              <a:ext uri="{FF2B5EF4-FFF2-40B4-BE49-F238E27FC236}">
                <a16:creationId xmlns:a16="http://schemas.microsoft.com/office/drawing/2014/main" id="{AF44FF48-18B5-4B47-869A-B2C54C590A86}"/>
              </a:ext>
            </a:extLst>
          </p:cNvPr>
          <p:cNvSpPr/>
          <p:nvPr userDrawn="1"/>
        </p:nvSpPr>
        <p:spPr>
          <a:xfrm>
            <a:off x="4601958" y="1202244"/>
            <a:ext cx="2672163"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Aetna One</a:t>
            </a:r>
            <a:r>
              <a:rPr lang="en-US" sz="1050" b="1" baseline="30000" dirty="0">
                <a:solidFill>
                  <a:srgbClr val="FFFFFF"/>
                </a:solidFill>
                <a:latin typeface="Open Sans"/>
                <a:ea typeface="Open Sans" panose="020B0606030504020204" pitchFamily="34" charset="0"/>
                <a:cs typeface="Open Sans" panose="020B0606030504020204" pitchFamily="34" charset="0"/>
              </a:rPr>
              <a:t>®</a:t>
            </a:r>
            <a:r>
              <a:rPr lang="en-US" sz="1050" b="1" dirty="0">
                <a:solidFill>
                  <a:srgbClr val="FFFFFF"/>
                </a:solidFill>
                <a:latin typeface="Open Sans"/>
                <a:ea typeface="Open Sans" panose="020B0606030504020204" pitchFamily="34" charset="0"/>
                <a:cs typeface="Open Sans" panose="020B0606030504020204" pitchFamily="34" charset="0"/>
              </a:rPr>
              <a:t> Advocate </a:t>
            </a:r>
          </a:p>
        </p:txBody>
      </p:sp>
      <p:pic>
        <p:nvPicPr>
          <p:cNvPr id="27" name="Picture 26" descr="A person wearing a suit and tie&#10;&#10;Description automatically generated">
            <a:extLst>
              <a:ext uri="{FF2B5EF4-FFF2-40B4-BE49-F238E27FC236}">
                <a16:creationId xmlns:a16="http://schemas.microsoft.com/office/drawing/2014/main" id="{A9682C90-92FB-48A0-ACA6-3408A345B5E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78514" y="1034476"/>
            <a:ext cx="523444" cy="523307"/>
          </a:xfrm>
          <a:prstGeom prst="rect">
            <a:avLst/>
          </a:prstGeom>
        </p:spPr>
      </p:pic>
      <p:sp>
        <p:nvSpPr>
          <p:cNvPr id="28" name="TextBox 31">
            <a:extLst>
              <a:ext uri="{FF2B5EF4-FFF2-40B4-BE49-F238E27FC236}">
                <a16:creationId xmlns:a16="http://schemas.microsoft.com/office/drawing/2014/main" id="{D3A0683D-47D1-4838-AD73-CB7119AE95B4}"/>
              </a:ext>
            </a:extLst>
          </p:cNvPr>
          <p:cNvSpPr txBox="1"/>
          <p:nvPr userDrawn="1"/>
        </p:nvSpPr>
        <p:spPr>
          <a:xfrm>
            <a:off x="3962744" y="1580377"/>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29" name="Rectangle 28">
            <a:hlinkClick r:id="" action="ppaction://noaction"/>
            <a:extLst>
              <a:ext uri="{FF2B5EF4-FFF2-40B4-BE49-F238E27FC236}">
                <a16:creationId xmlns:a16="http://schemas.microsoft.com/office/drawing/2014/main" id="{EE3CF174-0C97-4B37-AD41-72465CE72EC3}"/>
              </a:ext>
            </a:extLst>
          </p:cNvPr>
          <p:cNvSpPr/>
          <p:nvPr userDrawn="1"/>
        </p:nvSpPr>
        <p:spPr>
          <a:xfrm>
            <a:off x="4615189" y="2048477"/>
            <a:ext cx="2658932"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Health care is personal</a:t>
            </a:r>
          </a:p>
        </p:txBody>
      </p:sp>
      <p:pic>
        <p:nvPicPr>
          <p:cNvPr id="30" name="Picture 29" descr="A person wearing a suit and tie&#10;&#10;Description automatically generated">
            <a:extLst>
              <a:ext uri="{FF2B5EF4-FFF2-40B4-BE49-F238E27FC236}">
                <a16:creationId xmlns:a16="http://schemas.microsoft.com/office/drawing/2014/main" id="{970019E7-D48C-41DF-A017-CE9E4290E78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78514" y="1880710"/>
            <a:ext cx="523444" cy="523307"/>
          </a:xfrm>
          <a:prstGeom prst="rect">
            <a:avLst/>
          </a:prstGeom>
        </p:spPr>
      </p:pic>
      <p:sp>
        <p:nvSpPr>
          <p:cNvPr id="31" name="TextBox 31">
            <a:extLst>
              <a:ext uri="{FF2B5EF4-FFF2-40B4-BE49-F238E27FC236}">
                <a16:creationId xmlns:a16="http://schemas.microsoft.com/office/drawing/2014/main" id="{561D3816-FED5-401C-904E-5E19071C19D8}"/>
              </a:ext>
            </a:extLst>
          </p:cNvPr>
          <p:cNvSpPr txBox="1"/>
          <p:nvPr userDrawn="1"/>
        </p:nvSpPr>
        <p:spPr>
          <a:xfrm>
            <a:off x="3962744" y="2426611"/>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32" name="Rectangle 31">
            <a:extLst>
              <a:ext uri="{FF2B5EF4-FFF2-40B4-BE49-F238E27FC236}">
                <a16:creationId xmlns:a16="http://schemas.microsoft.com/office/drawing/2014/main" id="{269E2F90-A43C-42E8-8867-AB6F0B4ADC17}"/>
              </a:ext>
            </a:extLst>
          </p:cNvPr>
          <p:cNvSpPr/>
          <p:nvPr userDrawn="1"/>
        </p:nvSpPr>
        <p:spPr>
          <a:xfrm>
            <a:off x="4615188" y="2858481"/>
            <a:ext cx="2672163"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It’s simple to get started with Aetna</a:t>
            </a:r>
          </a:p>
        </p:txBody>
      </p:sp>
      <p:pic>
        <p:nvPicPr>
          <p:cNvPr id="33" name="Picture 32" descr="A person wearing a suit and tie&#10;&#10;Description automatically generated">
            <a:extLst>
              <a:ext uri="{FF2B5EF4-FFF2-40B4-BE49-F238E27FC236}">
                <a16:creationId xmlns:a16="http://schemas.microsoft.com/office/drawing/2014/main" id="{5B14EC74-71E0-406C-A660-C49CE18756F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78514" y="2710836"/>
            <a:ext cx="523444" cy="523307"/>
          </a:xfrm>
          <a:prstGeom prst="rect">
            <a:avLst/>
          </a:prstGeom>
        </p:spPr>
      </p:pic>
      <p:sp>
        <p:nvSpPr>
          <p:cNvPr id="34" name="TextBox 31">
            <a:extLst>
              <a:ext uri="{FF2B5EF4-FFF2-40B4-BE49-F238E27FC236}">
                <a16:creationId xmlns:a16="http://schemas.microsoft.com/office/drawing/2014/main" id="{90F3D567-6D7C-4EE6-9DFA-D4F0C67C1D06}"/>
              </a:ext>
            </a:extLst>
          </p:cNvPr>
          <p:cNvSpPr txBox="1"/>
          <p:nvPr userDrawn="1"/>
        </p:nvSpPr>
        <p:spPr>
          <a:xfrm>
            <a:off x="3962744" y="3256737"/>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35" name="Rectangle 34">
            <a:hlinkClick r:id="" action="ppaction://noaction"/>
            <a:extLst>
              <a:ext uri="{FF2B5EF4-FFF2-40B4-BE49-F238E27FC236}">
                <a16:creationId xmlns:a16="http://schemas.microsoft.com/office/drawing/2014/main" id="{9670DBEF-8330-4E6A-B530-E110CC869547}"/>
              </a:ext>
            </a:extLst>
          </p:cNvPr>
          <p:cNvSpPr/>
          <p:nvPr userDrawn="1"/>
        </p:nvSpPr>
        <p:spPr>
          <a:xfrm>
            <a:off x="4615188" y="3722848"/>
            <a:ext cx="2672163"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Welcome to HealthHUB</a:t>
            </a:r>
            <a:r>
              <a:rPr lang="en-US" sz="1050" b="1" baseline="30000" dirty="0">
                <a:solidFill>
                  <a:srgbClr val="FFFFFF"/>
                </a:solidFill>
                <a:latin typeface="Open Sans"/>
                <a:ea typeface="Open Sans" panose="020B0606030504020204" pitchFamily="34" charset="0"/>
                <a:cs typeface="Open Sans" panose="020B0606030504020204" pitchFamily="34" charset="0"/>
              </a:rPr>
              <a:t>®</a:t>
            </a:r>
          </a:p>
        </p:txBody>
      </p:sp>
      <p:pic>
        <p:nvPicPr>
          <p:cNvPr id="36" name="Picture 35" descr="A person wearing a suit and tie&#10;&#10;Description automatically generated">
            <a:extLst>
              <a:ext uri="{FF2B5EF4-FFF2-40B4-BE49-F238E27FC236}">
                <a16:creationId xmlns:a16="http://schemas.microsoft.com/office/drawing/2014/main" id="{6DFFE6D9-B29A-465C-9427-DEC9F983AAE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78514" y="3555080"/>
            <a:ext cx="523444" cy="523307"/>
          </a:xfrm>
          <a:prstGeom prst="rect">
            <a:avLst/>
          </a:prstGeom>
        </p:spPr>
      </p:pic>
      <p:sp>
        <p:nvSpPr>
          <p:cNvPr id="37" name="TextBox 31">
            <a:extLst>
              <a:ext uri="{FF2B5EF4-FFF2-40B4-BE49-F238E27FC236}">
                <a16:creationId xmlns:a16="http://schemas.microsoft.com/office/drawing/2014/main" id="{2684DC74-77AF-4703-95C7-02FB591F40C1}"/>
              </a:ext>
            </a:extLst>
          </p:cNvPr>
          <p:cNvSpPr txBox="1"/>
          <p:nvPr userDrawn="1"/>
        </p:nvSpPr>
        <p:spPr>
          <a:xfrm>
            <a:off x="3962744" y="4100981"/>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Doe</a:t>
            </a:r>
          </a:p>
        </p:txBody>
      </p:sp>
      <p:pic>
        <p:nvPicPr>
          <p:cNvPr id="38" name="Picture 37" descr="A picture containing drawing&#10;&#10;Description automatically generated">
            <a:extLst>
              <a:ext uri="{FF2B5EF4-FFF2-40B4-BE49-F238E27FC236}">
                <a16:creationId xmlns:a16="http://schemas.microsoft.com/office/drawing/2014/main" id="{36D51B98-5B28-48BE-AA7C-3F7ABF93E18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014050" y="4769201"/>
            <a:ext cx="943778" cy="184305"/>
          </a:xfrm>
          <a:prstGeom prst="rect">
            <a:avLst/>
          </a:prstGeom>
        </p:spPr>
      </p:pic>
      <p:sp>
        <p:nvSpPr>
          <p:cNvPr id="39" name="Rectangle 38">
            <a:hlinkClick r:id="" action="ppaction://noaction"/>
            <a:extLst>
              <a:ext uri="{FF2B5EF4-FFF2-40B4-BE49-F238E27FC236}">
                <a16:creationId xmlns:a16="http://schemas.microsoft.com/office/drawing/2014/main" id="{3D7CD001-1153-4406-95BE-2C2593E8F10E}"/>
              </a:ext>
            </a:extLst>
          </p:cNvPr>
          <p:cNvSpPr/>
          <p:nvPr userDrawn="1"/>
        </p:nvSpPr>
        <p:spPr>
          <a:xfrm>
            <a:off x="895870" y="4488938"/>
            <a:ext cx="2468829"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Pharmacy benefits</a:t>
            </a:r>
            <a:endParaRPr lang="en-US" sz="1050" b="1" dirty="0">
              <a:solidFill>
                <a:srgbClr val="FFFFFF"/>
              </a:solidFill>
              <a:ea typeface="Open Sans" panose="020B0606030504020204" pitchFamily="34" charset="0"/>
              <a:cs typeface="Open Sans" panose="020B0606030504020204" pitchFamily="34" charset="0"/>
            </a:endParaRPr>
          </a:p>
        </p:txBody>
      </p:sp>
      <p:sp>
        <p:nvSpPr>
          <p:cNvPr id="40" name="TextBox 31">
            <a:extLst>
              <a:ext uri="{FF2B5EF4-FFF2-40B4-BE49-F238E27FC236}">
                <a16:creationId xmlns:a16="http://schemas.microsoft.com/office/drawing/2014/main" id="{1B805EA6-7F3E-431B-8C3C-12A8150A11BF}"/>
              </a:ext>
            </a:extLst>
          </p:cNvPr>
          <p:cNvSpPr txBox="1"/>
          <p:nvPr userDrawn="1"/>
        </p:nvSpPr>
        <p:spPr>
          <a:xfrm>
            <a:off x="272204" y="4901569"/>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Jane Doe</a:t>
            </a:r>
          </a:p>
        </p:txBody>
      </p:sp>
      <p:pic>
        <p:nvPicPr>
          <p:cNvPr id="41" name="Picture 40">
            <a:extLst>
              <a:ext uri="{FF2B5EF4-FFF2-40B4-BE49-F238E27FC236}">
                <a16:creationId xmlns:a16="http://schemas.microsoft.com/office/drawing/2014/main" id="{FB31AAEE-F9EB-4CFF-91AA-2E715319816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67497" y="4355668"/>
            <a:ext cx="518134" cy="518000"/>
          </a:xfrm>
          <a:prstGeom prst="rect">
            <a:avLst/>
          </a:prstGeom>
        </p:spPr>
      </p:pic>
      <p:sp>
        <p:nvSpPr>
          <p:cNvPr id="42" name="Rectangle 41">
            <a:hlinkClick r:id="" action="ppaction://noaction"/>
            <a:extLst>
              <a:ext uri="{FF2B5EF4-FFF2-40B4-BE49-F238E27FC236}">
                <a16:creationId xmlns:a16="http://schemas.microsoft.com/office/drawing/2014/main" id="{68C4DABC-3F29-4991-89E7-77D6F4365C2E}"/>
              </a:ext>
            </a:extLst>
          </p:cNvPr>
          <p:cNvSpPr/>
          <p:nvPr userDrawn="1"/>
        </p:nvSpPr>
        <p:spPr>
          <a:xfrm>
            <a:off x="4615188" y="4534613"/>
            <a:ext cx="2672163" cy="251460"/>
          </a:xfrm>
          <a:prstGeom prst="rect">
            <a:avLst/>
          </a:prstGeom>
          <a:solidFill>
            <a:schemeClr val="accent4">
              <a:alpha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2870" rtlCol="0" anchor="ctr"/>
          <a:lstStyle/>
          <a:p>
            <a:pPr>
              <a:defRPr/>
            </a:pPr>
            <a:r>
              <a:rPr lang="en-US" sz="1050" b="1" dirty="0">
                <a:solidFill>
                  <a:srgbClr val="FFFFFF"/>
                </a:solidFill>
                <a:latin typeface="Open Sans"/>
                <a:ea typeface="Open Sans" panose="020B0606030504020204" pitchFamily="34" charset="0"/>
                <a:cs typeface="Open Sans" panose="020B0606030504020204" pitchFamily="34" charset="0"/>
              </a:rPr>
              <a:t>Support on your terms</a:t>
            </a:r>
            <a:endParaRPr lang="en-US" sz="1050" b="1" baseline="30000" dirty="0">
              <a:solidFill>
                <a:srgbClr val="FFFFFF"/>
              </a:solidFill>
              <a:latin typeface="Open Sans"/>
              <a:ea typeface="Open Sans" panose="020B0606030504020204" pitchFamily="34" charset="0"/>
              <a:cs typeface="Open Sans" panose="020B0606030504020204" pitchFamily="34" charset="0"/>
            </a:endParaRPr>
          </a:p>
        </p:txBody>
      </p:sp>
      <p:pic>
        <p:nvPicPr>
          <p:cNvPr id="43" name="Picture 42" descr="A person wearing a suit and tie&#10;&#10;Description automatically generated">
            <a:extLst>
              <a:ext uri="{FF2B5EF4-FFF2-40B4-BE49-F238E27FC236}">
                <a16:creationId xmlns:a16="http://schemas.microsoft.com/office/drawing/2014/main" id="{58D9FDB5-3708-4F73-9D8F-0F66A010F3B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078514" y="4366846"/>
            <a:ext cx="523444" cy="523307"/>
          </a:xfrm>
          <a:prstGeom prst="rect">
            <a:avLst/>
          </a:prstGeom>
        </p:spPr>
      </p:pic>
      <p:sp>
        <p:nvSpPr>
          <p:cNvPr id="44" name="TextBox 31">
            <a:extLst>
              <a:ext uri="{FF2B5EF4-FFF2-40B4-BE49-F238E27FC236}">
                <a16:creationId xmlns:a16="http://schemas.microsoft.com/office/drawing/2014/main" id="{7774EE75-F6E0-4DED-9423-A910CD817F0D}"/>
              </a:ext>
            </a:extLst>
          </p:cNvPr>
          <p:cNvSpPr txBox="1"/>
          <p:nvPr userDrawn="1"/>
        </p:nvSpPr>
        <p:spPr>
          <a:xfrm>
            <a:off x="3962744" y="4912747"/>
            <a:ext cx="723812" cy="103875"/>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75" b="1" dirty="0">
                <a:solidFill>
                  <a:prstClr val="white"/>
                </a:solidFill>
                <a:latin typeface="Open Sans" panose="020B0606030504020204" pitchFamily="34" charset="0"/>
                <a:ea typeface="Open Sans" panose="020B0606030504020204" pitchFamily="34" charset="0"/>
                <a:cs typeface="Open Sans" panose="020B0606030504020204" pitchFamily="34" charset="0"/>
              </a:rPr>
              <a:t>John Doe</a:t>
            </a:r>
          </a:p>
        </p:txBody>
      </p:sp>
      <p:sp>
        <p:nvSpPr>
          <p:cNvPr id="45" name="TextBox 44">
            <a:extLst>
              <a:ext uri="{FF2B5EF4-FFF2-40B4-BE49-F238E27FC236}">
                <a16:creationId xmlns:a16="http://schemas.microsoft.com/office/drawing/2014/main" id="{965EF857-FF86-4940-A3F8-2B273B8D31F4}"/>
              </a:ext>
            </a:extLst>
          </p:cNvPr>
          <p:cNvSpPr txBox="1"/>
          <p:nvPr userDrawn="1"/>
        </p:nvSpPr>
        <p:spPr>
          <a:xfrm>
            <a:off x="478066" y="137004"/>
            <a:ext cx="399061" cy="161583"/>
          </a:xfrm>
          <a:prstGeom prst="rect">
            <a:avLst/>
          </a:prstGeom>
          <a:noFill/>
        </p:spPr>
        <p:txBody>
          <a:bodyPr wrap="square" lIns="0" tIns="0" rIns="0" bIns="0" rtlCol="0">
            <a:spAutoFit/>
          </a:bodyPr>
          <a:lstStyle/>
          <a:p>
            <a:pPr defTabSz="685800"/>
            <a:r>
              <a:rPr lang="en-US" sz="1050" dirty="0">
                <a:solidFill>
                  <a:srgbClr val="C0C0C0">
                    <a:lumMod val="20000"/>
                    <a:lumOff val="80000"/>
                  </a:srgbClr>
                </a:solidFill>
              </a:rPr>
              <a:t>FPO</a:t>
            </a:r>
          </a:p>
        </p:txBody>
      </p:sp>
      <p:sp>
        <p:nvSpPr>
          <p:cNvPr id="46" name="TextBox 45">
            <a:extLst>
              <a:ext uri="{FF2B5EF4-FFF2-40B4-BE49-F238E27FC236}">
                <a16:creationId xmlns:a16="http://schemas.microsoft.com/office/drawing/2014/main" id="{54760CA6-DF7E-4E4F-A5E0-EF85E0D4BD0D}"/>
              </a:ext>
            </a:extLst>
          </p:cNvPr>
          <p:cNvSpPr txBox="1"/>
          <p:nvPr userDrawn="1"/>
        </p:nvSpPr>
        <p:spPr>
          <a:xfrm>
            <a:off x="4184974" y="118503"/>
            <a:ext cx="399061" cy="161583"/>
          </a:xfrm>
          <a:prstGeom prst="rect">
            <a:avLst/>
          </a:prstGeom>
          <a:noFill/>
        </p:spPr>
        <p:txBody>
          <a:bodyPr wrap="square" lIns="0" tIns="0" rIns="0" bIns="0" rtlCol="0">
            <a:spAutoFit/>
          </a:bodyPr>
          <a:lstStyle/>
          <a:p>
            <a:pPr defTabSz="685800"/>
            <a:r>
              <a:rPr lang="en-US" sz="1050" dirty="0">
                <a:solidFill>
                  <a:srgbClr val="C0C0C0">
                    <a:lumMod val="20000"/>
                    <a:lumOff val="80000"/>
                  </a:srgbClr>
                </a:solidFill>
              </a:rPr>
              <a:t>FPO</a:t>
            </a:r>
          </a:p>
        </p:txBody>
      </p:sp>
    </p:spTree>
    <p:extLst>
      <p:ext uri="{BB962C8B-B14F-4D97-AF65-F5344CB8AC3E}">
        <p14:creationId xmlns:p14="http://schemas.microsoft.com/office/powerpoint/2010/main" val="2285916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quare image">
    <p:bg>
      <p:bgPr>
        <a:solidFill>
          <a:schemeClr val="bg1"/>
        </a:solidFill>
        <a:effectLst/>
      </p:bgPr>
    </p:bg>
    <p:spTree>
      <p:nvGrpSpPr>
        <p:cNvPr id="1" name=""/>
        <p:cNvGrpSpPr/>
        <p:nvPr/>
      </p:nvGrpSpPr>
      <p:grpSpPr>
        <a:xfrm>
          <a:off x="0" y="0"/>
          <a:ext cx="0" cy="0"/>
          <a:chOff x="0" y="0"/>
          <a:chExt cx="0" cy="0"/>
        </a:xfrm>
      </p:grpSpPr>
      <p:sp>
        <p:nvSpPr>
          <p:cNvPr id="6" name="Parallelogram 5">
            <a:extLst>
              <a:ext uri="{FF2B5EF4-FFF2-40B4-BE49-F238E27FC236}">
                <a16:creationId xmlns:a16="http://schemas.microsoft.com/office/drawing/2014/main" id="{9AB6A049-E47F-944F-8496-71FDC3BDE1D9}"/>
              </a:ext>
            </a:extLst>
          </p:cNvPr>
          <p:cNvSpPr/>
          <p:nvPr userDrawn="1"/>
        </p:nvSpPr>
        <p:spPr bwMode="gray">
          <a:xfrm>
            <a:off x="4945077" y="0"/>
            <a:ext cx="4198923" cy="5157305"/>
          </a:xfrm>
          <a:prstGeom prst="parallelogram">
            <a:avLst>
              <a:gd name="adj" fmla="val 0"/>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dirty="0">
              <a:solidFill>
                <a:srgbClr val="FFFFFF"/>
              </a:solidFill>
            </a:endParaRPr>
          </a:p>
        </p:txBody>
      </p:sp>
      <p:sp>
        <p:nvSpPr>
          <p:cNvPr id="5" name="Picture Placeholder 3">
            <a:extLst>
              <a:ext uri="{FF2B5EF4-FFF2-40B4-BE49-F238E27FC236}">
                <a16:creationId xmlns:a16="http://schemas.microsoft.com/office/drawing/2014/main" id="{5C20BC66-66F4-6A42-849F-909C4224CB13}"/>
              </a:ext>
            </a:extLst>
          </p:cNvPr>
          <p:cNvSpPr>
            <a:spLocks noGrp="1" noChangeAspect="1"/>
          </p:cNvSpPr>
          <p:nvPr>
            <p:ph type="pic" sz="quarter" idx="11"/>
          </p:nvPr>
        </p:nvSpPr>
        <p:spPr>
          <a:xfrm>
            <a:off x="4572000" y="173516"/>
            <a:ext cx="4387956" cy="4808863"/>
          </a:xfrm>
          <a:prstGeom prst="rect">
            <a:avLst/>
          </a:prstGeom>
          <a:solidFill>
            <a:schemeClr val="accent6">
              <a:lumMod val="20000"/>
              <a:lumOff val="80000"/>
            </a:schemeClr>
          </a:solidFill>
        </p:spPr>
        <p:txBody>
          <a:bodyPr/>
          <a:lstStyle/>
          <a:p>
            <a:r>
              <a:rPr lang="en-US" dirty="0"/>
              <a:t>Click icon to add picture</a:t>
            </a:r>
          </a:p>
        </p:txBody>
      </p:sp>
      <p:sp>
        <p:nvSpPr>
          <p:cNvPr id="7" name="Title Placeholder 15">
            <a:extLst>
              <a:ext uri="{FF2B5EF4-FFF2-40B4-BE49-F238E27FC236}">
                <a16:creationId xmlns:a16="http://schemas.microsoft.com/office/drawing/2014/main" id="{A15C7E66-2FE4-824D-8655-9FFD2DDD5F37}"/>
              </a:ext>
            </a:extLst>
          </p:cNvPr>
          <p:cNvSpPr>
            <a:spLocks noGrp="1"/>
          </p:cNvSpPr>
          <p:nvPr>
            <p:ph type="title"/>
          </p:nvPr>
        </p:nvSpPr>
        <p:spPr>
          <a:xfrm>
            <a:off x="290670" y="288036"/>
            <a:ext cx="3983504" cy="756938"/>
          </a:xfrm>
          <a:prstGeom prst="rect">
            <a:avLst/>
          </a:prstGeom>
        </p:spPr>
        <p:txBody>
          <a:bodyPr vert="horz" lIns="91440" tIns="45720" rIns="91440" bIns="45720" rtlCol="0" anchor="t">
            <a:noAutofit/>
          </a:bodyPr>
          <a:lstStyle>
            <a:lvl1pPr>
              <a:defRPr>
                <a:solidFill>
                  <a:schemeClr val="tx1"/>
                </a:solidFill>
              </a:defRPr>
            </a:lvl1pPr>
          </a:lstStyle>
          <a:p>
            <a:r>
              <a:rPr lang="en-US" dirty="0"/>
              <a:t>Click to edit Master title style</a:t>
            </a:r>
          </a:p>
        </p:txBody>
      </p:sp>
      <p:sp>
        <p:nvSpPr>
          <p:cNvPr id="8" name="Text Placeholder 12">
            <a:extLst>
              <a:ext uri="{FF2B5EF4-FFF2-40B4-BE49-F238E27FC236}">
                <a16:creationId xmlns:a16="http://schemas.microsoft.com/office/drawing/2014/main" id="{89B48264-0CAD-7F41-97B8-611536520EAF}"/>
              </a:ext>
            </a:extLst>
          </p:cNvPr>
          <p:cNvSpPr>
            <a:spLocks noGrp="1"/>
          </p:cNvSpPr>
          <p:nvPr>
            <p:ph type="body" sz="quarter" idx="10"/>
          </p:nvPr>
        </p:nvSpPr>
        <p:spPr>
          <a:xfrm>
            <a:off x="290669" y="4476236"/>
            <a:ext cx="3246666"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CVS Health Sans" panose="020B0504020202020204" pitchFamily="34" charset="0"/>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Tree>
    <p:extLst>
      <p:ext uri="{BB962C8B-B14F-4D97-AF65-F5344CB8AC3E}">
        <p14:creationId xmlns:p14="http://schemas.microsoft.com/office/powerpoint/2010/main" val="7272590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MediumImpact with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73FB4A-B2DA-4040-AB7B-E1DBA54C663A}"/>
              </a:ext>
            </a:extLst>
          </p:cNvPr>
          <p:cNvSpPr/>
          <p:nvPr userDrawn="1"/>
        </p:nvSpPr>
        <p:spPr>
          <a:xfrm>
            <a:off x="197695" y="169069"/>
            <a:ext cx="8748610" cy="48053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4" name="Text Placeholder 12">
            <a:extLst>
              <a:ext uri="{FF2B5EF4-FFF2-40B4-BE49-F238E27FC236}">
                <a16:creationId xmlns:a16="http://schemas.microsoft.com/office/drawing/2014/main" id="{3416FC9B-F9BF-7941-A0ED-F7443859EE7F}"/>
              </a:ext>
            </a:extLst>
          </p:cNvPr>
          <p:cNvSpPr>
            <a:spLocks noGrp="1"/>
          </p:cNvSpPr>
          <p:nvPr>
            <p:ph type="body" sz="quarter" idx="10"/>
          </p:nvPr>
        </p:nvSpPr>
        <p:spPr>
          <a:xfrm>
            <a:off x="288112" y="4476236"/>
            <a:ext cx="4341517"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5" name="Picture Placeholder 2">
            <a:extLst>
              <a:ext uri="{FF2B5EF4-FFF2-40B4-BE49-F238E27FC236}">
                <a16:creationId xmlns:a16="http://schemas.microsoft.com/office/drawing/2014/main" id="{533CD299-34A3-DA47-8F9A-46643183730A}"/>
              </a:ext>
            </a:extLst>
          </p:cNvPr>
          <p:cNvSpPr>
            <a:spLocks noGrp="1"/>
          </p:cNvSpPr>
          <p:nvPr>
            <p:ph type="pic" sz="quarter" idx="11"/>
          </p:nvPr>
        </p:nvSpPr>
        <p:spPr>
          <a:xfrm>
            <a:off x="5263934" y="0"/>
            <a:ext cx="3141190" cy="5143500"/>
          </a:xfrm>
          <a:prstGeom prst="parallelogram">
            <a:avLst>
              <a:gd name="adj" fmla="val 0"/>
            </a:avLst>
          </a:prstGeom>
          <a:solidFill>
            <a:schemeClr val="accent6">
              <a:lumMod val="20000"/>
              <a:lumOff val="80000"/>
            </a:schemeClr>
          </a:solidFill>
        </p:spPr>
        <p:txBody>
          <a:bodyPr/>
          <a:lstStyle/>
          <a:p>
            <a:r>
              <a:rPr lang="en-US" dirty="0"/>
              <a:t>Click icon to add picture</a:t>
            </a:r>
          </a:p>
        </p:txBody>
      </p:sp>
      <p:sp>
        <p:nvSpPr>
          <p:cNvPr id="7" name="Title 13">
            <a:extLst>
              <a:ext uri="{FF2B5EF4-FFF2-40B4-BE49-F238E27FC236}">
                <a16:creationId xmlns:a16="http://schemas.microsoft.com/office/drawing/2014/main" id="{6647DAC4-1C01-4386-9957-D56FFB0C3F61}"/>
              </a:ext>
            </a:extLst>
          </p:cNvPr>
          <p:cNvSpPr>
            <a:spLocks noGrp="1"/>
          </p:cNvSpPr>
          <p:nvPr>
            <p:ph type="title"/>
          </p:nvPr>
        </p:nvSpPr>
        <p:spPr>
          <a:xfrm>
            <a:off x="288111" y="288036"/>
            <a:ext cx="4847014" cy="504712"/>
          </a:xfrm>
        </p:spPr>
        <p:txBody>
          <a:bodyPr/>
          <a:lstStyle>
            <a:lvl1pPr>
              <a:defRPr>
                <a:solidFill>
                  <a:schemeClr val="tx1"/>
                </a:solidFill>
              </a:defRPr>
            </a:lvl1pPr>
          </a:lstStyle>
          <a:p>
            <a:r>
              <a:rPr lang="en-US" dirty="0"/>
              <a:t>Click to edit Master title style</a:t>
            </a:r>
          </a:p>
        </p:txBody>
      </p:sp>
      <p:sp>
        <p:nvSpPr>
          <p:cNvPr id="9" name="TextBox 8">
            <a:extLst>
              <a:ext uri="{FF2B5EF4-FFF2-40B4-BE49-F238E27FC236}">
                <a16:creationId xmlns:a16="http://schemas.microsoft.com/office/drawing/2014/main" id="{2B720BE3-8CBB-2E43-8949-F4121F567E32}"/>
              </a:ext>
            </a:extLst>
          </p:cNvPr>
          <p:cNvSpPr txBox="1"/>
          <p:nvPr userDrawn="1"/>
        </p:nvSpPr>
        <p:spPr>
          <a:xfrm>
            <a:off x="8577591" y="4680121"/>
            <a:ext cx="348707" cy="207749"/>
          </a:xfrm>
          <a:prstGeom prst="rect">
            <a:avLst/>
          </a:prstGeom>
          <a:noFill/>
        </p:spPr>
        <p:txBody>
          <a:bodyPr wrap="square" lIns="0" tIns="0" rIns="0" bIns="0" rtlCol="0" anchor="b">
            <a:noAutofit/>
          </a:bodyPr>
          <a:lstStyle/>
          <a:p>
            <a:pPr algn="ctr" defTabSz="685800"/>
            <a:fld id="{7963E4F6-4878-E04D-8CE6-F1BCD399F560}" type="slidenum">
              <a:rPr lang="en-US" sz="825" smtClean="0">
                <a:solidFill>
                  <a:srgbClr val="3F3F3F"/>
                </a:solidFill>
                <a:ea typeface="Open Sans" panose="020B0606030504020204" pitchFamily="34" charset="0"/>
                <a:cs typeface="Open Sans" panose="020B0606030504020204" pitchFamily="34" charset="0"/>
              </a:rPr>
              <a:pPr algn="ctr" defTabSz="685800"/>
              <a:t>‹#›</a:t>
            </a:fld>
            <a:endParaRPr lang="en-US" sz="825" dirty="0">
              <a:solidFill>
                <a:srgbClr val="3F3F3F"/>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7685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Horizontal head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150336E-F81E-4D4B-8287-BA7658E31C17}"/>
              </a:ext>
            </a:extLst>
          </p:cNvPr>
          <p:cNvSpPr>
            <a:spLocks noGrp="1"/>
          </p:cNvSpPr>
          <p:nvPr>
            <p:ph type="pic" sz="quarter" idx="11"/>
          </p:nvPr>
        </p:nvSpPr>
        <p:spPr>
          <a:xfrm>
            <a:off x="0" y="1"/>
            <a:ext cx="9144000" cy="2057400"/>
          </a:xfrm>
          <a:prstGeom prst="rect">
            <a:avLst/>
          </a:prstGeom>
          <a:solidFill>
            <a:schemeClr val="accent6">
              <a:lumMod val="20000"/>
              <a:lumOff val="80000"/>
            </a:schemeClr>
          </a:solidFill>
        </p:spPr>
        <p:txBody>
          <a:bodyPr/>
          <a:lstStyle/>
          <a:p>
            <a:r>
              <a:rPr lang="en-US" dirty="0"/>
              <a:t>Click icon to add picture</a:t>
            </a: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290670" y="4476236"/>
            <a:ext cx="7431224"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p:txBody>
          <a:bodyPr lIns="91440" tIns="45720" rIns="91440"/>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3960878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tandard-Right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3D2036-DCA5-E147-9361-575D2232F934}"/>
              </a:ext>
            </a:extLst>
          </p:cNvPr>
          <p:cNvSpPr/>
          <p:nvPr userDrawn="1"/>
        </p:nvSpPr>
        <p:spPr bwMode="gray">
          <a:xfrm>
            <a:off x="6849233" y="0"/>
            <a:ext cx="2294767" cy="5143500"/>
          </a:xfrm>
          <a:prstGeom prst="rect">
            <a:avLst/>
          </a:prstGeom>
          <a:solidFill>
            <a:schemeClr val="bg2"/>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dirty="0">
              <a:solidFill>
                <a:srgbClr val="FFFFFF"/>
              </a:solidFill>
            </a:endParaRPr>
          </a:p>
        </p:txBody>
      </p:sp>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288112" y="4476236"/>
            <a:ext cx="4549374"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288111" y="288036"/>
            <a:ext cx="4545735" cy="504712"/>
          </a:xfrm>
        </p:spPr>
        <p:txBody>
          <a:bodyPr/>
          <a:lstStyle>
            <a:lvl1pPr>
              <a:defRPr>
                <a:solidFill>
                  <a:schemeClr val="tx1"/>
                </a:solidFill>
              </a:defRPr>
            </a:lvl1pPr>
          </a:lstStyle>
          <a:p>
            <a:r>
              <a:rPr lang="en-US" dirty="0"/>
              <a:t>Click to edit Master title style</a:t>
            </a:r>
          </a:p>
        </p:txBody>
      </p:sp>
      <p:cxnSp>
        <p:nvCxnSpPr>
          <p:cNvPr id="8" name="Straight Connector 7">
            <a:extLst>
              <a:ext uri="{FF2B5EF4-FFF2-40B4-BE49-F238E27FC236}">
                <a16:creationId xmlns:a16="http://schemas.microsoft.com/office/drawing/2014/main" id="{73F99DD0-0450-0546-A765-C6394C28C88B}"/>
              </a:ext>
            </a:extLst>
          </p:cNvPr>
          <p:cNvCxnSpPr>
            <a:cxnSpLocks/>
          </p:cNvCxnSpPr>
          <p:nvPr userDrawn="1"/>
        </p:nvCxnSpPr>
        <p:spPr bwMode="gray">
          <a:xfrm>
            <a:off x="5123969" y="-113044"/>
            <a:ext cx="0" cy="5397481"/>
          </a:xfrm>
          <a:prstGeom prst="line">
            <a:avLst/>
          </a:prstGeom>
          <a:ln w="152400" cmpd="sng">
            <a:solidFill>
              <a:schemeClr val="accent4"/>
            </a:solidFill>
            <a:miter lim="800000"/>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656523C-31E4-D943-B11B-3D943FEE3D43}"/>
              </a:ext>
            </a:extLst>
          </p:cNvPr>
          <p:cNvSpPr txBox="1"/>
          <p:nvPr userDrawn="1"/>
        </p:nvSpPr>
        <p:spPr>
          <a:xfrm>
            <a:off x="7842404" y="4680121"/>
            <a:ext cx="852839" cy="207749"/>
          </a:xfrm>
          <a:prstGeom prst="rect">
            <a:avLst/>
          </a:prstGeom>
          <a:noFill/>
        </p:spPr>
        <p:txBody>
          <a:bodyPr wrap="square" lIns="0" tIns="0" rIns="0" bIns="0" rtlCol="0" anchor="b">
            <a:noAutofit/>
          </a:bodyPr>
          <a:lstStyle/>
          <a:p>
            <a:pPr algn="r" defTabSz="685800"/>
            <a:fld id="{7963E4F6-4878-E04D-8CE6-F1BCD399F560}" type="slidenum">
              <a:rPr lang="en-US" sz="825" smtClean="0">
                <a:solidFill>
                  <a:srgbClr val="FFFFFF"/>
                </a:solidFill>
                <a:ea typeface="Open Sans" panose="020B0606030504020204" pitchFamily="34" charset="0"/>
                <a:cs typeface="Open Sans" panose="020B0606030504020204" pitchFamily="34" charset="0"/>
              </a:rPr>
              <a:pPr algn="r" defTabSz="685800"/>
              <a:t>‹#›</a:t>
            </a:fld>
            <a:endParaRPr lang="en-US" sz="825" dirty="0">
              <a:solidFill>
                <a:srgbClr val="FFFFFF"/>
              </a:solidFill>
              <a:ea typeface="Open Sans" panose="020B0606030504020204" pitchFamily="34" charset="0"/>
              <a:cs typeface="Open Sans" panose="020B0606030504020204" pitchFamily="34" charset="0"/>
            </a:endParaRPr>
          </a:p>
        </p:txBody>
      </p:sp>
      <p:sp>
        <p:nvSpPr>
          <p:cNvPr id="10" name="Picture Placeholder 2">
            <a:extLst>
              <a:ext uri="{FF2B5EF4-FFF2-40B4-BE49-F238E27FC236}">
                <a16:creationId xmlns:a16="http://schemas.microsoft.com/office/drawing/2014/main" id="{8C856189-1144-D241-B672-BE0385379C94}"/>
              </a:ext>
            </a:extLst>
          </p:cNvPr>
          <p:cNvSpPr>
            <a:spLocks noGrp="1"/>
          </p:cNvSpPr>
          <p:nvPr>
            <p:ph type="pic" sz="quarter" idx="11"/>
          </p:nvPr>
        </p:nvSpPr>
        <p:spPr>
          <a:xfrm>
            <a:off x="5263934" y="0"/>
            <a:ext cx="3431309" cy="5143500"/>
          </a:xfrm>
          <a:prstGeom prst="parallelogram">
            <a:avLst>
              <a:gd name="adj" fmla="val 0"/>
            </a:avLst>
          </a:prstGeom>
          <a:solidFill>
            <a:schemeClr val="accent6">
              <a:lumMod val="20000"/>
              <a:lumOff val="80000"/>
            </a:schemeClr>
          </a:solidFill>
        </p:spPr>
        <p:txBody>
          <a:bodyPr/>
          <a:lstStyle/>
          <a:p>
            <a:r>
              <a:rPr lang="en-US" dirty="0"/>
              <a:t>Click icon to add picture</a:t>
            </a:r>
          </a:p>
        </p:txBody>
      </p:sp>
      <p:sp>
        <p:nvSpPr>
          <p:cNvPr id="12" name="TextBox 11">
            <a:extLst>
              <a:ext uri="{FF2B5EF4-FFF2-40B4-BE49-F238E27FC236}">
                <a16:creationId xmlns:a16="http://schemas.microsoft.com/office/drawing/2014/main" id="{B22A1D9F-A203-9341-AB1E-6DD8EB618DA4}"/>
              </a:ext>
            </a:extLst>
          </p:cNvPr>
          <p:cNvSpPr txBox="1"/>
          <p:nvPr userDrawn="1"/>
        </p:nvSpPr>
        <p:spPr>
          <a:xfrm>
            <a:off x="8689062" y="4680121"/>
            <a:ext cx="348707" cy="207749"/>
          </a:xfrm>
          <a:prstGeom prst="rect">
            <a:avLst/>
          </a:prstGeom>
          <a:noFill/>
        </p:spPr>
        <p:txBody>
          <a:bodyPr wrap="square" lIns="0" tIns="0" rIns="0" bIns="0" rtlCol="0" anchor="b">
            <a:noAutofit/>
          </a:bodyPr>
          <a:lstStyle/>
          <a:p>
            <a:pPr algn="ctr" defTabSz="685800"/>
            <a:fld id="{7963E4F6-4878-E04D-8CE6-F1BCD399F560}" type="slidenum">
              <a:rPr lang="en-US" sz="825" smtClean="0">
                <a:solidFill>
                  <a:srgbClr val="FFFFFF"/>
                </a:solidFill>
                <a:ea typeface="Open Sans" panose="020B0606030504020204" pitchFamily="34" charset="0"/>
                <a:cs typeface="Open Sans" panose="020B0606030504020204" pitchFamily="34" charset="0"/>
              </a:rPr>
              <a:pPr algn="ctr" defTabSz="685800"/>
              <a:t>‹#›</a:t>
            </a:fld>
            <a:endParaRPr lang="en-US" sz="825" dirty="0">
              <a:solidFill>
                <a:srgbClr val="FFFFFF"/>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32772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tandard-SidebarEdg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288112" y="4476236"/>
            <a:ext cx="6043999"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288112" y="288036"/>
            <a:ext cx="6043999" cy="504712"/>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6635891" y="0"/>
            <a:ext cx="2508109" cy="5149761"/>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dirty="0">
              <a:solidFill>
                <a:srgbClr val="FFFFFF"/>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8689062" y="4680121"/>
            <a:ext cx="348707" cy="207749"/>
          </a:xfrm>
          <a:prstGeom prst="rect">
            <a:avLst/>
          </a:prstGeom>
          <a:noFill/>
        </p:spPr>
        <p:txBody>
          <a:bodyPr wrap="square" lIns="0" tIns="0" rIns="0" bIns="0" rtlCol="0" anchor="b">
            <a:noAutofit/>
          </a:bodyPr>
          <a:lstStyle/>
          <a:p>
            <a:pPr algn="ctr" defTabSz="685800"/>
            <a:fld id="{7963E4F6-4878-E04D-8CE6-F1BCD399F560}" type="slidenum">
              <a:rPr lang="en-US" sz="825" smtClean="0">
                <a:solidFill>
                  <a:srgbClr val="3F3F3F"/>
                </a:solidFill>
                <a:ea typeface="Open Sans" panose="020B0606030504020204" pitchFamily="34" charset="0"/>
                <a:cs typeface="Open Sans" panose="020B0606030504020204" pitchFamily="34" charset="0"/>
              </a:rPr>
              <a:pPr algn="ctr" defTabSz="685800"/>
              <a:t>‹#›</a:t>
            </a:fld>
            <a:endParaRPr lang="en-US" sz="825" dirty="0">
              <a:solidFill>
                <a:srgbClr val="3F3F3F"/>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30971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Standard-Sidebar">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F5F778F-4DAF-E348-B17D-64AB7AAE1F99}"/>
              </a:ext>
            </a:extLst>
          </p:cNvPr>
          <p:cNvSpPr>
            <a:spLocks noGrp="1"/>
          </p:cNvSpPr>
          <p:nvPr>
            <p:ph type="body" sz="quarter" idx="10"/>
          </p:nvPr>
        </p:nvSpPr>
        <p:spPr>
          <a:xfrm>
            <a:off x="288111" y="4476236"/>
            <a:ext cx="4997043" cy="398230"/>
          </a:xfrm>
          <a:prstGeom prst="rect">
            <a:avLst/>
          </a:prstGeom>
        </p:spPr>
        <p:txBody>
          <a:bodyPr lIns="91440" tIns="45720" rIns="91440" bIns="45720" anchor="b"/>
          <a:lstStyle>
            <a:lvl1pPr marL="0" indent="0">
              <a:lnSpc>
                <a:spcPct val="100000"/>
              </a:lnSpc>
              <a:spcBef>
                <a:spcPts val="0"/>
              </a:spcBef>
              <a:buNone/>
              <a:defRPr sz="675" b="0" i="0">
                <a:solidFill>
                  <a:schemeClr val="tx1"/>
                </a:solidFill>
                <a:latin typeface="+mn-lt"/>
                <a:ea typeface="Open Sans" panose="020B0606030504020204" pitchFamily="34" charset="0"/>
                <a:cs typeface="Open Sans" panose="020B0606030504020204" pitchFamily="34" charset="0"/>
              </a:defRPr>
            </a:lvl1pPr>
            <a:lvl2pPr marL="3429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2pPr>
            <a:lvl3pPr marL="6858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3pPr>
            <a:lvl4pPr marL="10287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4pPr>
            <a:lvl5pPr marL="1371600" indent="0">
              <a:buNone/>
              <a:defRPr sz="750" b="0" i="0">
                <a:solidFill>
                  <a:srgbClr val="3F3F3F"/>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4" name="Title 13">
            <a:extLst>
              <a:ext uri="{FF2B5EF4-FFF2-40B4-BE49-F238E27FC236}">
                <a16:creationId xmlns:a16="http://schemas.microsoft.com/office/drawing/2014/main" id="{927011F8-DBBE-6540-8033-0CA882350BE9}"/>
              </a:ext>
            </a:extLst>
          </p:cNvPr>
          <p:cNvSpPr>
            <a:spLocks noGrp="1"/>
          </p:cNvSpPr>
          <p:nvPr>
            <p:ph type="title"/>
          </p:nvPr>
        </p:nvSpPr>
        <p:spPr>
          <a:xfrm>
            <a:off x="288112" y="288036"/>
            <a:ext cx="4997042" cy="504712"/>
          </a:xfrm>
        </p:spPr>
        <p:txBody>
          <a:bodyPr/>
          <a:lstStyle>
            <a:lvl1pPr>
              <a:defRPr>
                <a:solidFill>
                  <a:schemeClr val="tx1"/>
                </a:solidFill>
              </a:defRPr>
            </a:lvl1pPr>
          </a:lstStyle>
          <a:p>
            <a:r>
              <a:rPr lang="en-US" dirty="0"/>
              <a:t>Click to edit Master title style</a:t>
            </a:r>
          </a:p>
        </p:txBody>
      </p:sp>
      <p:sp>
        <p:nvSpPr>
          <p:cNvPr id="9" name="Parallelogram 8">
            <a:extLst>
              <a:ext uri="{FF2B5EF4-FFF2-40B4-BE49-F238E27FC236}">
                <a16:creationId xmlns:a16="http://schemas.microsoft.com/office/drawing/2014/main" id="{589AC8C6-7835-834F-A4CD-DFFBA09633F3}"/>
              </a:ext>
            </a:extLst>
          </p:cNvPr>
          <p:cNvSpPr/>
          <p:nvPr userDrawn="1"/>
        </p:nvSpPr>
        <p:spPr bwMode="gray">
          <a:xfrm>
            <a:off x="5493785" y="0"/>
            <a:ext cx="2508109" cy="5149761"/>
          </a:xfrm>
          <a:prstGeom prst="parallelogram">
            <a:avLst>
              <a:gd name="adj" fmla="val 0"/>
            </a:avLst>
          </a:prstGeom>
          <a:solidFill>
            <a:schemeClr val="accent4"/>
          </a:solidFill>
          <a:ln>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b="1" dirty="0">
              <a:solidFill>
                <a:srgbClr val="FFFFFF"/>
              </a:solidFill>
            </a:endParaRPr>
          </a:p>
        </p:txBody>
      </p:sp>
      <p:sp>
        <p:nvSpPr>
          <p:cNvPr id="6" name="TextBox 5">
            <a:extLst>
              <a:ext uri="{FF2B5EF4-FFF2-40B4-BE49-F238E27FC236}">
                <a16:creationId xmlns:a16="http://schemas.microsoft.com/office/drawing/2014/main" id="{15746FB8-47BB-6041-8FBC-3C0A16CE97B9}"/>
              </a:ext>
            </a:extLst>
          </p:cNvPr>
          <p:cNvSpPr txBox="1"/>
          <p:nvPr userDrawn="1"/>
        </p:nvSpPr>
        <p:spPr>
          <a:xfrm>
            <a:off x="8689062" y="4680121"/>
            <a:ext cx="348707" cy="207749"/>
          </a:xfrm>
          <a:prstGeom prst="rect">
            <a:avLst/>
          </a:prstGeom>
          <a:noFill/>
        </p:spPr>
        <p:txBody>
          <a:bodyPr wrap="square" lIns="0" tIns="0" rIns="0" bIns="0" rtlCol="0" anchor="b">
            <a:noAutofit/>
          </a:bodyPr>
          <a:lstStyle/>
          <a:p>
            <a:pPr algn="ctr" defTabSz="685800"/>
            <a:fld id="{7963E4F6-4878-E04D-8CE6-F1BCD399F560}" type="slidenum">
              <a:rPr lang="en-US" sz="825" smtClean="0">
                <a:solidFill>
                  <a:srgbClr val="3F3F3F"/>
                </a:solidFill>
                <a:ea typeface="Open Sans" panose="020B0606030504020204" pitchFamily="34" charset="0"/>
                <a:cs typeface="Open Sans" panose="020B0606030504020204" pitchFamily="34" charset="0"/>
              </a:rPr>
              <a:pPr algn="ctr" defTabSz="685800"/>
              <a:t>‹#›</a:t>
            </a:fld>
            <a:endParaRPr lang="en-US" sz="825" dirty="0">
              <a:solidFill>
                <a:srgbClr val="3F3F3F"/>
              </a:solidFill>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7468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1190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Title Slide 3 cop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E0C1F5D-911B-0C46-B1A4-C48244E2E075}"/>
              </a:ext>
            </a:extLst>
          </p:cNvPr>
          <p:cNvSpPr>
            <a:spLocks noGrp="1"/>
          </p:cNvSpPr>
          <p:nvPr>
            <p:ph type="sldNum" sz="quarter" idx="4"/>
          </p:nvPr>
        </p:nvSpPr>
        <p:spPr>
          <a:xfrm>
            <a:off x="8402595" y="4982242"/>
            <a:ext cx="741406" cy="167519"/>
          </a:xfrm>
          <a:prstGeom prst="rect">
            <a:avLst/>
          </a:prstGeom>
        </p:spPr>
        <p:txBody>
          <a:bodyPr anchor="ctr"/>
          <a:lstStyle>
            <a:lvl1pPr algn="r">
              <a:defRPr sz="600">
                <a:solidFill>
                  <a:schemeClr val="bg1"/>
                </a:solidFill>
              </a:defRPr>
            </a:lvl1pPr>
          </a:lstStyle>
          <a:p>
            <a:pPr defTabSz="685800"/>
            <a:fld id="{85FEB39F-CB67-4046-93A4-09925F2E0135}" type="slidenum">
              <a:rPr lang="en-US" smtClean="0">
                <a:solidFill>
                  <a:srgbClr val="FFFFFF"/>
                </a:solidFill>
              </a:rPr>
              <a:pPr defTabSz="685800"/>
              <a:t>‹#›</a:t>
            </a:fld>
            <a:endParaRPr lang="en-US" dirty="0">
              <a:solidFill>
                <a:srgbClr val="FFFFFF"/>
              </a:solidFill>
            </a:endParaRPr>
          </a:p>
        </p:txBody>
      </p:sp>
    </p:spTree>
    <p:extLst>
      <p:ext uri="{BB962C8B-B14F-4D97-AF65-F5344CB8AC3E}">
        <p14:creationId xmlns:p14="http://schemas.microsoft.com/office/powerpoint/2010/main" val="428054019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9" Type="http://schemas.openxmlformats.org/officeDocument/2006/relationships/slideLayout" Target="../slideLayouts/slideLayout46.xml"/><Relationship Id="rId21" Type="http://schemas.openxmlformats.org/officeDocument/2006/relationships/slideLayout" Target="../slideLayouts/slideLayout28.xml"/><Relationship Id="rId34" Type="http://schemas.openxmlformats.org/officeDocument/2006/relationships/slideLayout" Target="../slideLayouts/slideLayout41.xml"/><Relationship Id="rId42" Type="http://schemas.openxmlformats.org/officeDocument/2006/relationships/slideLayout" Target="../slideLayouts/slideLayout49.xml"/><Relationship Id="rId47" Type="http://schemas.openxmlformats.org/officeDocument/2006/relationships/slideLayout" Target="../slideLayouts/slideLayout54.xml"/><Relationship Id="rId50" Type="http://schemas.openxmlformats.org/officeDocument/2006/relationships/slideLayout" Target="../slideLayouts/slideLayout57.xml"/><Relationship Id="rId55" Type="http://schemas.openxmlformats.org/officeDocument/2006/relationships/slideLayout" Target="../slideLayouts/slideLayout62.xml"/><Relationship Id="rId7" Type="http://schemas.openxmlformats.org/officeDocument/2006/relationships/slideLayout" Target="../slideLayouts/slideLayout1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41" Type="http://schemas.openxmlformats.org/officeDocument/2006/relationships/slideLayout" Target="../slideLayouts/slideLayout48.xml"/><Relationship Id="rId54" Type="http://schemas.openxmlformats.org/officeDocument/2006/relationships/slideLayout" Target="../slideLayouts/slideLayout61.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32" Type="http://schemas.openxmlformats.org/officeDocument/2006/relationships/slideLayout" Target="../slideLayouts/slideLayout39.xml"/><Relationship Id="rId37" Type="http://schemas.openxmlformats.org/officeDocument/2006/relationships/slideLayout" Target="../slideLayouts/slideLayout44.xml"/><Relationship Id="rId40" Type="http://schemas.openxmlformats.org/officeDocument/2006/relationships/slideLayout" Target="../slideLayouts/slideLayout47.xml"/><Relationship Id="rId45" Type="http://schemas.openxmlformats.org/officeDocument/2006/relationships/slideLayout" Target="../slideLayouts/slideLayout52.xml"/><Relationship Id="rId53" Type="http://schemas.openxmlformats.org/officeDocument/2006/relationships/slideLayout" Target="../slideLayouts/slideLayout60.xml"/><Relationship Id="rId58" Type="http://schemas.openxmlformats.org/officeDocument/2006/relationships/slideLayout" Target="../slideLayouts/slideLayout65.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36" Type="http://schemas.openxmlformats.org/officeDocument/2006/relationships/slideLayout" Target="../slideLayouts/slideLayout43.xml"/><Relationship Id="rId49" Type="http://schemas.openxmlformats.org/officeDocument/2006/relationships/slideLayout" Target="../slideLayouts/slideLayout56.xml"/><Relationship Id="rId57" Type="http://schemas.openxmlformats.org/officeDocument/2006/relationships/slideLayout" Target="../slideLayouts/slideLayout64.xml"/><Relationship Id="rId61" Type="http://schemas.openxmlformats.org/officeDocument/2006/relationships/theme" Target="../theme/theme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slideLayout" Target="../slideLayouts/slideLayout38.xml"/><Relationship Id="rId44" Type="http://schemas.openxmlformats.org/officeDocument/2006/relationships/slideLayout" Target="../slideLayouts/slideLayout51.xml"/><Relationship Id="rId52" Type="http://schemas.openxmlformats.org/officeDocument/2006/relationships/slideLayout" Target="../slideLayouts/slideLayout59.xml"/><Relationship Id="rId60" Type="http://schemas.openxmlformats.org/officeDocument/2006/relationships/slideLayout" Target="../slideLayouts/slideLayout6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 Id="rId35" Type="http://schemas.openxmlformats.org/officeDocument/2006/relationships/slideLayout" Target="../slideLayouts/slideLayout42.xml"/><Relationship Id="rId43" Type="http://schemas.openxmlformats.org/officeDocument/2006/relationships/slideLayout" Target="../slideLayouts/slideLayout50.xml"/><Relationship Id="rId48" Type="http://schemas.openxmlformats.org/officeDocument/2006/relationships/slideLayout" Target="../slideLayouts/slideLayout55.xml"/><Relationship Id="rId56" Type="http://schemas.openxmlformats.org/officeDocument/2006/relationships/slideLayout" Target="../slideLayouts/slideLayout63.xml"/><Relationship Id="rId8" Type="http://schemas.openxmlformats.org/officeDocument/2006/relationships/slideLayout" Target="../slideLayouts/slideLayout15.xml"/><Relationship Id="rId51" Type="http://schemas.openxmlformats.org/officeDocument/2006/relationships/slideLayout" Target="../slideLayouts/slideLayout58.xml"/><Relationship Id="rId3" Type="http://schemas.openxmlformats.org/officeDocument/2006/relationships/slideLayout" Target="../slideLayouts/slideLayout10.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33" Type="http://schemas.openxmlformats.org/officeDocument/2006/relationships/slideLayout" Target="../slideLayouts/slideLayout40.xml"/><Relationship Id="rId38" Type="http://schemas.openxmlformats.org/officeDocument/2006/relationships/slideLayout" Target="../slideLayouts/slideLayout45.xml"/><Relationship Id="rId46" Type="http://schemas.openxmlformats.org/officeDocument/2006/relationships/slideLayout" Target="../slideLayouts/slideLayout53.xml"/><Relationship Id="rId59"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image" Target="../media/image34.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19" Type="http://schemas.openxmlformats.org/officeDocument/2006/relationships/theme" Target="../theme/theme3.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4.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78C139B-420F-4CF8-98FA-38497B75A69C}"/>
              </a:ext>
            </a:extLst>
          </p:cNvPr>
          <p:cNvSpPr>
            <a:spLocks noGrp="1"/>
          </p:cNvSpPr>
          <p:nvPr>
            <p:ph type="sldNum" sz="quarter" idx="4"/>
          </p:nvPr>
        </p:nvSpPr>
        <p:spPr>
          <a:xfrm>
            <a:off x="6867099" y="4767263"/>
            <a:ext cx="2133600" cy="273844"/>
          </a:xfrm>
          <a:prstGeom prst="rect">
            <a:avLst/>
          </a:prstGeom>
        </p:spPr>
        <p:txBody>
          <a:bodyPr/>
          <a:lstStyle>
            <a:lvl1pPr algn="r">
              <a:defRPr sz="1000">
                <a:solidFill>
                  <a:schemeClr val="accent4"/>
                </a:solidFill>
              </a:defRPr>
            </a:lvl1pPr>
          </a:lstStyle>
          <a:p>
            <a:fld id="{E371AF7A-8F1A-2B4D-809E-CE7451B57B1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64" r:id="rId2"/>
    <p:sldLayoutId id="2147483665" r:id="rId3"/>
    <p:sldLayoutId id="2147483668" r:id="rId4"/>
    <p:sldLayoutId id="2147483670" r:id="rId5"/>
    <p:sldLayoutId id="2147483751" r:id="rId6"/>
    <p:sldLayoutId id="2147483752"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DCB5B-8C88-4D59-BBEE-9135893BCBB2}"/>
              </a:ext>
            </a:extLst>
          </p:cNvPr>
          <p:cNvSpPr txBox="1"/>
          <p:nvPr userDrawn="1"/>
        </p:nvSpPr>
        <p:spPr>
          <a:xfrm>
            <a:off x="644818" y="4819187"/>
            <a:ext cx="6036612" cy="92333"/>
          </a:xfrm>
          <a:prstGeom prst="rect">
            <a:avLst/>
          </a:prstGeom>
          <a:noFill/>
        </p:spPr>
        <p:txBody>
          <a:bodyPr wrap="square" lIns="0" tIns="0" rIns="0" bIns="0" rtlCol="0" anchor="b">
            <a:spAutoFit/>
          </a:bodyPr>
          <a:lstStyle/>
          <a:p>
            <a:pPr defTabSz="685800"/>
            <a:r>
              <a:rPr lang="en-US" sz="600" dirty="0">
                <a:solidFill>
                  <a:srgbClr val="3F3F3F"/>
                </a:solidFill>
              </a:rPr>
              <a:t>©2020 Aetna Inc.</a:t>
            </a:r>
          </a:p>
        </p:txBody>
      </p:sp>
      <p:sp>
        <p:nvSpPr>
          <p:cNvPr id="2" name="Title Placeholder 1"/>
          <p:cNvSpPr>
            <a:spLocks noGrp="1"/>
          </p:cNvSpPr>
          <p:nvPr>
            <p:ph type="title"/>
          </p:nvPr>
        </p:nvSpPr>
        <p:spPr>
          <a:xfrm>
            <a:off x="418447" y="397763"/>
            <a:ext cx="7250794" cy="534924"/>
          </a:xfrm>
          <a:prstGeom prst="rect">
            <a:avLst/>
          </a:prstGeom>
        </p:spPr>
        <p:txBody>
          <a:bodyPr vert="horz" lIns="0" tIns="0" rIns="0" bIns="0" rtlCol="0" anchor="t" anchorCtr="0">
            <a:noAutofit/>
          </a:bodyPr>
          <a:lstStyle/>
          <a:p>
            <a:r>
              <a:rPr lang="en-US" dirty="0"/>
              <a:t>Click to edit master title</a:t>
            </a:r>
          </a:p>
        </p:txBody>
      </p:sp>
      <p:sp>
        <p:nvSpPr>
          <p:cNvPr id="3" name="Text Placeholder 2"/>
          <p:cNvSpPr>
            <a:spLocks noGrp="1"/>
          </p:cNvSpPr>
          <p:nvPr>
            <p:ph type="body" idx="1"/>
          </p:nvPr>
        </p:nvSpPr>
        <p:spPr bwMode="gray">
          <a:xfrm>
            <a:off x="418447" y="1325649"/>
            <a:ext cx="8286622" cy="2983230"/>
          </a:xfrm>
          <a:prstGeom prst="rect">
            <a:avLst/>
          </a:prstGeom>
        </p:spPr>
        <p:txBody>
          <a:bodyPr vert="horz" lIns="0" tIns="0" rIns="0" bIns="0" rtlCol="0">
            <a:noAutofit/>
          </a:bodyPr>
          <a:lstStyle/>
          <a:p>
            <a:pPr lvl="0"/>
            <a:r>
              <a:rPr lang="en-US" dirty="0"/>
              <a:t>Click to edit Master text styles</a:t>
            </a:r>
          </a:p>
          <a:p>
            <a:pPr lvl="1"/>
            <a:r>
              <a:rPr lang="en-US" dirty="0"/>
              <a:t>First-level bullet</a:t>
            </a:r>
          </a:p>
          <a:p>
            <a:pPr lvl="2"/>
            <a:r>
              <a:rPr lang="en-US" dirty="0"/>
              <a:t>Second-level bullet</a:t>
            </a:r>
          </a:p>
          <a:p>
            <a:pPr lvl="3"/>
            <a:r>
              <a:rPr lang="en-US" dirty="0"/>
              <a:t>Third-level bullet</a:t>
            </a:r>
          </a:p>
          <a:p>
            <a:pPr lvl="4"/>
            <a:r>
              <a:rPr lang="en-US" dirty="0"/>
              <a:t>Fourth-level bullet</a:t>
            </a:r>
          </a:p>
          <a:p>
            <a:pPr lvl="5"/>
            <a:r>
              <a:rPr lang="en-US" dirty="0"/>
              <a:t>Fifth-level bullet</a:t>
            </a:r>
          </a:p>
          <a:p>
            <a:pPr lvl="6"/>
            <a:r>
              <a:rPr lang="en-US" dirty="0"/>
              <a:t>Sixth-level bullet</a:t>
            </a:r>
          </a:p>
          <a:p>
            <a:pPr lvl="7"/>
            <a:r>
              <a:rPr lang="en-US" dirty="0"/>
              <a:t>Seventh-level bullet</a:t>
            </a:r>
          </a:p>
          <a:p>
            <a:pPr lvl="8"/>
            <a:r>
              <a:rPr lang="en-US" dirty="0"/>
              <a:t>Eighth-level bullet</a:t>
            </a:r>
          </a:p>
        </p:txBody>
      </p:sp>
      <p:sp>
        <p:nvSpPr>
          <p:cNvPr id="20" name="Content Placeholder 8"/>
          <p:cNvSpPr txBox="1">
            <a:spLocks/>
          </p:cNvSpPr>
          <p:nvPr/>
        </p:nvSpPr>
        <p:spPr>
          <a:xfrm>
            <a:off x="418447" y="4775615"/>
            <a:ext cx="264344" cy="171450"/>
          </a:xfrm>
          <a:prstGeom prst="rect">
            <a:avLst/>
          </a:prstGeom>
        </p:spPr>
        <p:txBody>
          <a:bodyPr lIns="0" r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38743595-4496-5147-A886-7D133864DF76}" type="slidenum">
              <a:rPr lang="en-US" sz="750" b="1" smtClean="0">
                <a:solidFill>
                  <a:srgbClr val="3F3F3F"/>
                </a:solidFill>
                <a:latin typeface="Arial"/>
                <a:ea typeface="Open Sans" panose="020B0606030504020204" pitchFamily="34" charset="0"/>
                <a:cs typeface="Arial" panose="020B0604020202020204" pitchFamily="34" charset="0"/>
              </a:rPr>
              <a:pPr/>
              <a:t>‹#›</a:t>
            </a:fld>
            <a:endParaRPr lang="en-US" sz="750" b="1" dirty="0">
              <a:solidFill>
                <a:srgbClr val="3F3F3F"/>
              </a:solidFill>
              <a:latin typeface="Arial"/>
              <a:ea typeface="Open Sans" panose="020B0606030504020204" pitchFamily="34" charset="0"/>
              <a:cs typeface="Arial" panose="020B0604020202020204" pitchFamily="34" charset="0"/>
            </a:endParaRPr>
          </a:p>
        </p:txBody>
      </p:sp>
      <p:sp>
        <p:nvSpPr>
          <p:cNvPr id="13" name="Freeform 5"/>
          <p:cNvSpPr>
            <a:spLocks noEditPoints="1"/>
          </p:cNvSpPr>
          <p:nvPr userDrawn="1"/>
        </p:nvSpPr>
        <p:spPr bwMode="auto">
          <a:xfrm>
            <a:off x="8015867" y="4764705"/>
            <a:ext cx="699484" cy="135404"/>
          </a:xfrm>
          <a:custGeom>
            <a:avLst/>
            <a:gdLst>
              <a:gd name="T0" fmla="*/ 657 w 759"/>
              <a:gd name="T1" fmla="*/ 27 h 144"/>
              <a:gd name="T2" fmla="*/ 649 w 759"/>
              <a:gd name="T3" fmla="*/ 50 h 144"/>
              <a:gd name="T4" fmla="*/ 664 w 759"/>
              <a:gd name="T5" fmla="*/ 74 h 144"/>
              <a:gd name="T6" fmla="*/ 705 w 759"/>
              <a:gd name="T7" fmla="*/ 142 h 144"/>
              <a:gd name="T8" fmla="*/ 641 w 759"/>
              <a:gd name="T9" fmla="*/ 108 h 144"/>
              <a:gd name="T10" fmla="*/ 669 w 759"/>
              <a:gd name="T11" fmla="*/ 121 h 144"/>
              <a:gd name="T12" fmla="*/ 326 w 759"/>
              <a:gd name="T13" fmla="*/ 95 h 144"/>
              <a:gd name="T14" fmla="*/ 392 w 759"/>
              <a:gd name="T15" fmla="*/ 60 h 144"/>
              <a:gd name="T16" fmla="*/ 268 w 759"/>
              <a:gd name="T17" fmla="*/ 74 h 144"/>
              <a:gd name="T18" fmla="*/ 180 w 759"/>
              <a:gd name="T19" fmla="*/ 33 h 144"/>
              <a:gd name="T20" fmla="*/ 233 w 759"/>
              <a:gd name="T21" fmla="*/ 72 h 144"/>
              <a:gd name="T22" fmla="*/ 170 w 759"/>
              <a:gd name="T23" fmla="*/ 108 h 144"/>
              <a:gd name="T24" fmla="*/ 267 w 759"/>
              <a:gd name="T25" fmla="*/ 110 h 144"/>
              <a:gd name="T26" fmla="*/ 350 w 759"/>
              <a:gd name="T27" fmla="*/ 144 h 144"/>
              <a:gd name="T28" fmla="*/ 356 w 759"/>
              <a:gd name="T29" fmla="*/ 121 h 144"/>
              <a:gd name="T30" fmla="*/ 227 w 759"/>
              <a:gd name="T31" fmla="*/ 93 h 144"/>
              <a:gd name="T32" fmla="*/ 222 w 759"/>
              <a:gd name="T33" fmla="*/ 122 h 144"/>
              <a:gd name="T34" fmla="*/ 358 w 759"/>
              <a:gd name="T35" fmla="*/ 60 h 144"/>
              <a:gd name="T36" fmla="*/ 592 w 759"/>
              <a:gd name="T37" fmla="*/ 90 h 144"/>
              <a:gd name="T38" fmla="*/ 489 w 759"/>
              <a:gd name="T39" fmla="*/ 30 h 144"/>
              <a:gd name="T40" fmla="*/ 527 w 759"/>
              <a:gd name="T41" fmla="*/ 142 h 144"/>
              <a:gd name="T42" fmla="*/ 539 w 759"/>
              <a:gd name="T43" fmla="*/ 50 h 144"/>
              <a:gd name="T44" fmla="*/ 556 w 759"/>
              <a:gd name="T45" fmla="*/ 142 h 144"/>
              <a:gd name="T46" fmla="*/ 473 w 759"/>
              <a:gd name="T47" fmla="*/ 117 h 144"/>
              <a:gd name="T48" fmla="*/ 413 w 759"/>
              <a:gd name="T49" fmla="*/ 108 h 144"/>
              <a:gd name="T50" fmla="*/ 401 w 759"/>
              <a:gd name="T51" fmla="*/ 35 h 144"/>
              <a:gd name="T52" fmla="*/ 449 w 759"/>
              <a:gd name="T53" fmla="*/ 30 h 144"/>
              <a:gd name="T54" fmla="*/ 448 w 759"/>
              <a:gd name="T55" fmla="*/ 54 h 144"/>
              <a:gd name="T56" fmla="*/ 473 w 759"/>
              <a:gd name="T57" fmla="*/ 117 h 144"/>
              <a:gd name="T58" fmla="*/ 79 w 759"/>
              <a:gd name="T59" fmla="*/ 43 h 144"/>
              <a:gd name="T60" fmla="*/ 125 w 759"/>
              <a:gd name="T61" fmla="*/ 22 h 144"/>
              <a:gd name="T62" fmla="*/ 79 w 759"/>
              <a:gd name="T63" fmla="*/ 144 h 144"/>
              <a:gd name="T64" fmla="*/ 32 w 759"/>
              <a:gd name="T65" fmla="*/ 22 h 144"/>
              <a:gd name="T66" fmla="*/ 730 w 759"/>
              <a:gd name="T67" fmla="*/ 27 h 144"/>
              <a:gd name="T68" fmla="*/ 723 w 759"/>
              <a:gd name="T69" fmla="*/ 51 h 144"/>
              <a:gd name="T70" fmla="*/ 711 w 759"/>
              <a:gd name="T71" fmla="*/ 31 h 144"/>
              <a:gd name="T72" fmla="*/ 741 w 759"/>
              <a:gd name="T73" fmla="*/ 27 h 144"/>
              <a:gd name="T74" fmla="*/ 747 w 759"/>
              <a:gd name="T75" fmla="*/ 46 h 144"/>
              <a:gd name="T76" fmla="*/ 759 w 759"/>
              <a:gd name="T77" fmla="*/ 27 h 144"/>
              <a:gd name="T78" fmla="*/ 755 w 759"/>
              <a:gd name="T79" fmla="*/ 42 h 144"/>
              <a:gd name="T80" fmla="*/ 752 w 759"/>
              <a:gd name="T81" fmla="*/ 41 h 144"/>
              <a:gd name="T82" fmla="*/ 742 w 759"/>
              <a:gd name="T83" fmla="*/ 41 h 144"/>
              <a:gd name="T84" fmla="*/ 739 w 759"/>
              <a:gd name="T85" fmla="*/ 42 h 144"/>
              <a:gd name="T86" fmla="*/ 735 w 759"/>
              <a:gd name="T87" fmla="*/ 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9" h="144">
                <a:moveTo>
                  <a:pt x="704" y="110"/>
                </a:moveTo>
                <a:cubicBezTo>
                  <a:pt x="704" y="100"/>
                  <a:pt x="705" y="86"/>
                  <a:pt x="705" y="69"/>
                </a:cubicBezTo>
                <a:cubicBezTo>
                  <a:pt x="705" y="38"/>
                  <a:pt x="692" y="27"/>
                  <a:pt x="657" y="27"/>
                </a:cubicBezTo>
                <a:cubicBezTo>
                  <a:pt x="640" y="27"/>
                  <a:pt x="625" y="29"/>
                  <a:pt x="616" y="33"/>
                </a:cubicBezTo>
                <a:cubicBezTo>
                  <a:pt x="618" y="58"/>
                  <a:pt x="618" y="58"/>
                  <a:pt x="618" y="58"/>
                </a:cubicBezTo>
                <a:cubicBezTo>
                  <a:pt x="626" y="54"/>
                  <a:pt x="637" y="50"/>
                  <a:pt x="649" y="50"/>
                </a:cubicBezTo>
                <a:cubicBezTo>
                  <a:pt x="665" y="50"/>
                  <a:pt x="669" y="56"/>
                  <a:pt x="669" y="72"/>
                </a:cubicBezTo>
                <a:cubicBezTo>
                  <a:pt x="669" y="74"/>
                  <a:pt x="669" y="74"/>
                  <a:pt x="669" y="74"/>
                </a:cubicBezTo>
                <a:cubicBezTo>
                  <a:pt x="668" y="74"/>
                  <a:pt x="665" y="74"/>
                  <a:pt x="664" y="74"/>
                </a:cubicBezTo>
                <a:cubicBezTo>
                  <a:pt x="624" y="74"/>
                  <a:pt x="606" y="86"/>
                  <a:pt x="606" y="108"/>
                </a:cubicBezTo>
                <a:cubicBezTo>
                  <a:pt x="606" y="131"/>
                  <a:pt x="618" y="144"/>
                  <a:pt x="650" y="144"/>
                </a:cubicBezTo>
                <a:cubicBezTo>
                  <a:pt x="667" y="144"/>
                  <a:pt x="684" y="142"/>
                  <a:pt x="705" y="142"/>
                </a:cubicBezTo>
                <a:cubicBezTo>
                  <a:pt x="704" y="133"/>
                  <a:pt x="704" y="120"/>
                  <a:pt x="704" y="110"/>
                </a:cubicBezTo>
                <a:close/>
                <a:moveTo>
                  <a:pt x="658" y="122"/>
                </a:moveTo>
                <a:cubicBezTo>
                  <a:pt x="646" y="122"/>
                  <a:pt x="641" y="118"/>
                  <a:pt x="641" y="108"/>
                </a:cubicBezTo>
                <a:cubicBezTo>
                  <a:pt x="641" y="99"/>
                  <a:pt x="648" y="93"/>
                  <a:pt x="664" y="93"/>
                </a:cubicBezTo>
                <a:cubicBezTo>
                  <a:pt x="666" y="93"/>
                  <a:pt x="667" y="93"/>
                  <a:pt x="669" y="93"/>
                </a:cubicBezTo>
                <a:cubicBezTo>
                  <a:pt x="669" y="103"/>
                  <a:pt x="668" y="114"/>
                  <a:pt x="669" y="121"/>
                </a:cubicBezTo>
                <a:cubicBezTo>
                  <a:pt x="666" y="122"/>
                  <a:pt x="662" y="122"/>
                  <a:pt x="658" y="122"/>
                </a:cubicBezTo>
                <a:close/>
                <a:moveTo>
                  <a:pt x="356" y="121"/>
                </a:moveTo>
                <a:cubicBezTo>
                  <a:pt x="336" y="121"/>
                  <a:pt x="326" y="111"/>
                  <a:pt x="326" y="95"/>
                </a:cubicBezTo>
                <a:cubicBezTo>
                  <a:pt x="326" y="94"/>
                  <a:pt x="326" y="94"/>
                  <a:pt x="326" y="94"/>
                </a:cubicBezTo>
                <a:cubicBezTo>
                  <a:pt x="329" y="95"/>
                  <a:pt x="336" y="95"/>
                  <a:pt x="340" y="95"/>
                </a:cubicBezTo>
                <a:cubicBezTo>
                  <a:pt x="375" y="95"/>
                  <a:pt x="392" y="84"/>
                  <a:pt x="392" y="60"/>
                </a:cubicBezTo>
                <a:cubicBezTo>
                  <a:pt x="392" y="40"/>
                  <a:pt x="378" y="27"/>
                  <a:pt x="346" y="27"/>
                </a:cubicBezTo>
                <a:cubicBezTo>
                  <a:pt x="307" y="27"/>
                  <a:pt x="292" y="44"/>
                  <a:pt x="288" y="75"/>
                </a:cubicBezTo>
                <a:cubicBezTo>
                  <a:pt x="283" y="75"/>
                  <a:pt x="277" y="74"/>
                  <a:pt x="268" y="74"/>
                </a:cubicBezTo>
                <a:cubicBezTo>
                  <a:pt x="268" y="73"/>
                  <a:pt x="268" y="71"/>
                  <a:pt x="268" y="69"/>
                </a:cubicBezTo>
                <a:cubicBezTo>
                  <a:pt x="268" y="38"/>
                  <a:pt x="255" y="27"/>
                  <a:pt x="221" y="27"/>
                </a:cubicBezTo>
                <a:cubicBezTo>
                  <a:pt x="204" y="27"/>
                  <a:pt x="189" y="29"/>
                  <a:pt x="180" y="33"/>
                </a:cubicBezTo>
                <a:cubicBezTo>
                  <a:pt x="181" y="58"/>
                  <a:pt x="181" y="58"/>
                  <a:pt x="181" y="58"/>
                </a:cubicBezTo>
                <a:cubicBezTo>
                  <a:pt x="189" y="54"/>
                  <a:pt x="201" y="50"/>
                  <a:pt x="212" y="50"/>
                </a:cubicBezTo>
                <a:cubicBezTo>
                  <a:pt x="228" y="50"/>
                  <a:pt x="233" y="56"/>
                  <a:pt x="233" y="72"/>
                </a:cubicBezTo>
                <a:cubicBezTo>
                  <a:pt x="233" y="74"/>
                  <a:pt x="233" y="74"/>
                  <a:pt x="233" y="74"/>
                </a:cubicBezTo>
                <a:cubicBezTo>
                  <a:pt x="232" y="74"/>
                  <a:pt x="229" y="74"/>
                  <a:pt x="227" y="74"/>
                </a:cubicBezTo>
                <a:cubicBezTo>
                  <a:pt x="188" y="74"/>
                  <a:pt x="170" y="86"/>
                  <a:pt x="170" y="108"/>
                </a:cubicBezTo>
                <a:cubicBezTo>
                  <a:pt x="170" y="131"/>
                  <a:pt x="181" y="144"/>
                  <a:pt x="213" y="144"/>
                </a:cubicBezTo>
                <a:cubicBezTo>
                  <a:pt x="230" y="144"/>
                  <a:pt x="247" y="142"/>
                  <a:pt x="269" y="142"/>
                </a:cubicBezTo>
                <a:cubicBezTo>
                  <a:pt x="267" y="133"/>
                  <a:pt x="267" y="120"/>
                  <a:pt x="267" y="110"/>
                </a:cubicBezTo>
                <a:cubicBezTo>
                  <a:pt x="267" y="106"/>
                  <a:pt x="267" y="100"/>
                  <a:pt x="268" y="94"/>
                </a:cubicBezTo>
                <a:cubicBezTo>
                  <a:pt x="277" y="94"/>
                  <a:pt x="284" y="94"/>
                  <a:pt x="288" y="94"/>
                </a:cubicBezTo>
                <a:cubicBezTo>
                  <a:pt x="291" y="131"/>
                  <a:pt x="310" y="144"/>
                  <a:pt x="350" y="144"/>
                </a:cubicBezTo>
                <a:cubicBezTo>
                  <a:pt x="364" y="144"/>
                  <a:pt x="379" y="142"/>
                  <a:pt x="387" y="138"/>
                </a:cubicBezTo>
                <a:cubicBezTo>
                  <a:pt x="386" y="113"/>
                  <a:pt x="386" y="113"/>
                  <a:pt x="386" y="113"/>
                </a:cubicBezTo>
                <a:cubicBezTo>
                  <a:pt x="378" y="118"/>
                  <a:pt x="367" y="121"/>
                  <a:pt x="356" y="121"/>
                </a:cubicBezTo>
                <a:close/>
                <a:moveTo>
                  <a:pt x="222" y="122"/>
                </a:moveTo>
                <a:cubicBezTo>
                  <a:pt x="210" y="122"/>
                  <a:pt x="205" y="118"/>
                  <a:pt x="205" y="108"/>
                </a:cubicBezTo>
                <a:cubicBezTo>
                  <a:pt x="205" y="99"/>
                  <a:pt x="211" y="93"/>
                  <a:pt x="227" y="93"/>
                </a:cubicBezTo>
                <a:cubicBezTo>
                  <a:pt x="229" y="93"/>
                  <a:pt x="231" y="93"/>
                  <a:pt x="232" y="93"/>
                </a:cubicBezTo>
                <a:cubicBezTo>
                  <a:pt x="232" y="103"/>
                  <a:pt x="232" y="114"/>
                  <a:pt x="232" y="121"/>
                </a:cubicBezTo>
                <a:cubicBezTo>
                  <a:pt x="230" y="122"/>
                  <a:pt x="225" y="122"/>
                  <a:pt x="222" y="122"/>
                </a:cubicBezTo>
                <a:close/>
                <a:moveTo>
                  <a:pt x="325" y="75"/>
                </a:moveTo>
                <a:cubicBezTo>
                  <a:pt x="325" y="59"/>
                  <a:pt x="330" y="48"/>
                  <a:pt x="345" y="48"/>
                </a:cubicBezTo>
                <a:cubicBezTo>
                  <a:pt x="353" y="48"/>
                  <a:pt x="358" y="52"/>
                  <a:pt x="358" y="60"/>
                </a:cubicBezTo>
                <a:cubicBezTo>
                  <a:pt x="358" y="71"/>
                  <a:pt x="351" y="76"/>
                  <a:pt x="336" y="76"/>
                </a:cubicBezTo>
                <a:cubicBezTo>
                  <a:pt x="332" y="76"/>
                  <a:pt x="328" y="76"/>
                  <a:pt x="325" y="75"/>
                </a:cubicBezTo>
                <a:close/>
                <a:moveTo>
                  <a:pt x="592" y="90"/>
                </a:moveTo>
                <a:cubicBezTo>
                  <a:pt x="592" y="80"/>
                  <a:pt x="592" y="68"/>
                  <a:pt x="592" y="68"/>
                </a:cubicBezTo>
                <a:cubicBezTo>
                  <a:pt x="592" y="39"/>
                  <a:pt x="580" y="27"/>
                  <a:pt x="545" y="27"/>
                </a:cubicBezTo>
                <a:cubicBezTo>
                  <a:pt x="525" y="27"/>
                  <a:pt x="511" y="30"/>
                  <a:pt x="489" y="30"/>
                </a:cubicBezTo>
                <a:cubicBezTo>
                  <a:pt x="490" y="50"/>
                  <a:pt x="490" y="75"/>
                  <a:pt x="490" y="90"/>
                </a:cubicBezTo>
                <a:cubicBezTo>
                  <a:pt x="490" y="105"/>
                  <a:pt x="490" y="133"/>
                  <a:pt x="489" y="142"/>
                </a:cubicBezTo>
                <a:cubicBezTo>
                  <a:pt x="527" y="142"/>
                  <a:pt x="527" y="142"/>
                  <a:pt x="527" y="142"/>
                </a:cubicBezTo>
                <a:cubicBezTo>
                  <a:pt x="526" y="133"/>
                  <a:pt x="525" y="107"/>
                  <a:pt x="525" y="90"/>
                </a:cubicBezTo>
                <a:cubicBezTo>
                  <a:pt x="525" y="80"/>
                  <a:pt x="525" y="68"/>
                  <a:pt x="526" y="52"/>
                </a:cubicBezTo>
                <a:cubicBezTo>
                  <a:pt x="529" y="51"/>
                  <a:pt x="534" y="50"/>
                  <a:pt x="539" y="50"/>
                </a:cubicBezTo>
                <a:cubicBezTo>
                  <a:pt x="552" y="50"/>
                  <a:pt x="557" y="56"/>
                  <a:pt x="557" y="73"/>
                </a:cubicBezTo>
                <a:cubicBezTo>
                  <a:pt x="557" y="73"/>
                  <a:pt x="557" y="83"/>
                  <a:pt x="557" y="90"/>
                </a:cubicBezTo>
                <a:cubicBezTo>
                  <a:pt x="557" y="105"/>
                  <a:pt x="556" y="133"/>
                  <a:pt x="556" y="142"/>
                </a:cubicBezTo>
                <a:cubicBezTo>
                  <a:pt x="593" y="142"/>
                  <a:pt x="593" y="142"/>
                  <a:pt x="593" y="142"/>
                </a:cubicBezTo>
                <a:cubicBezTo>
                  <a:pt x="593" y="133"/>
                  <a:pt x="592" y="107"/>
                  <a:pt x="592" y="90"/>
                </a:cubicBezTo>
                <a:close/>
                <a:moveTo>
                  <a:pt x="473" y="117"/>
                </a:moveTo>
                <a:cubicBezTo>
                  <a:pt x="475" y="142"/>
                  <a:pt x="475" y="142"/>
                  <a:pt x="475" y="142"/>
                </a:cubicBezTo>
                <a:cubicBezTo>
                  <a:pt x="472" y="142"/>
                  <a:pt x="463" y="144"/>
                  <a:pt x="451" y="144"/>
                </a:cubicBezTo>
                <a:cubicBezTo>
                  <a:pt x="426" y="144"/>
                  <a:pt x="413" y="134"/>
                  <a:pt x="413" y="108"/>
                </a:cubicBezTo>
                <a:cubicBezTo>
                  <a:pt x="413" y="88"/>
                  <a:pt x="413" y="66"/>
                  <a:pt x="414" y="54"/>
                </a:cubicBezTo>
                <a:cubicBezTo>
                  <a:pt x="401" y="54"/>
                  <a:pt x="401" y="54"/>
                  <a:pt x="401" y="54"/>
                </a:cubicBezTo>
                <a:cubicBezTo>
                  <a:pt x="401" y="49"/>
                  <a:pt x="401" y="41"/>
                  <a:pt x="401" y="35"/>
                </a:cubicBezTo>
                <a:cubicBezTo>
                  <a:pt x="420" y="32"/>
                  <a:pt x="426" y="21"/>
                  <a:pt x="429" y="0"/>
                </a:cubicBezTo>
                <a:cubicBezTo>
                  <a:pt x="450" y="0"/>
                  <a:pt x="450" y="0"/>
                  <a:pt x="450" y="0"/>
                </a:cubicBezTo>
                <a:cubicBezTo>
                  <a:pt x="449" y="9"/>
                  <a:pt x="449" y="22"/>
                  <a:pt x="449" y="30"/>
                </a:cubicBezTo>
                <a:cubicBezTo>
                  <a:pt x="471" y="30"/>
                  <a:pt x="471" y="30"/>
                  <a:pt x="471" y="30"/>
                </a:cubicBezTo>
                <a:cubicBezTo>
                  <a:pt x="471" y="54"/>
                  <a:pt x="471" y="54"/>
                  <a:pt x="471" y="54"/>
                </a:cubicBezTo>
                <a:cubicBezTo>
                  <a:pt x="448" y="54"/>
                  <a:pt x="448" y="54"/>
                  <a:pt x="448" y="54"/>
                </a:cubicBezTo>
                <a:cubicBezTo>
                  <a:pt x="448" y="98"/>
                  <a:pt x="448" y="98"/>
                  <a:pt x="448" y="98"/>
                </a:cubicBezTo>
                <a:cubicBezTo>
                  <a:pt x="448" y="115"/>
                  <a:pt x="452" y="119"/>
                  <a:pt x="463" y="119"/>
                </a:cubicBezTo>
                <a:cubicBezTo>
                  <a:pt x="467" y="119"/>
                  <a:pt x="471" y="118"/>
                  <a:pt x="473" y="117"/>
                </a:cubicBezTo>
                <a:close/>
                <a:moveTo>
                  <a:pt x="45" y="16"/>
                </a:moveTo>
                <a:cubicBezTo>
                  <a:pt x="50" y="16"/>
                  <a:pt x="54" y="18"/>
                  <a:pt x="58" y="22"/>
                </a:cubicBezTo>
                <a:cubicBezTo>
                  <a:pt x="79" y="43"/>
                  <a:pt x="79" y="43"/>
                  <a:pt x="79" y="43"/>
                </a:cubicBezTo>
                <a:cubicBezTo>
                  <a:pt x="100" y="22"/>
                  <a:pt x="100" y="22"/>
                  <a:pt x="100" y="22"/>
                </a:cubicBezTo>
                <a:cubicBezTo>
                  <a:pt x="103" y="18"/>
                  <a:pt x="108" y="16"/>
                  <a:pt x="112" y="16"/>
                </a:cubicBezTo>
                <a:cubicBezTo>
                  <a:pt x="117" y="16"/>
                  <a:pt x="122" y="18"/>
                  <a:pt x="125" y="22"/>
                </a:cubicBezTo>
                <a:cubicBezTo>
                  <a:pt x="151" y="47"/>
                  <a:pt x="151" y="47"/>
                  <a:pt x="151" y="47"/>
                </a:cubicBezTo>
                <a:cubicBezTo>
                  <a:pt x="158" y="54"/>
                  <a:pt x="158" y="65"/>
                  <a:pt x="151" y="73"/>
                </a:cubicBezTo>
                <a:cubicBezTo>
                  <a:pt x="79" y="144"/>
                  <a:pt x="79" y="144"/>
                  <a:pt x="79" y="144"/>
                </a:cubicBezTo>
                <a:cubicBezTo>
                  <a:pt x="7" y="73"/>
                  <a:pt x="7" y="73"/>
                  <a:pt x="7" y="73"/>
                </a:cubicBezTo>
                <a:cubicBezTo>
                  <a:pt x="0" y="65"/>
                  <a:pt x="0" y="54"/>
                  <a:pt x="7" y="47"/>
                </a:cubicBezTo>
                <a:cubicBezTo>
                  <a:pt x="32" y="22"/>
                  <a:pt x="32" y="22"/>
                  <a:pt x="32" y="22"/>
                </a:cubicBezTo>
                <a:cubicBezTo>
                  <a:pt x="36" y="18"/>
                  <a:pt x="41" y="16"/>
                  <a:pt x="45" y="16"/>
                </a:cubicBezTo>
                <a:moveTo>
                  <a:pt x="711" y="27"/>
                </a:moveTo>
                <a:cubicBezTo>
                  <a:pt x="730" y="27"/>
                  <a:pt x="730" y="27"/>
                  <a:pt x="730" y="27"/>
                </a:cubicBezTo>
                <a:cubicBezTo>
                  <a:pt x="730" y="31"/>
                  <a:pt x="730" y="31"/>
                  <a:pt x="730" y="31"/>
                </a:cubicBezTo>
                <a:cubicBezTo>
                  <a:pt x="723" y="31"/>
                  <a:pt x="723" y="31"/>
                  <a:pt x="723" y="31"/>
                </a:cubicBezTo>
                <a:cubicBezTo>
                  <a:pt x="723" y="51"/>
                  <a:pt x="723" y="51"/>
                  <a:pt x="723" y="51"/>
                </a:cubicBezTo>
                <a:cubicBezTo>
                  <a:pt x="718" y="51"/>
                  <a:pt x="718" y="51"/>
                  <a:pt x="718" y="51"/>
                </a:cubicBezTo>
                <a:cubicBezTo>
                  <a:pt x="718" y="31"/>
                  <a:pt x="718" y="31"/>
                  <a:pt x="718" y="31"/>
                </a:cubicBezTo>
                <a:cubicBezTo>
                  <a:pt x="711" y="31"/>
                  <a:pt x="711" y="31"/>
                  <a:pt x="711" y="31"/>
                </a:cubicBezTo>
                <a:lnTo>
                  <a:pt x="711" y="27"/>
                </a:lnTo>
                <a:close/>
                <a:moveTo>
                  <a:pt x="735" y="27"/>
                </a:moveTo>
                <a:cubicBezTo>
                  <a:pt x="741" y="27"/>
                  <a:pt x="741" y="27"/>
                  <a:pt x="741" y="27"/>
                </a:cubicBezTo>
                <a:cubicBezTo>
                  <a:pt x="744" y="37"/>
                  <a:pt x="744" y="37"/>
                  <a:pt x="744" y="37"/>
                </a:cubicBezTo>
                <a:cubicBezTo>
                  <a:pt x="745" y="40"/>
                  <a:pt x="747" y="46"/>
                  <a:pt x="747" y="46"/>
                </a:cubicBezTo>
                <a:cubicBezTo>
                  <a:pt x="747" y="46"/>
                  <a:pt x="747" y="46"/>
                  <a:pt x="747" y="46"/>
                </a:cubicBezTo>
                <a:cubicBezTo>
                  <a:pt x="747" y="46"/>
                  <a:pt x="748" y="40"/>
                  <a:pt x="749" y="37"/>
                </a:cubicBezTo>
                <a:cubicBezTo>
                  <a:pt x="752" y="27"/>
                  <a:pt x="752" y="27"/>
                  <a:pt x="752" y="27"/>
                </a:cubicBezTo>
                <a:cubicBezTo>
                  <a:pt x="759" y="27"/>
                  <a:pt x="759" y="27"/>
                  <a:pt x="759" y="27"/>
                </a:cubicBezTo>
                <a:cubicBezTo>
                  <a:pt x="759" y="51"/>
                  <a:pt x="759" y="51"/>
                  <a:pt x="759" y="51"/>
                </a:cubicBezTo>
                <a:cubicBezTo>
                  <a:pt x="755" y="51"/>
                  <a:pt x="755" y="51"/>
                  <a:pt x="755" y="51"/>
                </a:cubicBezTo>
                <a:cubicBezTo>
                  <a:pt x="755" y="42"/>
                  <a:pt x="755" y="42"/>
                  <a:pt x="755" y="42"/>
                </a:cubicBezTo>
                <a:cubicBezTo>
                  <a:pt x="755" y="38"/>
                  <a:pt x="755" y="31"/>
                  <a:pt x="755" y="31"/>
                </a:cubicBezTo>
                <a:cubicBezTo>
                  <a:pt x="755" y="31"/>
                  <a:pt x="755" y="31"/>
                  <a:pt x="755" y="31"/>
                </a:cubicBezTo>
                <a:cubicBezTo>
                  <a:pt x="755" y="31"/>
                  <a:pt x="753" y="37"/>
                  <a:pt x="752" y="41"/>
                </a:cubicBezTo>
                <a:cubicBezTo>
                  <a:pt x="749" y="51"/>
                  <a:pt x="749" y="51"/>
                  <a:pt x="749" y="51"/>
                </a:cubicBezTo>
                <a:cubicBezTo>
                  <a:pt x="745" y="51"/>
                  <a:pt x="745" y="51"/>
                  <a:pt x="745" y="51"/>
                </a:cubicBezTo>
                <a:cubicBezTo>
                  <a:pt x="742" y="41"/>
                  <a:pt x="742" y="41"/>
                  <a:pt x="742" y="41"/>
                </a:cubicBezTo>
                <a:cubicBezTo>
                  <a:pt x="740" y="37"/>
                  <a:pt x="739" y="31"/>
                  <a:pt x="739" y="31"/>
                </a:cubicBezTo>
                <a:cubicBezTo>
                  <a:pt x="739" y="31"/>
                  <a:pt x="739" y="31"/>
                  <a:pt x="739" y="31"/>
                </a:cubicBezTo>
                <a:cubicBezTo>
                  <a:pt x="739" y="31"/>
                  <a:pt x="739" y="38"/>
                  <a:pt x="739" y="42"/>
                </a:cubicBezTo>
                <a:cubicBezTo>
                  <a:pt x="739" y="51"/>
                  <a:pt x="739" y="51"/>
                  <a:pt x="739" y="51"/>
                </a:cubicBezTo>
                <a:cubicBezTo>
                  <a:pt x="735" y="51"/>
                  <a:pt x="735" y="51"/>
                  <a:pt x="735" y="51"/>
                </a:cubicBezTo>
                <a:lnTo>
                  <a:pt x="735" y="27"/>
                </a:lnTo>
                <a:close/>
              </a:path>
            </a:pathLst>
          </a:custGeom>
          <a:solidFill>
            <a:srgbClr val="7D3F98"/>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000000"/>
              </a:solidFill>
            </a:endParaRPr>
          </a:p>
        </p:txBody>
      </p:sp>
    </p:spTree>
    <p:extLst>
      <p:ext uri="{BB962C8B-B14F-4D97-AF65-F5344CB8AC3E}">
        <p14:creationId xmlns:p14="http://schemas.microsoft.com/office/powerpoint/2010/main" val="162234863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09" r:id="rId38"/>
    <p:sldLayoutId id="2147483710" r:id="rId39"/>
    <p:sldLayoutId id="2147483711" r:id="rId40"/>
    <p:sldLayoutId id="2147483712" r:id="rId41"/>
    <p:sldLayoutId id="2147483713" r:id="rId42"/>
    <p:sldLayoutId id="2147483714" r:id="rId43"/>
    <p:sldLayoutId id="2147483715" r:id="rId44"/>
    <p:sldLayoutId id="2147483716" r:id="rId45"/>
    <p:sldLayoutId id="2147483717" r:id="rId46"/>
    <p:sldLayoutId id="2147483718" r:id="rId47"/>
    <p:sldLayoutId id="2147483719" r:id="rId48"/>
    <p:sldLayoutId id="2147483720" r:id="rId49"/>
    <p:sldLayoutId id="2147483721" r:id="rId50"/>
    <p:sldLayoutId id="2147483722" r:id="rId51"/>
    <p:sldLayoutId id="2147483723" r:id="rId52"/>
    <p:sldLayoutId id="2147483724" r:id="rId53"/>
    <p:sldLayoutId id="2147483725" r:id="rId54"/>
    <p:sldLayoutId id="2147483726" r:id="rId55"/>
    <p:sldLayoutId id="2147483727" r:id="rId56"/>
    <p:sldLayoutId id="2147483728" r:id="rId57"/>
    <p:sldLayoutId id="2147483729" r:id="rId58"/>
    <p:sldLayoutId id="2147483730" r:id="rId59"/>
    <p:sldLayoutId id="2147483731" r:id="rId60"/>
  </p:sldLayoutIdLst>
  <p:hf hdr="0" dt="0"/>
  <p:txStyles>
    <p:titleStyle>
      <a:lvl1pPr algn="l" defTabSz="342900" rtl="0" eaLnBrk="1" latinLnBrk="0" hangingPunct="1">
        <a:lnSpc>
          <a:spcPct val="90000"/>
        </a:lnSpc>
        <a:spcBef>
          <a:spcPct val="0"/>
        </a:spcBef>
        <a:buNone/>
        <a:defRPr sz="1950" b="1" kern="1200">
          <a:solidFill>
            <a:schemeClr val="tx2"/>
          </a:solidFill>
          <a:latin typeface="+mj-lt"/>
          <a:ea typeface="+mj-ea"/>
          <a:cs typeface="+mj-cs"/>
        </a:defRPr>
      </a:lvl1pPr>
    </p:titleStyle>
    <p:bodyStyle>
      <a:lvl1pPr marL="0" indent="0" algn="l" defTabSz="342900" rtl="0" eaLnBrk="1" latinLnBrk="0" hangingPunct="1">
        <a:spcBef>
          <a:spcPts val="1350"/>
        </a:spcBef>
        <a:buClrTx/>
        <a:buFont typeface="Arial"/>
        <a:buNone/>
        <a:defRPr sz="1050" b="0" kern="1200">
          <a:solidFill>
            <a:schemeClr val="tx2"/>
          </a:solidFill>
          <a:latin typeface="+mn-lt"/>
          <a:ea typeface="+mn-ea"/>
          <a:cs typeface="+mn-cs"/>
        </a:defRPr>
      </a:lvl1pPr>
      <a:lvl2pPr marL="128588" indent="-128588" algn="l" defTabSz="342900" rtl="0" eaLnBrk="1" latinLnBrk="0" hangingPunct="1">
        <a:spcBef>
          <a:spcPts val="900"/>
        </a:spcBef>
        <a:buClrTx/>
        <a:buFont typeface="Arial"/>
        <a:buChar char="•"/>
        <a:defRPr sz="1050" kern="1200">
          <a:solidFill>
            <a:schemeClr val="tx2"/>
          </a:solidFill>
          <a:latin typeface="+mn-lt"/>
          <a:ea typeface="+mn-ea"/>
          <a:cs typeface="+mn-cs"/>
        </a:defRPr>
      </a:lvl2pPr>
      <a:lvl3pPr marL="257175" indent="-128588" algn="l" defTabSz="342900" rtl="0" eaLnBrk="1" latinLnBrk="0" hangingPunct="1">
        <a:spcBef>
          <a:spcPts val="450"/>
        </a:spcBef>
        <a:buClrTx/>
        <a:buFont typeface="Lucida Grande"/>
        <a:buChar char="–"/>
        <a:defRPr sz="1050" kern="1200" baseline="0">
          <a:solidFill>
            <a:schemeClr val="tx2"/>
          </a:solidFill>
          <a:latin typeface="+mn-lt"/>
          <a:ea typeface="+mn-ea"/>
          <a:cs typeface="+mn-cs"/>
        </a:defRPr>
      </a:lvl3pPr>
      <a:lvl4pPr marL="385763" indent="-128588" algn="l" defTabSz="342900" rtl="0" eaLnBrk="1" latinLnBrk="0" hangingPunct="1">
        <a:spcBef>
          <a:spcPts val="450"/>
        </a:spcBef>
        <a:buClrTx/>
        <a:buFont typeface="Arial"/>
        <a:buChar char="•"/>
        <a:defRPr sz="1050" kern="1200">
          <a:solidFill>
            <a:schemeClr val="tx2"/>
          </a:solidFill>
          <a:latin typeface="+mn-lt"/>
          <a:ea typeface="+mn-ea"/>
          <a:cs typeface="+mn-cs"/>
        </a:defRPr>
      </a:lvl4pPr>
      <a:lvl5pPr marL="514350" indent="-128588" algn="l" defTabSz="342900" rtl="0" eaLnBrk="1" latinLnBrk="0" hangingPunct="1">
        <a:spcBef>
          <a:spcPts val="450"/>
        </a:spcBef>
        <a:buClrTx/>
        <a:buFont typeface="Arial" panose="020B0604020202020204" pitchFamily="34" charset="0"/>
        <a:buChar char="–"/>
        <a:defRPr sz="1050" kern="1200" baseline="0">
          <a:solidFill>
            <a:schemeClr val="tx2"/>
          </a:solidFill>
          <a:latin typeface="+mn-lt"/>
          <a:ea typeface="+mn-ea"/>
          <a:cs typeface="+mn-cs"/>
        </a:defRPr>
      </a:lvl5pPr>
      <a:lvl6pPr marL="642938" indent="-128588" algn="l" defTabSz="342900" rtl="0" eaLnBrk="1" latinLnBrk="0" hangingPunct="1">
        <a:spcBef>
          <a:spcPts val="450"/>
        </a:spcBef>
        <a:buClrTx/>
        <a:buFont typeface="Arial" panose="020B0604020202020204" pitchFamily="34" charset="0"/>
        <a:buChar char="•"/>
        <a:defRPr sz="1050" kern="1200">
          <a:solidFill>
            <a:schemeClr val="tx2"/>
          </a:solidFill>
          <a:latin typeface="+mn-lt"/>
          <a:ea typeface="+mn-ea"/>
          <a:cs typeface="+mn-cs"/>
        </a:defRPr>
      </a:lvl6pPr>
      <a:lvl7pPr marL="771525" indent="-123825" algn="l" defTabSz="342900" rtl="0" eaLnBrk="1" latinLnBrk="0" hangingPunct="1">
        <a:spcBef>
          <a:spcPts val="450"/>
        </a:spcBef>
        <a:buClrTx/>
        <a:buFont typeface="Arial" panose="020B0604020202020204" pitchFamily="34" charset="0"/>
        <a:buChar char="–"/>
        <a:defRPr sz="1050" kern="1200">
          <a:solidFill>
            <a:schemeClr val="tx2"/>
          </a:solidFill>
          <a:latin typeface="+mn-lt"/>
          <a:ea typeface="+mn-ea"/>
          <a:cs typeface="+mn-cs"/>
        </a:defRPr>
      </a:lvl7pPr>
      <a:lvl8pPr marL="904875" indent="-133350" algn="l" defTabSz="342900" rtl="0" eaLnBrk="1" latinLnBrk="0" hangingPunct="1">
        <a:spcBef>
          <a:spcPts val="450"/>
        </a:spcBef>
        <a:buClrTx/>
        <a:buFont typeface="Arial"/>
        <a:buChar char="•"/>
        <a:defRPr sz="1050" kern="1200">
          <a:solidFill>
            <a:schemeClr val="tx2"/>
          </a:solidFill>
          <a:latin typeface="+mn-lt"/>
          <a:ea typeface="+mn-ea"/>
          <a:cs typeface="+mn-cs"/>
        </a:defRPr>
      </a:lvl8pPr>
      <a:lvl9pPr marL="1028700" indent="-123825" algn="l" defTabSz="342900" rtl="0" eaLnBrk="1" latinLnBrk="0" hangingPunct="1">
        <a:spcBef>
          <a:spcPts val="450"/>
        </a:spcBef>
        <a:buClrTx/>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pos="362">
          <p15:clr>
            <a:srgbClr val="F26B43"/>
          </p15:clr>
        </p15:guide>
        <p15:guide id="3" pos="7319">
          <p15:clr>
            <a:srgbClr val="F26B43"/>
          </p15:clr>
        </p15:guide>
        <p15:guide id="4" orient="horz" pos="1112">
          <p15:clr>
            <a:srgbClr val="F26B43"/>
          </p15:clr>
        </p15:guide>
        <p15:guide id="5" orient="horz" pos="3624">
          <p15:clr>
            <a:srgbClr val="F26B43"/>
          </p15:clr>
        </p15:guide>
        <p15:guide id="6" orient="horz" pos="41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844" y="291047"/>
            <a:ext cx="8473504" cy="288036"/>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342990" y="1200150"/>
            <a:ext cx="8473504" cy="3477006"/>
          </a:xfrm>
          <a:prstGeom prst="rect">
            <a:avLst/>
          </a:prstGeom>
        </p:spPr>
        <p:txBody>
          <a:bodyPr vert="horz" lIns="0" tIns="0" rIns="0" bIns="0" rtlCol="0">
            <a:noAutofit/>
          </a:bodyPr>
          <a:lstStyle/>
          <a:p>
            <a:pPr lvl="0"/>
            <a:r>
              <a:rPr lang="en-US" dirty="0"/>
              <a:t>Click to edit master text styles</a:t>
            </a:r>
          </a:p>
          <a:p>
            <a:pPr lvl="1"/>
            <a:r>
              <a:rPr lang="en-US" dirty="0"/>
              <a:t>Second-level</a:t>
            </a:r>
          </a:p>
          <a:p>
            <a:pPr lvl="2"/>
            <a:r>
              <a:rPr lang="en-US" dirty="0"/>
              <a:t>Third-level</a:t>
            </a:r>
          </a:p>
          <a:p>
            <a:pPr lvl="3"/>
            <a:r>
              <a:rPr lang="en-US" dirty="0"/>
              <a:t>Fourth-level</a:t>
            </a:r>
          </a:p>
          <a:p>
            <a:pPr lvl="4"/>
            <a:r>
              <a:rPr lang="en-US" dirty="0"/>
              <a:t>Fifth-level</a:t>
            </a:r>
          </a:p>
        </p:txBody>
      </p:sp>
      <p:sp>
        <p:nvSpPr>
          <p:cNvPr id="5" name="Content Placeholder 8"/>
          <p:cNvSpPr txBox="1">
            <a:spLocks/>
          </p:cNvSpPr>
          <p:nvPr/>
        </p:nvSpPr>
        <p:spPr>
          <a:xfrm>
            <a:off x="8328306" y="4813970"/>
            <a:ext cx="550870" cy="17145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750" dirty="0">
                <a:solidFill>
                  <a:srgbClr val="414141"/>
                </a:solidFill>
                <a:cs typeface="Open Sans Light"/>
              </a:rPr>
              <a:t> </a:t>
            </a:r>
            <a:fld id="{38743595-4496-5147-A886-7D133864DF76}" type="slidenum">
              <a:rPr lang="en-US" sz="750" smtClean="0">
                <a:solidFill>
                  <a:srgbClr val="3F3F3F"/>
                </a:solidFill>
                <a:cs typeface="Open Sans Light"/>
              </a:rPr>
              <a:pPr algn="r"/>
              <a:t>‹#›</a:t>
            </a:fld>
            <a:endParaRPr lang="en-US" sz="750" dirty="0">
              <a:solidFill>
                <a:srgbClr val="414141"/>
              </a:solidFill>
              <a:cs typeface="Open Sans Light"/>
            </a:endParaRPr>
          </a:p>
        </p:txBody>
      </p:sp>
      <p:sp>
        <p:nvSpPr>
          <p:cNvPr id="6" name="Content Placeholder 8"/>
          <p:cNvSpPr txBox="1">
            <a:spLocks/>
          </p:cNvSpPr>
          <p:nvPr/>
        </p:nvSpPr>
        <p:spPr>
          <a:xfrm>
            <a:off x="342990" y="4813970"/>
            <a:ext cx="2895163" cy="171450"/>
          </a:xfrm>
          <a:prstGeom prst="rect">
            <a:avLst/>
          </a:prstGeom>
        </p:spPr>
        <p:txBody>
          <a:bodyPr lIns="0" tIns="0" rIns="0" bIns="0"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600" dirty="0">
                <a:solidFill>
                  <a:srgbClr val="414141"/>
                </a:solidFill>
              </a:rPr>
              <a:t>©2020 Aetna Inc.</a:t>
            </a:r>
          </a:p>
        </p:txBody>
      </p:sp>
      <p:pic>
        <p:nvPicPr>
          <p:cNvPr id="8" name="Picture 7">
            <a:extLst>
              <a:ext uri="{FF2B5EF4-FFF2-40B4-BE49-F238E27FC236}">
                <a16:creationId xmlns:a16="http://schemas.microsoft.com/office/drawing/2014/main" id="{0FA2D031-BD46-44B6-8472-A9EE7F750433}"/>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4211269" y="4848308"/>
            <a:ext cx="675165" cy="95824"/>
          </a:xfrm>
          <a:prstGeom prst="rect">
            <a:avLst/>
          </a:prstGeom>
        </p:spPr>
      </p:pic>
    </p:spTree>
    <p:extLst>
      <p:ext uri="{BB962C8B-B14F-4D97-AF65-F5344CB8AC3E}">
        <p14:creationId xmlns:p14="http://schemas.microsoft.com/office/powerpoint/2010/main" val="191347780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685811" rtl="0" eaLnBrk="1" latinLnBrk="0" hangingPunct="1">
        <a:lnSpc>
          <a:spcPct val="90000"/>
        </a:lnSpc>
        <a:spcBef>
          <a:spcPct val="0"/>
        </a:spcBef>
        <a:buNone/>
        <a:defRPr sz="2101" b="0" i="0" kern="1200">
          <a:solidFill>
            <a:schemeClr val="accent2"/>
          </a:solidFill>
          <a:latin typeface="+mj-lt"/>
          <a:ea typeface="+mj-ea"/>
          <a:cs typeface="Open Sans Light"/>
        </a:defRPr>
      </a:lvl1pPr>
    </p:titleStyle>
    <p:bodyStyle>
      <a:lvl1pPr marL="0" indent="0" algn="l" defTabSz="685811" rtl="0" eaLnBrk="1" latinLnBrk="0" hangingPunct="1">
        <a:spcBef>
          <a:spcPts val="900"/>
        </a:spcBef>
        <a:spcAft>
          <a:spcPts val="0"/>
        </a:spcAft>
        <a:buClrTx/>
        <a:buFontTx/>
        <a:buNone/>
        <a:tabLst>
          <a:tab pos="901319" algn="l"/>
        </a:tabLst>
        <a:defRPr sz="1350" b="0" i="0" kern="1200">
          <a:solidFill>
            <a:schemeClr val="tx2"/>
          </a:solidFill>
          <a:latin typeface="+mn-lt"/>
          <a:ea typeface="+mn-ea"/>
          <a:cs typeface="Open Sans Light"/>
        </a:defRPr>
      </a:lvl1pPr>
      <a:lvl2pPr marL="150022" indent="-150022" algn="l" defTabSz="685811" rtl="0" eaLnBrk="1" latinLnBrk="0" hangingPunct="1">
        <a:spcBef>
          <a:spcPts val="450"/>
        </a:spcBef>
        <a:spcAft>
          <a:spcPts val="0"/>
        </a:spcAft>
        <a:buClrTx/>
        <a:buFont typeface="Arial" pitchFamily="34" charset="0"/>
        <a:buChar char="•"/>
        <a:tabLst>
          <a:tab pos="901319" algn="l"/>
        </a:tabLst>
        <a:defRPr sz="1350" b="0" i="0" kern="1200">
          <a:solidFill>
            <a:schemeClr val="tx2"/>
          </a:solidFill>
          <a:latin typeface="+mn-lt"/>
          <a:ea typeface="+mn-ea"/>
          <a:cs typeface="Open Sans Light"/>
        </a:defRPr>
      </a:lvl2pPr>
      <a:lvl3pPr marL="298853" indent="-150022" algn="l" defTabSz="685811" rtl="0" eaLnBrk="1" latinLnBrk="0" hangingPunct="1">
        <a:spcBef>
          <a:spcPts val="225"/>
        </a:spcBef>
        <a:spcAft>
          <a:spcPts val="0"/>
        </a:spcAft>
        <a:buClrTx/>
        <a:buFont typeface="Lucida Grande"/>
        <a:buChar char="-"/>
        <a:tabLst>
          <a:tab pos="901319" algn="l"/>
        </a:tabLst>
        <a:defRPr sz="1350" b="0" i="0" kern="1200">
          <a:solidFill>
            <a:schemeClr val="tx2"/>
          </a:solidFill>
          <a:latin typeface="+mn-lt"/>
          <a:ea typeface="+mn-ea"/>
          <a:cs typeface="Open Sans Light"/>
        </a:defRPr>
      </a:lvl3pPr>
      <a:lvl4pPr marL="466733" indent="-150022" algn="l" defTabSz="685811" rtl="0" eaLnBrk="1" latinLnBrk="0" hangingPunct="1">
        <a:spcBef>
          <a:spcPts val="225"/>
        </a:spcBef>
        <a:spcAft>
          <a:spcPts val="0"/>
        </a:spcAft>
        <a:buClrTx/>
        <a:buFont typeface="Arial" pitchFamily="34" charset="0"/>
        <a:buChar char="•"/>
        <a:tabLst>
          <a:tab pos="901319" algn="l"/>
        </a:tabLst>
        <a:defRPr sz="1350" b="0" i="0" kern="1200">
          <a:solidFill>
            <a:schemeClr val="tx2"/>
          </a:solidFill>
          <a:latin typeface="+mn-lt"/>
          <a:ea typeface="+mn-ea"/>
          <a:cs typeface="Open Sans Light"/>
        </a:defRPr>
      </a:lvl4pPr>
      <a:lvl5pPr marL="604848" indent="-136925" algn="l" defTabSz="685811" rtl="0" eaLnBrk="1" latinLnBrk="0" hangingPunct="1">
        <a:spcBef>
          <a:spcPts val="225"/>
        </a:spcBef>
        <a:spcAft>
          <a:spcPts val="0"/>
        </a:spcAft>
        <a:buClrTx/>
        <a:buFont typeface="Lucida Grande"/>
        <a:buChar char="-"/>
        <a:tabLst>
          <a:tab pos="901319" algn="l"/>
        </a:tabLst>
        <a:defRPr sz="1350" b="0" i="0" kern="1200">
          <a:solidFill>
            <a:schemeClr val="tx2"/>
          </a:solidFill>
          <a:latin typeface="+mn-lt"/>
          <a:ea typeface="+mn-ea"/>
          <a:cs typeface="Open Sans Light"/>
        </a:defRPr>
      </a:lvl5pPr>
      <a:lvl6pPr marL="1885982"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87"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93"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98" indent="-171453" algn="l" defTabSz="68581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1" rtl="0" eaLnBrk="1" latinLnBrk="0" hangingPunct="1">
        <a:defRPr sz="1350" kern="1200">
          <a:solidFill>
            <a:schemeClr val="tx1"/>
          </a:solidFill>
          <a:latin typeface="+mn-lt"/>
          <a:ea typeface="+mn-ea"/>
          <a:cs typeface="+mn-cs"/>
        </a:defRPr>
      </a:lvl1pPr>
      <a:lvl2pPr marL="342905" algn="l" defTabSz="685811" rtl="0" eaLnBrk="1" latinLnBrk="0" hangingPunct="1">
        <a:defRPr sz="1350" kern="1200">
          <a:solidFill>
            <a:schemeClr val="tx1"/>
          </a:solidFill>
          <a:latin typeface="+mn-lt"/>
          <a:ea typeface="+mn-ea"/>
          <a:cs typeface="+mn-cs"/>
        </a:defRPr>
      </a:lvl2pPr>
      <a:lvl3pPr marL="685811" algn="l" defTabSz="685811" rtl="0" eaLnBrk="1" latinLnBrk="0" hangingPunct="1">
        <a:defRPr sz="1350" kern="1200">
          <a:solidFill>
            <a:schemeClr val="tx1"/>
          </a:solidFill>
          <a:latin typeface="+mn-lt"/>
          <a:ea typeface="+mn-ea"/>
          <a:cs typeface="+mn-cs"/>
        </a:defRPr>
      </a:lvl3pPr>
      <a:lvl4pPr marL="1028717" algn="l" defTabSz="685811" rtl="0" eaLnBrk="1" latinLnBrk="0" hangingPunct="1">
        <a:defRPr sz="1350" kern="1200">
          <a:solidFill>
            <a:schemeClr val="tx1"/>
          </a:solidFill>
          <a:latin typeface="+mn-lt"/>
          <a:ea typeface="+mn-ea"/>
          <a:cs typeface="+mn-cs"/>
        </a:defRPr>
      </a:lvl4pPr>
      <a:lvl5pPr marL="1371623" algn="l" defTabSz="685811" rtl="0" eaLnBrk="1" latinLnBrk="0" hangingPunct="1">
        <a:defRPr sz="1350" kern="1200">
          <a:solidFill>
            <a:schemeClr val="tx1"/>
          </a:solidFill>
          <a:latin typeface="+mn-lt"/>
          <a:ea typeface="+mn-ea"/>
          <a:cs typeface="+mn-cs"/>
        </a:defRPr>
      </a:lvl5pPr>
      <a:lvl6pPr marL="1714529" algn="l" defTabSz="685811" rtl="0" eaLnBrk="1" latinLnBrk="0" hangingPunct="1">
        <a:defRPr sz="1350" kern="1200">
          <a:solidFill>
            <a:schemeClr val="tx1"/>
          </a:solidFill>
          <a:latin typeface="+mn-lt"/>
          <a:ea typeface="+mn-ea"/>
          <a:cs typeface="+mn-cs"/>
        </a:defRPr>
      </a:lvl6pPr>
      <a:lvl7pPr marL="2057435" algn="l" defTabSz="685811" rtl="0" eaLnBrk="1" latinLnBrk="0" hangingPunct="1">
        <a:defRPr sz="1350" kern="1200">
          <a:solidFill>
            <a:schemeClr val="tx1"/>
          </a:solidFill>
          <a:latin typeface="+mn-lt"/>
          <a:ea typeface="+mn-ea"/>
          <a:cs typeface="+mn-cs"/>
        </a:defRPr>
      </a:lvl7pPr>
      <a:lvl8pPr marL="2400340" algn="l" defTabSz="685811" rtl="0" eaLnBrk="1" latinLnBrk="0" hangingPunct="1">
        <a:defRPr sz="1350" kern="1200">
          <a:solidFill>
            <a:schemeClr val="tx1"/>
          </a:solidFill>
          <a:latin typeface="+mn-lt"/>
          <a:ea typeface="+mn-ea"/>
          <a:cs typeface="+mn-cs"/>
        </a:defRPr>
      </a:lvl8pPr>
      <a:lvl9pPr marL="2743246" algn="l" defTabSz="685811"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CE5CA9F-73F1-B042-8A87-9F406330E5A0}"/>
              </a:ext>
            </a:extLst>
          </p:cNvPr>
          <p:cNvSpPr txBox="1"/>
          <p:nvPr userDrawn="1"/>
        </p:nvSpPr>
        <p:spPr>
          <a:xfrm>
            <a:off x="8689062" y="4680121"/>
            <a:ext cx="348707" cy="207749"/>
          </a:xfrm>
          <a:prstGeom prst="rect">
            <a:avLst/>
          </a:prstGeom>
          <a:noFill/>
        </p:spPr>
        <p:txBody>
          <a:bodyPr wrap="square" lIns="0" tIns="0" rIns="0" bIns="0" rtlCol="0" anchor="b">
            <a:noAutofit/>
          </a:bodyPr>
          <a:lstStyle/>
          <a:p>
            <a:pPr algn="ctr" defTabSz="685800"/>
            <a:fld id="{7963E4F6-4878-E04D-8CE6-F1BCD399F560}" type="slidenum">
              <a:rPr lang="en-US" sz="825" smtClean="0">
                <a:solidFill>
                  <a:srgbClr val="3F3F3F"/>
                </a:solidFill>
                <a:ea typeface="Open Sans" panose="020B0606030504020204" pitchFamily="34" charset="0"/>
                <a:cs typeface="Open Sans" panose="020B0606030504020204" pitchFamily="34" charset="0"/>
              </a:rPr>
              <a:pPr algn="ctr" defTabSz="685800"/>
              <a:t>‹#›</a:t>
            </a:fld>
            <a:endParaRPr lang="en-US" sz="825" dirty="0">
              <a:solidFill>
                <a:srgbClr val="3F3F3F"/>
              </a:solidFill>
              <a:ea typeface="Open Sans" panose="020B0606030504020204" pitchFamily="34" charset="0"/>
              <a:cs typeface="Open Sans" panose="020B0606030504020204" pitchFamily="34" charset="0"/>
            </a:endParaRPr>
          </a:p>
        </p:txBody>
      </p:sp>
      <p:sp>
        <p:nvSpPr>
          <p:cNvPr id="16" name="Title Placeholder 15">
            <a:extLst>
              <a:ext uri="{FF2B5EF4-FFF2-40B4-BE49-F238E27FC236}">
                <a16:creationId xmlns:a16="http://schemas.microsoft.com/office/drawing/2014/main" id="{7CC6DEA8-721F-A84F-AD6F-B8E51841F39E}"/>
              </a:ext>
            </a:extLst>
          </p:cNvPr>
          <p:cNvSpPr>
            <a:spLocks noGrp="1"/>
          </p:cNvSpPr>
          <p:nvPr>
            <p:ph type="title"/>
          </p:nvPr>
        </p:nvSpPr>
        <p:spPr>
          <a:xfrm>
            <a:off x="290670" y="288036"/>
            <a:ext cx="7431225" cy="756938"/>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06343000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sldNum="0" hdr="0" ftr="0" dt="0"/>
  <p:txStyles>
    <p:titleStyle>
      <a:lvl1pPr algn="l" defTabSz="685800" rtl="0" eaLnBrk="1" latinLnBrk="0" hangingPunct="1">
        <a:lnSpc>
          <a:spcPct val="90000"/>
        </a:lnSpc>
        <a:spcBef>
          <a:spcPct val="0"/>
        </a:spcBef>
        <a:buNone/>
        <a:defRPr sz="2100" b="0" i="0" kern="1200">
          <a:solidFill>
            <a:schemeClr val="tx1"/>
          </a:solidFill>
          <a:latin typeface="+mj-lt"/>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3839">
          <p15:clr>
            <a:srgbClr val="F26B43"/>
          </p15:clr>
        </p15:guide>
        <p15:guide id="3" pos="383">
          <p15:clr>
            <a:srgbClr val="F26B43"/>
          </p15:clr>
        </p15:guide>
        <p15:guide id="4" pos="7296">
          <p15:clr>
            <a:srgbClr val="F26B43"/>
          </p15:clr>
        </p15:guide>
        <p15:guide id="5" orient="horz" pos="841">
          <p15:clr>
            <a:srgbClr val="F26B43"/>
          </p15:clr>
        </p15:guide>
        <p15:guide id="6" orient="horz" pos="3768">
          <p15:clr>
            <a:srgbClr val="F26B43"/>
          </p15:clr>
        </p15:guide>
        <p15:guide id="7" pos="960">
          <p15:clr>
            <a:srgbClr val="F26B43"/>
          </p15:clr>
        </p15:guide>
        <p15:guide id="8" pos="1559">
          <p15:clr>
            <a:srgbClr val="F26B43"/>
          </p15:clr>
        </p15:guide>
        <p15:guide id="9" pos="2112">
          <p15:clr>
            <a:srgbClr val="F26B43"/>
          </p15:clr>
        </p15:guide>
        <p15:guide id="10" pos="2690">
          <p15:clr>
            <a:srgbClr val="F26B43"/>
          </p15:clr>
        </p15:guide>
        <p15:guide id="11" pos="3266">
          <p15:clr>
            <a:srgbClr val="F26B43"/>
          </p15:clr>
        </p15:guide>
        <p15:guide id="12" pos="4420">
          <p15:clr>
            <a:srgbClr val="F26B43"/>
          </p15:clr>
        </p15:guide>
        <p15:guide id="13" pos="4998">
          <p15:clr>
            <a:srgbClr val="F26B43"/>
          </p15:clr>
        </p15:guide>
        <p15:guide id="14" pos="5572">
          <p15:clr>
            <a:srgbClr val="F26B43"/>
          </p15:clr>
        </p15:guide>
        <p15:guide id="15" pos="6150">
          <p15:clr>
            <a:srgbClr val="F26B43"/>
          </p15:clr>
        </p15:guide>
        <p15:guide id="16" pos="67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www.aetna.com/loyola" TargetMode="Externa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caremark.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info.caremark.com/druglist"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tiff"/></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ss.luc.edu/"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1.jpe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www.aetna.com/" TargetMode="External"/><Relationship Id="rId4" Type="http://schemas.openxmlformats.org/officeDocument/2006/relationships/hyperlink" Target="http://www.vsp.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luc.trsretire.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www.luc.edu/hr/discount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benefits@LUC.edu"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hyperlink" Target="https://flimp.me/Life_ADD" TargetMode="External"/><Relationship Id="rId3" Type="http://schemas.openxmlformats.org/officeDocument/2006/relationships/hyperlink" Target="https://flimp.me/Health_Savings_Acct" TargetMode="External"/><Relationship Id="rId7" Type="http://schemas.openxmlformats.org/officeDocument/2006/relationships/hyperlink" Target="https://flimp.me/Vision_Insurance" TargetMode="External"/><Relationship Id="rId12" Type="http://schemas.openxmlformats.org/officeDocument/2006/relationships/hyperlink" Target="http://www.mybenefitwalletsite.com/lu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flimp.me/Dental_Insurance" TargetMode="External"/><Relationship Id="rId11" Type="http://schemas.openxmlformats.org/officeDocument/2006/relationships/hyperlink" Target="https://flimp.me/PaidTime_Off" TargetMode="External"/><Relationship Id="rId5" Type="http://schemas.openxmlformats.org/officeDocument/2006/relationships/hyperlink" Target="https://flimp.me/401kretirement" TargetMode="External"/><Relationship Id="rId10" Type="http://schemas.openxmlformats.org/officeDocument/2006/relationships/hyperlink" Target="https://flimp.me/Critical_Illness" TargetMode="External"/><Relationship Id="rId4" Type="http://schemas.openxmlformats.org/officeDocument/2006/relationships/hyperlink" Target="https://flimp.me/F_S_A" TargetMode="External"/><Relationship Id="rId9" Type="http://schemas.openxmlformats.org/officeDocument/2006/relationships/hyperlink" Target="https://flimp.me/accidentillnes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ss.luc.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mailto:helpdesk@luc.edu"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luc.edu/media/lucedu/hr/2017/Loyola%202017%20Benefits%20Bookmarked.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04569" y="1541865"/>
            <a:ext cx="5601702" cy="2003112"/>
          </a:xfrm>
          <a:prstGeom prst="rect">
            <a:avLst/>
          </a:prstGeom>
          <a:noFill/>
        </p:spPr>
        <p:txBody>
          <a:bodyPr wrap="square" rtlCol="0">
            <a:spAutoFit/>
          </a:bodyPr>
          <a:lstStyle/>
          <a:p>
            <a:pPr>
              <a:lnSpc>
                <a:spcPts val="2700"/>
              </a:lnSpc>
            </a:pPr>
            <a:r>
              <a:rPr lang="en-US" sz="2800" b="1" dirty="0">
                <a:solidFill>
                  <a:srgbClr val="EEB111"/>
                </a:solidFill>
                <a:latin typeface="+mj-lt"/>
                <a:ea typeface="Roboto Condensed" panose="02000000000000000000" pitchFamily="2" charset="0"/>
                <a:cs typeface="Open Sans"/>
              </a:rPr>
              <a:t>2021</a:t>
            </a:r>
            <a:r>
              <a:rPr lang="en-US" sz="2800" b="1" dirty="0">
                <a:solidFill>
                  <a:schemeClr val="accent2"/>
                </a:solidFill>
                <a:latin typeface="+mj-lt"/>
                <a:ea typeface="Roboto Condensed" panose="02000000000000000000" pitchFamily="2" charset="0"/>
                <a:cs typeface="Open Sans"/>
              </a:rPr>
              <a:t> </a:t>
            </a:r>
          </a:p>
          <a:p>
            <a:pPr>
              <a:lnSpc>
                <a:spcPts val="2700"/>
              </a:lnSpc>
              <a:spcAft>
                <a:spcPts val="500"/>
              </a:spcAft>
            </a:pPr>
            <a:r>
              <a:rPr lang="en-US" sz="2400" b="1" dirty="0">
                <a:solidFill>
                  <a:srgbClr val="A30042"/>
                </a:solidFill>
                <a:latin typeface="+mj-lt"/>
                <a:ea typeface="Roboto Condensed" panose="02000000000000000000" pitchFamily="2" charset="0"/>
                <a:cs typeface="Open Sans"/>
              </a:rPr>
              <a:t>Loyola University Chicago</a:t>
            </a:r>
          </a:p>
          <a:p>
            <a:pPr>
              <a:lnSpc>
                <a:spcPts val="7000"/>
              </a:lnSpc>
              <a:spcAft>
                <a:spcPts val="500"/>
              </a:spcAft>
            </a:pPr>
            <a:r>
              <a:rPr lang="en-US" sz="7200" b="1" kern="10" dirty="0">
                <a:ln w="19050">
                  <a:solidFill>
                    <a:srgbClr val="265665"/>
                  </a:solidFill>
                  <a:round/>
                  <a:headEnd/>
                  <a:tailEnd/>
                </a:ln>
                <a:latin typeface="Trebuchet MS" panose="020B0603020202020204" pitchFamily="34" charset="0"/>
              </a:rPr>
              <a:t>BENEFITS</a:t>
            </a:r>
            <a:endParaRPr lang="en-US" sz="5000" b="1" kern="10" dirty="0">
              <a:ln w="19050">
                <a:solidFill>
                  <a:srgbClr val="265665"/>
                </a:solidFill>
                <a:round/>
                <a:headEnd/>
                <a:tailEnd/>
              </a:ln>
              <a:latin typeface="Trebuchet MS" panose="020B0603020202020204" pitchFamily="34" charset="0"/>
            </a:endParaRPr>
          </a:p>
          <a:p>
            <a:pPr>
              <a:lnSpc>
                <a:spcPts val="1500"/>
              </a:lnSpc>
            </a:pPr>
            <a:r>
              <a:rPr lang="en-US" sz="2800" b="1" dirty="0">
                <a:latin typeface="+mj-lt"/>
                <a:ea typeface="Roboto Condensed" panose="02000000000000000000" pitchFamily="2" charset="0"/>
                <a:cs typeface="Open Sans"/>
              </a:rPr>
              <a:t>INFORMATION SESSION </a:t>
            </a:r>
          </a:p>
        </p:txBody>
      </p:sp>
      <p:sp>
        <p:nvSpPr>
          <p:cNvPr id="18" name="Rectangle 17">
            <a:extLst>
              <a:ext uri="{FF2B5EF4-FFF2-40B4-BE49-F238E27FC236}">
                <a16:creationId xmlns:a16="http://schemas.microsoft.com/office/drawing/2014/main" id="{56DD928A-A32F-47CF-A700-7D2C30105CBD}"/>
              </a:ext>
            </a:extLst>
          </p:cNvPr>
          <p:cNvSpPr/>
          <p:nvPr/>
        </p:nvSpPr>
        <p:spPr>
          <a:xfrm>
            <a:off x="5936704" y="342481"/>
            <a:ext cx="3062516" cy="707886"/>
          </a:xfrm>
          <a:prstGeom prst="rect">
            <a:avLst/>
          </a:prstGeom>
        </p:spPr>
        <p:txBody>
          <a:bodyPr wrap="square">
            <a:spAutoFit/>
          </a:bodyPr>
          <a:lstStyle/>
          <a:p>
            <a:pPr>
              <a:spcAft>
                <a:spcPts val="1200"/>
              </a:spcAft>
            </a:pPr>
            <a:r>
              <a:rPr lang="en-US" sz="4000" b="1" dirty="0">
                <a:solidFill>
                  <a:schemeClr val="accent5"/>
                </a:solidFill>
                <a:ea typeface="Roboto Condensed" panose="02000000000000000000" pitchFamily="2" charset="0"/>
                <a:cs typeface="Open Sans"/>
              </a:rPr>
              <a:t>Welcome!</a:t>
            </a:r>
          </a:p>
        </p:txBody>
      </p:sp>
      <p:pic>
        <p:nvPicPr>
          <p:cNvPr id="2" name="Picture 1"/>
          <p:cNvPicPr>
            <a:picLocks noChangeAspect="1"/>
          </p:cNvPicPr>
          <p:nvPr/>
        </p:nvPicPr>
        <p:blipFill>
          <a:blip r:embed="rId3"/>
          <a:stretch>
            <a:fillRect/>
          </a:stretch>
        </p:blipFill>
        <p:spPr>
          <a:xfrm>
            <a:off x="337995" y="59762"/>
            <a:ext cx="2867425" cy="781159"/>
          </a:xfrm>
          <a:prstGeom prst="rect">
            <a:avLst/>
          </a:prstGeom>
        </p:spPr>
      </p:pic>
      <p:sp>
        <p:nvSpPr>
          <p:cNvPr id="3" name="TextBox 2"/>
          <p:cNvSpPr txBox="1"/>
          <p:nvPr/>
        </p:nvSpPr>
        <p:spPr>
          <a:xfrm>
            <a:off x="500667" y="3691923"/>
            <a:ext cx="5128126" cy="553998"/>
          </a:xfrm>
          <a:prstGeom prst="rect">
            <a:avLst/>
          </a:prstGeom>
          <a:noFill/>
        </p:spPr>
        <p:txBody>
          <a:bodyPr wrap="square" rtlCol="0">
            <a:spAutoFit/>
          </a:bodyPr>
          <a:lstStyle/>
          <a:p>
            <a:r>
              <a:rPr lang="en-US" dirty="0"/>
              <a:t>Presenter: Danielle Hanson, Human Resources</a:t>
            </a:r>
          </a:p>
          <a:p>
            <a:r>
              <a:rPr lang="en-US" sz="1200" dirty="0"/>
              <a:t>August 11,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DE168B-0432-4E89-BFFA-F0DFBAED797A}"/>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44D0754-1AE2-4217-8667-3C727ADB45A0}"/>
              </a:ext>
            </a:extLst>
          </p:cNvPr>
          <p:cNvSpPr txBox="1"/>
          <p:nvPr/>
        </p:nvSpPr>
        <p:spPr>
          <a:xfrm>
            <a:off x="95190" y="-16830"/>
            <a:ext cx="7709158"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ea typeface="Roboto Condensed" panose="02000000000000000000" pitchFamily="2" charset="0"/>
                <a:cs typeface="Open Sans"/>
              </a:rPr>
              <a:t>How to find a network PPO medical provider</a:t>
            </a:r>
          </a:p>
        </p:txBody>
      </p:sp>
      <p:sp>
        <p:nvSpPr>
          <p:cNvPr id="20" name="Slide Number Placeholder 5">
            <a:extLst>
              <a:ext uri="{FF2B5EF4-FFF2-40B4-BE49-F238E27FC236}">
                <a16:creationId xmlns:a16="http://schemas.microsoft.com/office/drawing/2014/main" id="{28147EC4-5CBE-4E3F-B63C-997DADAA538A}"/>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10</a:t>
            </a:fld>
            <a:endParaRPr lang="en-US" dirty="0"/>
          </a:p>
        </p:txBody>
      </p:sp>
      <p:sp>
        <p:nvSpPr>
          <p:cNvPr id="23" name="TextBox 22">
            <a:extLst>
              <a:ext uri="{FF2B5EF4-FFF2-40B4-BE49-F238E27FC236}">
                <a16:creationId xmlns:a16="http://schemas.microsoft.com/office/drawing/2014/main" id="{B63A3149-36D5-44EE-B717-A2FB9336E6F2}"/>
              </a:ext>
            </a:extLst>
          </p:cNvPr>
          <p:cNvSpPr txBox="1"/>
          <p:nvPr/>
        </p:nvSpPr>
        <p:spPr>
          <a:xfrm>
            <a:off x="-1" y="633824"/>
            <a:ext cx="9143999" cy="584775"/>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algn="ctr" defTabSz="914400">
              <a:spcBef>
                <a:spcPts val="600"/>
              </a:spcBef>
              <a:spcAft>
                <a:spcPts val="600"/>
              </a:spcAft>
            </a:pPr>
            <a:r>
              <a:rPr lang="en-US" sz="2000" b="1" kern="0" cap="all" dirty="0">
                <a:solidFill>
                  <a:schemeClr val="accent2"/>
                </a:solidFill>
                <a:latin typeface="+mj-lt"/>
                <a:ea typeface="Roboto Condensed" panose="02000000000000000000" pitchFamily="2" charset="0"/>
                <a:cs typeface="Open Sans"/>
              </a:rPr>
              <a:t>Aetna Choice® POS II (Open Access)</a:t>
            </a:r>
          </a:p>
        </p:txBody>
      </p:sp>
      <p:pic>
        <p:nvPicPr>
          <p:cNvPr id="15" name="Picture 2" descr="medical-primary-care-icon">
            <a:extLst>
              <a:ext uri="{FF2B5EF4-FFF2-40B4-BE49-F238E27FC236}">
                <a16:creationId xmlns:a16="http://schemas.microsoft.com/office/drawing/2014/main" id="{67F4A682-9B53-4B8D-AF5A-A5E7B3D0F88A}"/>
              </a:ext>
            </a:extLst>
          </p:cNvPr>
          <p:cNvPicPr>
            <a:picLocks noChangeAspect="1" noChangeArrowheads="1"/>
          </p:cNvPicPr>
          <p:nvPr/>
        </p:nvPicPr>
        <p:blipFill>
          <a:blip r:embed="rId3" cstate="screen">
            <a:alphaModFix amt="50000"/>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37329" y="640567"/>
            <a:ext cx="630915" cy="731594"/>
          </a:xfrm>
          <a:prstGeom prst="rect">
            <a:avLst/>
          </a:prstGeom>
        </p:spPr>
      </p:pic>
      <p:pic>
        <p:nvPicPr>
          <p:cNvPr id="12" name="Picture 11">
            <a:extLst>
              <a:ext uri="{FF2B5EF4-FFF2-40B4-BE49-F238E27FC236}">
                <a16:creationId xmlns:a16="http://schemas.microsoft.com/office/drawing/2014/main" id="{D97BB840-1ED0-48A9-A8FF-319232070DDE}"/>
              </a:ext>
            </a:extLst>
          </p:cNvPr>
          <p:cNvPicPr>
            <a:picLocks noChangeAspect="1"/>
          </p:cNvPicPr>
          <p:nvPr/>
        </p:nvPicPr>
        <p:blipFill rotWithShape="1">
          <a:blip r:embed="rId4"/>
          <a:srcRect l="10497" t="1" r="10956" b="8720"/>
          <a:stretch/>
        </p:blipFill>
        <p:spPr>
          <a:xfrm>
            <a:off x="2460776" y="1580083"/>
            <a:ext cx="6466637" cy="3474600"/>
          </a:xfrm>
          <a:prstGeom prst="rect">
            <a:avLst/>
          </a:prstGeom>
          <a:ln>
            <a:noFill/>
          </a:ln>
          <a:effectLst>
            <a:softEdge rad="112500"/>
          </a:effectLst>
        </p:spPr>
      </p:pic>
      <p:sp>
        <p:nvSpPr>
          <p:cNvPr id="13" name="AutoShape 4">
            <a:extLst>
              <a:ext uri="{FF2B5EF4-FFF2-40B4-BE49-F238E27FC236}">
                <a16:creationId xmlns:a16="http://schemas.microsoft.com/office/drawing/2014/main" id="{B47B9A23-2357-4BA8-9970-DA819F4DB20B}"/>
              </a:ext>
            </a:extLst>
          </p:cNvPr>
          <p:cNvSpPr>
            <a:spLocks noChangeArrowheads="1"/>
          </p:cNvSpPr>
          <p:nvPr/>
        </p:nvSpPr>
        <p:spPr bwMode="auto">
          <a:xfrm rot="5400000">
            <a:off x="-641245" y="2132341"/>
            <a:ext cx="3603630" cy="2406592"/>
          </a:xfrm>
          <a:prstGeom prst="flowChartInputOutput">
            <a:avLst/>
          </a:prstGeom>
          <a:solidFill>
            <a:schemeClr val="accent3"/>
          </a:solidFill>
          <a:ln w="127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14" name="TextBox 13"/>
          <p:cNvSpPr txBox="1"/>
          <p:nvPr/>
        </p:nvSpPr>
        <p:spPr>
          <a:xfrm>
            <a:off x="-80826" y="2225245"/>
            <a:ext cx="2406592" cy="1815882"/>
          </a:xfrm>
          <a:prstGeom prst="rect">
            <a:avLst/>
          </a:prstGeom>
          <a:noFill/>
        </p:spPr>
        <p:txBody>
          <a:bodyPr wrap="square" rtlCol="0">
            <a:spAutoFit/>
          </a:bodyPr>
          <a:lstStyle/>
          <a:p>
            <a:pPr algn="ctr"/>
            <a:br>
              <a:rPr lang="en-US" sz="1600" b="1" dirty="0">
                <a:solidFill>
                  <a:schemeClr val="bg1"/>
                </a:solidFill>
                <a:latin typeface="+mj-lt"/>
                <a:cs typeface="Open Sans"/>
              </a:rPr>
            </a:br>
            <a:r>
              <a:rPr lang="en-US" sz="1600" b="1" dirty="0">
                <a:solidFill>
                  <a:schemeClr val="bg1"/>
                </a:solidFill>
                <a:latin typeface="+mj-lt"/>
                <a:cs typeface="Open Sans"/>
              </a:rPr>
              <a:t>SAME NETWORK FOR ALL PLANS</a:t>
            </a:r>
          </a:p>
          <a:p>
            <a:pPr algn="ctr"/>
            <a:endParaRPr lang="en-US" sz="1600" b="1" dirty="0">
              <a:solidFill>
                <a:schemeClr val="bg1"/>
              </a:solidFill>
              <a:latin typeface="+mj-lt"/>
              <a:cs typeface="Open Sans"/>
            </a:endParaRPr>
          </a:p>
          <a:p>
            <a:pPr algn="ctr"/>
            <a:r>
              <a:rPr lang="en-US" sz="1600" b="1" kern="0" cap="all" dirty="0">
                <a:solidFill>
                  <a:schemeClr val="accent2"/>
                </a:solidFill>
                <a:ea typeface="Roboto Condensed" panose="02000000000000000000" pitchFamily="2" charset="0"/>
                <a:cs typeface="Open Sans"/>
              </a:rPr>
              <a:t>Aetna Choice® POS II (Open Access)</a:t>
            </a:r>
          </a:p>
          <a:p>
            <a:pPr algn="ctr"/>
            <a:endParaRPr lang="en-US" sz="1600" b="1" dirty="0">
              <a:solidFill>
                <a:schemeClr val="bg1"/>
              </a:solidFill>
              <a:latin typeface="+mj-lt"/>
              <a:cs typeface="Open Sans"/>
            </a:endParaRPr>
          </a:p>
        </p:txBody>
      </p:sp>
      <p:sp>
        <p:nvSpPr>
          <p:cNvPr id="5" name="Rectangle 4"/>
          <p:cNvSpPr/>
          <p:nvPr/>
        </p:nvSpPr>
        <p:spPr>
          <a:xfrm>
            <a:off x="2480153" y="1164490"/>
            <a:ext cx="4872625" cy="369332"/>
          </a:xfrm>
          <a:prstGeom prst="rect">
            <a:avLst/>
          </a:prstGeom>
        </p:spPr>
        <p:txBody>
          <a:bodyPr wrap="square">
            <a:spAutoFit/>
          </a:bodyPr>
          <a:lstStyle/>
          <a:p>
            <a:r>
              <a:rPr lang="en-US" sz="1800" b="1" u="sng" dirty="0">
                <a:solidFill>
                  <a:srgbClr val="0563C1"/>
                </a:solidFill>
                <a:effectLst/>
                <a:latin typeface="Calibri" panose="020F0502020204030204" pitchFamily="34" charset="0"/>
                <a:ea typeface="Calibri" panose="020F0502020204030204" pitchFamily="34" charset="0"/>
                <a:hlinkClick r:id="rId5"/>
              </a:rPr>
              <a:t>www.aetna.com/loyola</a:t>
            </a:r>
            <a:endParaRPr lang="en-US" b="1" dirty="0"/>
          </a:p>
        </p:txBody>
      </p:sp>
      <p:sp>
        <p:nvSpPr>
          <p:cNvPr id="7" name="Oval 6"/>
          <p:cNvSpPr/>
          <p:nvPr/>
        </p:nvSpPr>
        <p:spPr>
          <a:xfrm>
            <a:off x="2364313" y="2999733"/>
            <a:ext cx="3013862" cy="53401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DE168B-0432-4E89-BFFA-F0DFBAED797A}"/>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944D0754-1AE2-4217-8667-3C727ADB45A0}"/>
              </a:ext>
            </a:extLst>
          </p:cNvPr>
          <p:cNvSpPr txBox="1"/>
          <p:nvPr/>
        </p:nvSpPr>
        <p:spPr>
          <a:xfrm>
            <a:off x="235149" y="2882"/>
            <a:ext cx="8645804"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ea typeface="Roboto Condensed" panose="02000000000000000000" pitchFamily="2" charset="0"/>
                <a:cs typeface="Open Sans"/>
              </a:rPr>
              <a:t>Identifying your Maximum Savings medical provider</a:t>
            </a:r>
          </a:p>
        </p:txBody>
      </p:sp>
      <p:sp>
        <p:nvSpPr>
          <p:cNvPr id="20" name="Slide Number Placeholder 5">
            <a:extLst>
              <a:ext uri="{FF2B5EF4-FFF2-40B4-BE49-F238E27FC236}">
                <a16:creationId xmlns:a16="http://schemas.microsoft.com/office/drawing/2014/main" id="{28147EC4-5CBE-4E3F-B63C-997DADAA538A}"/>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11</a:t>
            </a:fld>
            <a:endParaRPr lang="en-US" dirty="0"/>
          </a:p>
        </p:txBody>
      </p:sp>
      <p:sp>
        <p:nvSpPr>
          <p:cNvPr id="23" name="TextBox 22">
            <a:extLst>
              <a:ext uri="{FF2B5EF4-FFF2-40B4-BE49-F238E27FC236}">
                <a16:creationId xmlns:a16="http://schemas.microsoft.com/office/drawing/2014/main" id="{B63A3149-36D5-44EE-B717-A2FB9336E6F2}"/>
              </a:ext>
            </a:extLst>
          </p:cNvPr>
          <p:cNvSpPr txBox="1"/>
          <p:nvPr/>
        </p:nvSpPr>
        <p:spPr>
          <a:xfrm>
            <a:off x="-1" y="633824"/>
            <a:ext cx="9143999" cy="584775"/>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algn="ctr" defTabSz="914400">
              <a:spcBef>
                <a:spcPts val="600"/>
              </a:spcBef>
              <a:spcAft>
                <a:spcPts val="600"/>
              </a:spcAft>
            </a:pPr>
            <a:r>
              <a:rPr lang="en-US" sz="2000" b="1" kern="0" cap="all" dirty="0">
                <a:solidFill>
                  <a:schemeClr val="accent2"/>
                </a:solidFill>
                <a:latin typeface="+mj-lt"/>
                <a:ea typeface="Roboto Condensed" panose="02000000000000000000" pitchFamily="2" charset="0"/>
                <a:cs typeface="Open Sans"/>
              </a:rPr>
              <a:t>Aetna Choice® POS II (Open Access)</a:t>
            </a:r>
          </a:p>
        </p:txBody>
      </p:sp>
      <p:pic>
        <p:nvPicPr>
          <p:cNvPr id="15" name="Picture 2" descr="medical-primary-care-icon">
            <a:extLst>
              <a:ext uri="{FF2B5EF4-FFF2-40B4-BE49-F238E27FC236}">
                <a16:creationId xmlns:a16="http://schemas.microsoft.com/office/drawing/2014/main" id="{67F4A682-9B53-4B8D-AF5A-A5E7B3D0F88A}"/>
              </a:ext>
            </a:extLst>
          </p:cNvPr>
          <p:cNvPicPr>
            <a:picLocks noChangeAspect="1" noChangeArrowheads="1"/>
          </p:cNvPicPr>
          <p:nvPr/>
        </p:nvPicPr>
        <p:blipFill>
          <a:blip r:embed="rId3" cstate="screen">
            <a:alphaModFix amt="50000"/>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37329" y="640567"/>
            <a:ext cx="630915" cy="731594"/>
          </a:xfrm>
          <a:prstGeom prst="rect">
            <a:avLst/>
          </a:prstGeom>
        </p:spPr>
      </p:pic>
      <p:cxnSp>
        <p:nvCxnSpPr>
          <p:cNvPr id="24" name="Straight Arrow Connector 23">
            <a:extLst>
              <a:ext uri="{FF2B5EF4-FFF2-40B4-BE49-F238E27FC236}">
                <a16:creationId xmlns:a16="http://schemas.microsoft.com/office/drawing/2014/main" id="{09F651C5-4F1A-4E5D-97B1-EEC19B6AC3B6}"/>
              </a:ext>
            </a:extLst>
          </p:cNvPr>
          <p:cNvCxnSpPr/>
          <p:nvPr/>
        </p:nvCxnSpPr>
        <p:spPr>
          <a:xfrm flipH="1">
            <a:off x="4881136" y="3386993"/>
            <a:ext cx="298025" cy="519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picture containing graphical user interface&#10;&#10;Description automatically generated">
            <a:extLst>
              <a:ext uri="{FF2B5EF4-FFF2-40B4-BE49-F238E27FC236}">
                <a16:creationId xmlns:a16="http://schemas.microsoft.com/office/drawing/2014/main" id="{9A4CA3EC-0186-43BF-99CC-D6E1A367A4AA}"/>
              </a:ext>
            </a:extLst>
          </p:cNvPr>
          <p:cNvPicPr>
            <a:picLocks noChangeAspect="1"/>
          </p:cNvPicPr>
          <p:nvPr/>
        </p:nvPicPr>
        <p:blipFill>
          <a:blip r:embed="rId4"/>
          <a:stretch>
            <a:fillRect/>
          </a:stretch>
        </p:blipFill>
        <p:spPr>
          <a:xfrm>
            <a:off x="127967" y="1128511"/>
            <a:ext cx="8888065" cy="2886478"/>
          </a:xfrm>
          <a:prstGeom prst="rect">
            <a:avLst/>
          </a:prstGeom>
        </p:spPr>
      </p:pic>
      <p:cxnSp>
        <p:nvCxnSpPr>
          <p:cNvPr id="5" name="Straight Arrow Connector 4">
            <a:extLst>
              <a:ext uri="{FF2B5EF4-FFF2-40B4-BE49-F238E27FC236}">
                <a16:creationId xmlns:a16="http://schemas.microsoft.com/office/drawing/2014/main" id="{05D79233-57D1-4EE6-8B02-F575D7ACB3A3}"/>
              </a:ext>
            </a:extLst>
          </p:cNvPr>
          <p:cNvCxnSpPr>
            <a:cxnSpLocks/>
          </p:cNvCxnSpPr>
          <p:nvPr/>
        </p:nvCxnSpPr>
        <p:spPr>
          <a:xfrm flipV="1">
            <a:off x="4647156" y="1891430"/>
            <a:ext cx="1152395" cy="18538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12F082A5-9E19-4026-953A-E871BCBACF1A}"/>
              </a:ext>
            </a:extLst>
          </p:cNvPr>
          <p:cNvSpPr txBox="1"/>
          <p:nvPr/>
        </p:nvSpPr>
        <p:spPr>
          <a:xfrm>
            <a:off x="3356976" y="3745283"/>
            <a:ext cx="4248664" cy="646331"/>
          </a:xfrm>
          <a:prstGeom prst="rect">
            <a:avLst/>
          </a:prstGeom>
          <a:noFill/>
          <a:ln>
            <a:solidFill>
              <a:schemeClr val="bg2">
                <a:lumMod val="25000"/>
              </a:schemeClr>
            </a:solidFill>
          </a:ln>
        </p:spPr>
        <p:txBody>
          <a:bodyPr wrap="none" rtlCol="0">
            <a:spAutoFit/>
          </a:bodyPr>
          <a:lstStyle/>
          <a:p>
            <a:r>
              <a:rPr lang="en-US" dirty="0">
                <a:solidFill>
                  <a:schemeClr val="bg2">
                    <a:lumMod val="25000"/>
                  </a:schemeClr>
                </a:solidFill>
              </a:rPr>
              <a:t>Maximum Savings Provider will be paid </a:t>
            </a:r>
          </a:p>
          <a:p>
            <a:r>
              <a:rPr lang="en-US" dirty="0">
                <a:solidFill>
                  <a:schemeClr val="bg2">
                    <a:lumMod val="25000"/>
                  </a:schemeClr>
                </a:solidFill>
              </a:rPr>
              <a:t>at the plans highest benefit level</a:t>
            </a:r>
          </a:p>
        </p:txBody>
      </p:sp>
    </p:spTree>
    <p:extLst>
      <p:ext uri="{BB962C8B-B14F-4D97-AF65-F5344CB8AC3E}">
        <p14:creationId xmlns:p14="http://schemas.microsoft.com/office/powerpoint/2010/main" val="272281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E5BA4C-CF36-4CB2-BD85-ED32D0C5C4E2}"/>
              </a:ext>
            </a:extLst>
          </p:cNvPr>
          <p:cNvSpPr/>
          <p:nvPr/>
        </p:nvSpPr>
        <p:spPr>
          <a:xfrm>
            <a:off x="4569830" y="640566"/>
            <a:ext cx="4572980" cy="4508887"/>
          </a:xfrm>
          <a:prstGeom prst="rect">
            <a:avLst/>
          </a:prstGeom>
          <a:solidFill>
            <a:srgbClr val="7D3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b="1" dirty="0">
              <a:solidFill>
                <a:prstClr val="white"/>
              </a:solidFill>
              <a:latin typeface="Open Sans Bold"/>
              <a:cs typeface="Open Sans Bold"/>
            </a:endParaRPr>
          </a:p>
        </p:txBody>
      </p:sp>
      <p:sp>
        <p:nvSpPr>
          <p:cNvPr id="12" name="TextBox 11">
            <a:extLst>
              <a:ext uri="{FF2B5EF4-FFF2-40B4-BE49-F238E27FC236}">
                <a16:creationId xmlns:a16="http://schemas.microsoft.com/office/drawing/2014/main" id="{8C039529-448A-4C4F-9080-4FE10A01E0A6}"/>
              </a:ext>
            </a:extLst>
          </p:cNvPr>
          <p:cNvSpPr txBox="1"/>
          <p:nvPr/>
        </p:nvSpPr>
        <p:spPr>
          <a:xfrm>
            <a:off x="432198" y="1908424"/>
            <a:ext cx="2797969" cy="1641475"/>
          </a:xfrm>
          <a:prstGeom prst="rect">
            <a:avLst/>
          </a:prstGeom>
          <a:noFill/>
        </p:spPr>
        <p:txBody>
          <a:bodyPr wrap="square" lIns="0" tIns="0" rIns="0" bIns="0" rtlCol="0">
            <a:spAutoFit/>
          </a:bodyPr>
          <a:lstStyle/>
          <a:p>
            <a:pPr defTabSz="685800">
              <a:spcAft>
                <a:spcPts val="450"/>
              </a:spcAft>
              <a:defRPr/>
            </a:pPr>
            <a:r>
              <a:rPr lang="en-US" sz="1200" b="1" dirty="0">
                <a:solidFill>
                  <a:srgbClr val="3F3F3F"/>
                </a:solidFill>
                <a:latin typeface="Arial"/>
              </a:rPr>
              <a:t>People of any age, gender, income, race or religion can be affected by: </a:t>
            </a:r>
          </a:p>
          <a:p>
            <a:pPr marL="132160" indent="-132160" defTabSz="685800">
              <a:spcAft>
                <a:spcPts val="450"/>
              </a:spcAft>
              <a:buFont typeface="Arial" panose="020B0604020202020204" pitchFamily="34" charset="0"/>
              <a:buChar char="•"/>
              <a:defRPr/>
            </a:pPr>
            <a:r>
              <a:rPr lang="en-US" sz="1200" dirty="0">
                <a:solidFill>
                  <a:srgbClr val="3F3F3F"/>
                </a:solidFill>
                <a:latin typeface="Arial"/>
              </a:rPr>
              <a:t>Anxiety</a:t>
            </a:r>
          </a:p>
          <a:p>
            <a:pPr marL="132160" indent="-132160" defTabSz="685800">
              <a:spcAft>
                <a:spcPts val="450"/>
              </a:spcAft>
              <a:buFont typeface="Arial" panose="020B0604020202020204" pitchFamily="34" charset="0"/>
              <a:buChar char="•"/>
              <a:defRPr/>
            </a:pPr>
            <a:r>
              <a:rPr lang="en-US" sz="1200" dirty="0">
                <a:solidFill>
                  <a:srgbClr val="3F3F3F"/>
                </a:solidFill>
                <a:latin typeface="Arial"/>
              </a:rPr>
              <a:t>Depression</a:t>
            </a:r>
          </a:p>
          <a:p>
            <a:pPr marL="132160" indent="-132160" defTabSz="685800">
              <a:spcAft>
                <a:spcPts val="450"/>
              </a:spcAft>
              <a:buFont typeface="Arial" panose="020B0604020202020204" pitchFamily="34" charset="0"/>
              <a:buChar char="•"/>
              <a:defRPr/>
            </a:pPr>
            <a:r>
              <a:rPr lang="en-US" sz="1200" dirty="0">
                <a:solidFill>
                  <a:srgbClr val="3F3F3F"/>
                </a:solidFill>
                <a:latin typeface="Arial"/>
              </a:rPr>
              <a:t>Eating disorders</a:t>
            </a:r>
          </a:p>
          <a:p>
            <a:pPr marL="132160" indent="-132160" defTabSz="685800">
              <a:spcAft>
                <a:spcPts val="900"/>
              </a:spcAft>
              <a:buFont typeface="Arial" panose="020B0604020202020204" pitchFamily="34" charset="0"/>
              <a:buChar char="•"/>
              <a:defRPr/>
            </a:pPr>
            <a:r>
              <a:rPr lang="en-US" sz="1200" dirty="0">
                <a:solidFill>
                  <a:srgbClr val="3F3F3F"/>
                </a:solidFill>
                <a:latin typeface="Arial"/>
              </a:rPr>
              <a:t>Substance use disorders </a:t>
            </a:r>
          </a:p>
          <a:p>
            <a:pPr defTabSz="685800">
              <a:defRPr/>
            </a:pPr>
            <a:r>
              <a:rPr lang="en-US" sz="1050" dirty="0">
                <a:solidFill>
                  <a:srgbClr val="3F3F3F"/>
                </a:solidFill>
                <a:latin typeface="Arial"/>
              </a:rPr>
              <a:t> </a:t>
            </a:r>
          </a:p>
        </p:txBody>
      </p:sp>
      <p:sp>
        <p:nvSpPr>
          <p:cNvPr id="14" name="Rectangle 13">
            <a:extLst>
              <a:ext uri="{FF2B5EF4-FFF2-40B4-BE49-F238E27FC236}">
                <a16:creationId xmlns:a16="http://schemas.microsoft.com/office/drawing/2014/main" id="{F6CFB740-4EC1-4BA7-B243-FFC353028767}"/>
              </a:ext>
            </a:extLst>
          </p:cNvPr>
          <p:cNvSpPr/>
          <p:nvPr/>
        </p:nvSpPr>
        <p:spPr>
          <a:xfrm>
            <a:off x="346473" y="843573"/>
            <a:ext cx="2512219" cy="846386"/>
          </a:xfrm>
          <a:prstGeom prst="rect">
            <a:avLst/>
          </a:prstGeom>
        </p:spPr>
        <p:txBody>
          <a:bodyPr wrap="square">
            <a:spAutoFit/>
          </a:bodyPr>
          <a:lstStyle/>
          <a:p>
            <a:pPr defTabSz="685800">
              <a:spcAft>
                <a:spcPts val="300"/>
              </a:spcAft>
              <a:defRPr/>
            </a:pPr>
            <a:r>
              <a:rPr lang="en-US" sz="1950" b="1" dirty="0">
                <a:solidFill>
                  <a:srgbClr val="7D3F98"/>
                </a:solidFill>
                <a:latin typeface="Arial"/>
              </a:rPr>
              <a:t>Feeling your best</a:t>
            </a:r>
          </a:p>
          <a:p>
            <a:pPr defTabSz="685800">
              <a:defRPr/>
            </a:pPr>
            <a:r>
              <a:rPr lang="en-US" sz="1350" dirty="0">
                <a:solidFill>
                  <a:srgbClr val="3F3F3F"/>
                </a:solidFill>
                <a:latin typeface="Arial"/>
              </a:rPr>
              <a:t>Many people live with a behavioral health condition</a:t>
            </a:r>
            <a:endParaRPr lang="en-US" sz="1200" dirty="0">
              <a:solidFill>
                <a:srgbClr val="3F3F3F"/>
              </a:solidFill>
              <a:latin typeface="Arial"/>
            </a:endParaRPr>
          </a:p>
        </p:txBody>
      </p:sp>
      <p:sp>
        <p:nvSpPr>
          <p:cNvPr id="2" name="Rectangle 1">
            <a:extLst>
              <a:ext uri="{FF2B5EF4-FFF2-40B4-BE49-F238E27FC236}">
                <a16:creationId xmlns:a16="http://schemas.microsoft.com/office/drawing/2014/main" id="{7985084F-B2CF-4D5D-B8C9-4681CA05D023}"/>
              </a:ext>
            </a:extLst>
          </p:cNvPr>
          <p:cNvSpPr/>
          <p:nvPr/>
        </p:nvSpPr>
        <p:spPr>
          <a:xfrm>
            <a:off x="5645946" y="976822"/>
            <a:ext cx="3237308" cy="3079048"/>
          </a:xfrm>
          <a:prstGeom prst="rect">
            <a:avLst/>
          </a:prstGeom>
        </p:spPr>
        <p:txBody>
          <a:bodyPr wrap="square">
            <a:spAutoFit/>
          </a:bodyPr>
          <a:lstStyle/>
          <a:p>
            <a:pPr defTabSz="685800">
              <a:spcAft>
                <a:spcPts val="450"/>
              </a:spcAft>
              <a:defRPr/>
            </a:pPr>
            <a:r>
              <a:rPr lang="en-US" sz="1275" b="1" dirty="0">
                <a:solidFill>
                  <a:prstClr val="white"/>
                </a:solidFill>
                <a:latin typeface="Arial"/>
              </a:rPr>
              <a:t>Behavioral therapy</a:t>
            </a:r>
            <a:r>
              <a:rPr lang="en-US" sz="1275" dirty="0">
                <a:solidFill>
                  <a:prstClr val="white"/>
                </a:solidFill>
                <a:latin typeface="Arial"/>
              </a:rPr>
              <a:t> </a:t>
            </a:r>
          </a:p>
          <a:p>
            <a:pPr defTabSz="685800">
              <a:spcAft>
                <a:spcPts val="2250"/>
              </a:spcAft>
              <a:defRPr/>
            </a:pPr>
            <a:r>
              <a:rPr lang="en-US" sz="1050" dirty="0">
                <a:solidFill>
                  <a:prstClr val="white"/>
                </a:solidFill>
                <a:latin typeface="Arial"/>
              </a:rPr>
              <a:t>Also known as talk therapy. It’s one of the main ways to treat a behavioral health condition.</a:t>
            </a:r>
          </a:p>
          <a:p>
            <a:pPr defTabSz="685800">
              <a:spcAft>
                <a:spcPts val="450"/>
              </a:spcAft>
              <a:defRPr/>
            </a:pPr>
            <a:r>
              <a:rPr lang="en-US" sz="1275" b="1" dirty="0">
                <a:solidFill>
                  <a:prstClr val="white"/>
                </a:solidFill>
                <a:latin typeface="Arial"/>
              </a:rPr>
              <a:t>Medication therapy and management</a:t>
            </a:r>
            <a:r>
              <a:rPr lang="en-US" sz="1275" dirty="0">
                <a:solidFill>
                  <a:prstClr val="white"/>
                </a:solidFill>
                <a:latin typeface="Arial"/>
              </a:rPr>
              <a:t> </a:t>
            </a:r>
          </a:p>
          <a:p>
            <a:pPr defTabSz="685800">
              <a:spcAft>
                <a:spcPts val="2250"/>
              </a:spcAft>
              <a:defRPr/>
            </a:pPr>
            <a:r>
              <a:rPr lang="en-US" sz="1050" dirty="0">
                <a:solidFill>
                  <a:prstClr val="white"/>
                </a:solidFill>
                <a:latin typeface="Arial"/>
              </a:rPr>
              <a:t>Treatment may involve taking prescription medications. There are many that are effective for treating conditions like depression and substance use disorders.</a:t>
            </a:r>
          </a:p>
          <a:p>
            <a:pPr defTabSz="685800">
              <a:spcAft>
                <a:spcPts val="450"/>
              </a:spcAft>
              <a:defRPr/>
            </a:pPr>
            <a:r>
              <a:rPr lang="en-US" sz="1275" b="1" dirty="0">
                <a:solidFill>
                  <a:prstClr val="white"/>
                </a:solidFill>
                <a:latin typeface="Arial"/>
              </a:rPr>
              <a:t>Your care advocate</a:t>
            </a:r>
            <a:r>
              <a:rPr lang="en-US" sz="1275" dirty="0">
                <a:solidFill>
                  <a:prstClr val="white"/>
                </a:solidFill>
                <a:latin typeface="Arial"/>
              </a:rPr>
              <a:t> </a:t>
            </a:r>
          </a:p>
          <a:p>
            <a:pPr defTabSz="685800">
              <a:spcAft>
                <a:spcPts val="2250"/>
              </a:spcAft>
              <a:defRPr/>
            </a:pPr>
            <a:r>
              <a:rPr lang="en-US" sz="1050" dirty="0">
                <a:solidFill>
                  <a:prstClr val="white"/>
                </a:solidFill>
                <a:latin typeface="Arial"/>
              </a:rPr>
              <a:t>They’ll work closely with you to support your emotional health and everyday needs. They can </a:t>
            </a:r>
            <a:br>
              <a:rPr lang="en-US" sz="1050" dirty="0">
                <a:solidFill>
                  <a:prstClr val="white"/>
                </a:solidFill>
                <a:latin typeface="Arial"/>
              </a:rPr>
            </a:br>
            <a:r>
              <a:rPr lang="en-US" sz="1050" dirty="0">
                <a:solidFill>
                  <a:prstClr val="white"/>
                </a:solidFill>
                <a:latin typeface="Arial"/>
              </a:rPr>
              <a:t>do all the legwork to help you give your emotional health the high priority it deserves.</a:t>
            </a:r>
            <a:endParaRPr lang="en-US" sz="1350" dirty="0">
              <a:solidFill>
                <a:prstClr val="white"/>
              </a:solidFill>
              <a:latin typeface="Arial"/>
            </a:endParaRPr>
          </a:p>
        </p:txBody>
      </p:sp>
      <p:grpSp>
        <p:nvGrpSpPr>
          <p:cNvPr id="17" name="Group 16">
            <a:extLst>
              <a:ext uri="{FF2B5EF4-FFF2-40B4-BE49-F238E27FC236}">
                <a16:creationId xmlns:a16="http://schemas.microsoft.com/office/drawing/2014/main" id="{5A040615-2562-4732-8476-11765B89AD02}"/>
              </a:ext>
            </a:extLst>
          </p:cNvPr>
          <p:cNvGrpSpPr/>
          <p:nvPr/>
        </p:nvGrpSpPr>
        <p:grpSpPr>
          <a:xfrm>
            <a:off x="5120945" y="3097863"/>
            <a:ext cx="312173" cy="303496"/>
            <a:chOff x="6601484" y="4204795"/>
            <a:chExt cx="416231" cy="404661"/>
          </a:xfrm>
        </p:grpSpPr>
        <p:sp>
          <p:nvSpPr>
            <p:cNvPr id="7" name="Freeform 9">
              <a:extLst>
                <a:ext uri="{FF2B5EF4-FFF2-40B4-BE49-F238E27FC236}">
                  <a16:creationId xmlns:a16="http://schemas.microsoft.com/office/drawing/2014/main" id="{FB815B16-E73E-467A-996D-9B04A8AF142B}"/>
                </a:ext>
              </a:extLst>
            </p:cNvPr>
            <p:cNvSpPr>
              <a:spLocks noEditPoints="1"/>
            </p:cNvSpPr>
            <p:nvPr/>
          </p:nvSpPr>
          <p:spPr bwMode="auto">
            <a:xfrm>
              <a:off x="6601484" y="4311818"/>
              <a:ext cx="177744" cy="297638"/>
            </a:xfrm>
            <a:custGeom>
              <a:avLst/>
              <a:gdLst>
                <a:gd name="T0" fmla="*/ 204 w 205"/>
                <a:gd name="T1" fmla="*/ 345 h 345"/>
                <a:gd name="T2" fmla="*/ 102 w 205"/>
                <a:gd name="T3" fmla="*/ 345 h 345"/>
                <a:gd name="T4" fmla="*/ 102 w 205"/>
                <a:gd name="T5" fmla="*/ 291 h 345"/>
                <a:gd name="T6" fmla="*/ 99 w 205"/>
                <a:gd name="T7" fmla="*/ 283 h 345"/>
                <a:gd name="T8" fmla="*/ 16 w 205"/>
                <a:gd name="T9" fmla="*/ 194 h 345"/>
                <a:gd name="T10" fmla="*/ 0 w 205"/>
                <a:gd name="T11" fmla="*/ 153 h 345"/>
                <a:gd name="T12" fmla="*/ 0 w 205"/>
                <a:gd name="T13" fmla="*/ 35 h 345"/>
                <a:gd name="T14" fmla="*/ 10 w 205"/>
                <a:gd name="T15" fmla="*/ 10 h 345"/>
                <a:gd name="T16" fmla="*/ 35 w 205"/>
                <a:gd name="T17" fmla="*/ 0 h 345"/>
                <a:gd name="T18" fmla="*/ 70 w 205"/>
                <a:gd name="T19" fmla="*/ 35 h 345"/>
                <a:gd name="T20" fmla="*/ 70 w 205"/>
                <a:gd name="T21" fmla="*/ 104 h 345"/>
                <a:gd name="T22" fmla="*/ 86 w 205"/>
                <a:gd name="T23" fmla="*/ 101 h 345"/>
                <a:gd name="T24" fmla="*/ 112 w 205"/>
                <a:gd name="T25" fmla="*/ 112 h 345"/>
                <a:gd name="T26" fmla="*/ 130 w 205"/>
                <a:gd name="T27" fmla="*/ 132 h 345"/>
                <a:gd name="T28" fmla="*/ 152 w 205"/>
                <a:gd name="T29" fmla="*/ 145 h 345"/>
                <a:gd name="T30" fmla="*/ 161 w 205"/>
                <a:gd name="T31" fmla="*/ 148 h 345"/>
                <a:gd name="T32" fmla="*/ 194 w 205"/>
                <a:gd name="T33" fmla="*/ 170 h 345"/>
                <a:gd name="T34" fmla="*/ 205 w 205"/>
                <a:gd name="T35" fmla="*/ 208 h 345"/>
                <a:gd name="T36" fmla="*/ 204 w 205"/>
                <a:gd name="T37" fmla="*/ 232 h 345"/>
                <a:gd name="T38" fmla="*/ 204 w 205"/>
                <a:gd name="T39" fmla="*/ 345 h 345"/>
                <a:gd name="T40" fmla="*/ 123 w 205"/>
                <a:gd name="T41" fmla="*/ 325 h 345"/>
                <a:gd name="T42" fmla="*/ 183 w 205"/>
                <a:gd name="T43" fmla="*/ 325 h 345"/>
                <a:gd name="T44" fmla="*/ 183 w 205"/>
                <a:gd name="T45" fmla="*/ 232 h 345"/>
                <a:gd name="T46" fmla="*/ 184 w 205"/>
                <a:gd name="T47" fmla="*/ 207 h 345"/>
                <a:gd name="T48" fmla="*/ 156 w 205"/>
                <a:gd name="T49" fmla="*/ 168 h 345"/>
                <a:gd name="T50" fmla="*/ 146 w 205"/>
                <a:gd name="T51" fmla="*/ 165 h 345"/>
                <a:gd name="T52" fmla="*/ 115 w 205"/>
                <a:gd name="T53" fmla="*/ 146 h 345"/>
                <a:gd name="T54" fmla="*/ 97 w 205"/>
                <a:gd name="T55" fmla="*/ 127 h 345"/>
                <a:gd name="T56" fmla="*/ 86 w 205"/>
                <a:gd name="T57" fmla="*/ 122 h 345"/>
                <a:gd name="T58" fmla="*/ 75 w 205"/>
                <a:gd name="T59" fmla="*/ 126 h 345"/>
                <a:gd name="T60" fmla="*/ 70 w 205"/>
                <a:gd name="T61" fmla="*/ 135 h 345"/>
                <a:gd name="T62" fmla="*/ 70 w 205"/>
                <a:gd name="T63" fmla="*/ 140 h 345"/>
                <a:gd name="T64" fmla="*/ 74 w 205"/>
                <a:gd name="T65" fmla="*/ 148 h 345"/>
                <a:gd name="T66" fmla="*/ 121 w 205"/>
                <a:gd name="T67" fmla="*/ 196 h 345"/>
                <a:gd name="T68" fmla="*/ 106 w 205"/>
                <a:gd name="T69" fmla="*/ 210 h 345"/>
                <a:gd name="T70" fmla="*/ 59 w 205"/>
                <a:gd name="T71" fmla="*/ 163 h 345"/>
                <a:gd name="T72" fmla="*/ 50 w 205"/>
                <a:gd name="T73" fmla="*/ 143 h 345"/>
                <a:gd name="T74" fmla="*/ 49 w 205"/>
                <a:gd name="T75" fmla="*/ 143 h 345"/>
                <a:gd name="T76" fmla="*/ 49 w 205"/>
                <a:gd name="T77" fmla="*/ 142 h 345"/>
                <a:gd name="T78" fmla="*/ 49 w 205"/>
                <a:gd name="T79" fmla="*/ 137 h 345"/>
                <a:gd name="T80" fmla="*/ 49 w 205"/>
                <a:gd name="T81" fmla="*/ 133 h 345"/>
                <a:gd name="T82" fmla="*/ 49 w 205"/>
                <a:gd name="T83" fmla="*/ 35 h 345"/>
                <a:gd name="T84" fmla="*/ 35 w 205"/>
                <a:gd name="T85" fmla="*/ 21 h 345"/>
                <a:gd name="T86" fmla="*/ 25 w 205"/>
                <a:gd name="T87" fmla="*/ 25 h 345"/>
                <a:gd name="T88" fmla="*/ 21 w 205"/>
                <a:gd name="T89" fmla="*/ 35 h 345"/>
                <a:gd name="T90" fmla="*/ 21 w 205"/>
                <a:gd name="T91" fmla="*/ 153 h 345"/>
                <a:gd name="T92" fmla="*/ 32 w 205"/>
                <a:gd name="T93" fmla="*/ 179 h 345"/>
                <a:gd name="T94" fmla="*/ 114 w 205"/>
                <a:gd name="T95" fmla="*/ 269 h 345"/>
                <a:gd name="T96" fmla="*/ 123 w 205"/>
                <a:gd name="T97" fmla="*/ 291 h 345"/>
                <a:gd name="T98" fmla="*/ 123 w 205"/>
                <a:gd name="T99" fmla="*/ 32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5" h="345">
                  <a:moveTo>
                    <a:pt x="204" y="345"/>
                  </a:moveTo>
                  <a:cubicBezTo>
                    <a:pt x="102" y="345"/>
                    <a:pt x="102" y="345"/>
                    <a:pt x="102" y="345"/>
                  </a:cubicBezTo>
                  <a:cubicBezTo>
                    <a:pt x="102" y="291"/>
                    <a:pt x="102" y="291"/>
                    <a:pt x="102" y="291"/>
                  </a:cubicBezTo>
                  <a:cubicBezTo>
                    <a:pt x="102" y="288"/>
                    <a:pt x="101" y="285"/>
                    <a:pt x="99" y="283"/>
                  </a:cubicBezTo>
                  <a:cubicBezTo>
                    <a:pt x="16" y="194"/>
                    <a:pt x="16" y="194"/>
                    <a:pt x="16" y="194"/>
                  </a:cubicBezTo>
                  <a:cubicBezTo>
                    <a:pt x="6" y="182"/>
                    <a:pt x="0" y="168"/>
                    <a:pt x="0" y="153"/>
                  </a:cubicBezTo>
                  <a:cubicBezTo>
                    <a:pt x="0" y="35"/>
                    <a:pt x="0" y="35"/>
                    <a:pt x="0" y="35"/>
                  </a:cubicBezTo>
                  <a:cubicBezTo>
                    <a:pt x="0" y="26"/>
                    <a:pt x="4" y="17"/>
                    <a:pt x="10" y="10"/>
                  </a:cubicBezTo>
                  <a:cubicBezTo>
                    <a:pt x="17" y="4"/>
                    <a:pt x="26" y="0"/>
                    <a:pt x="35" y="0"/>
                  </a:cubicBezTo>
                  <a:cubicBezTo>
                    <a:pt x="55" y="0"/>
                    <a:pt x="70" y="16"/>
                    <a:pt x="70" y="35"/>
                  </a:cubicBezTo>
                  <a:cubicBezTo>
                    <a:pt x="70" y="104"/>
                    <a:pt x="70" y="104"/>
                    <a:pt x="70" y="104"/>
                  </a:cubicBezTo>
                  <a:cubicBezTo>
                    <a:pt x="75" y="102"/>
                    <a:pt x="80" y="101"/>
                    <a:pt x="86" y="101"/>
                  </a:cubicBezTo>
                  <a:cubicBezTo>
                    <a:pt x="96" y="101"/>
                    <a:pt x="105" y="105"/>
                    <a:pt x="112" y="112"/>
                  </a:cubicBezTo>
                  <a:cubicBezTo>
                    <a:pt x="130" y="132"/>
                    <a:pt x="130" y="132"/>
                    <a:pt x="130" y="132"/>
                  </a:cubicBezTo>
                  <a:cubicBezTo>
                    <a:pt x="136" y="138"/>
                    <a:pt x="144" y="142"/>
                    <a:pt x="152" y="145"/>
                  </a:cubicBezTo>
                  <a:cubicBezTo>
                    <a:pt x="161" y="148"/>
                    <a:pt x="161" y="148"/>
                    <a:pt x="161" y="148"/>
                  </a:cubicBezTo>
                  <a:cubicBezTo>
                    <a:pt x="174" y="151"/>
                    <a:pt x="186" y="159"/>
                    <a:pt x="194" y="170"/>
                  </a:cubicBezTo>
                  <a:cubicBezTo>
                    <a:pt x="201" y="181"/>
                    <a:pt x="205" y="195"/>
                    <a:pt x="205" y="208"/>
                  </a:cubicBezTo>
                  <a:cubicBezTo>
                    <a:pt x="204" y="232"/>
                    <a:pt x="204" y="232"/>
                    <a:pt x="204" y="232"/>
                  </a:cubicBezTo>
                  <a:lnTo>
                    <a:pt x="204" y="345"/>
                  </a:lnTo>
                  <a:close/>
                  <a:moveTo>
                    <a:pt x="123" y="325"/>
                  </a:moveTo>
                  <a:cubicBezTo>
                    <a:pt x="183" y="325"/>
                    <a:pt x="183" y="325"/>
                    <a:pt x="183" y="325"/>
                  </a:cubicBezTo>
                  <a:cubicBezTo>
                    <a:pt x="183" y="232"/>
                    <a:pt x="183" y="232"/>
                    <a:pt x="183" y="232"/>
                  </a:cubicBezTo>
                  <a:cubicBezTo>
                    <a:pt x="184" y="207"/>
                    <a:pt x="184" y="207"/>
                    <a:pt x="184" y="207"/>
                  </a:cubicBezTo>
                  <a:cubicBezTo>
                    <a:pt x="185" y="189"/>
                    <a:pt x="173" y="173"/>
                    <a:pt x="156" y="168"/>
                  </a:cubicBezTo>
                  <a:cubicBezTo>
                    <a:pt x="146" y="165"/>
                    <a:pt x="146" y="165"/>
                    <a:pt x="146" y="165"/>
                  </a:cubicBezTo>
                  <a:cubicBezTo>
                    <a:pt x="134" y="161"/>
                    <a:pt x="124" y="155"/>
                    <a:pt x="115" y="146"/>
                  </a:cubicBezTo>
                  <a:cubicBezTo>
                    <a:pt x="97" y="127"/>
                    <a:pt x="97" y="127"/>
                    <a:pt x="97" y="127"/>
                  </a:cubicBezTo>
                  <a:cubicBezTo>
                    <a:pt x="94" y="124"/>
                    <a:pt x="90" y="122"/>
                    <a:pt x="86" y="122"/>
                  </a:cubicBezTo>
                  <a:cubicBezTo>
                    <a:pt x="81" y="122"/>
                    <a:pt x="78" y="124"/>
                    <a:pt x="75" y="126"/>
                  </a:cubicBezTo>
                  <a:cubicBezTo>
                    <a:pt x="72" y="129"/>
                    <a:pt x="71" y="132"/>
                    <a:pt x="70" y="135"/>
                  </a:cubicBezTo>
                  <a:cubicBezTo>
                    <a:pt x="70" y="140"/>
                    <a:pt x="70" y="140"/>
                    <a:pt x="70" y="140"/>
                  </a:cubicBezTo>
                  <a:cubicBezTo>
                    <a:pt x="71" y="143"/>
                    <a:pt x="72" y="146"/>
                    <a:pt x="74" y="148"/>
                  </a:cubicBezTo>
                  <a:cubicBezTo>
                    <a:pt x="121" y="196"/>
                    <a:pt x="121" y="196"/>
                    <a:pt x="121" y="196"/>
                  </a:cubicBezTo>
                  <a:cubicBezTo>
                    <a:pt x="106" y="210"/>
                    <a:pt x="106" y="210"/>
                    <a:pt x="106" y="210"/>
                  </a:cubicBezTo>
                  <a:cubicBezTo>
                    <a:pt x="59" y="163"/>
                    <a:pt x="59" y="163"/>
                    <a:pt x="59" y="163"/>
                  </a:cubicBezTo>
                  <a:cubicBezTo>
                    <a:pt x="54" y="157"/>
                    <a:pt x="51" y="150"/>
                    <a:pt x="50" y="143"/>
                  </a:cubicBezTo>
                  <a:cubicBezTo>
                    <a:pt x="49" y="143"/>
                    <a:pt x="49" y="143"/>
                    <a:pt x="49" y="143"/>
                  </a:cubicBezTo>
                  <a:cubicBezTo>
                    <a:pt x="49" y="142"/>
                    <a:pt x="49" y="142"/>
                    <a:pt x="49" y="142"/>
                  </a:cubicBezTo>
                  <a:cubicBezTo>
                    <a:pt x="49" y="140"/>
                    <a:pt x="49" y="139"/>
                    <a:pt x="49" y="137"/>
                  </a:cubicBezTo>
                  <a:cubicBezTo>
                    <a:pt x="49" y="136"/>
                    <a:pt x="49" y="135"/>
                    <a:pt x="49" y="133"/>
                  </a:cubicBezTo>
                  <a:cubicBezTo>
                    <a:pt x="49" y="35"/>
                    <a:pt x="49" y="35"/>
                    <a:pt x="49" y="35"/>
                  </a:cubicBezTo>
                  <a:cubicBezTo>
                    <a:pt x="49" y="27"/>
                    <a:pt x="43" y="21"/>
                    <a:pt x="35" y="21"/>
                  </a:cubicBezTo>
                  <a:cubicBezTo>
                    <a:pt x="31" y="21"/>
                    <a:pt x="28" y="22"/>
                    <a:pt x="25" y="25"/>
                  </a:cubicBezTo>
                  <a:cubicBezTo>
                    <a:pt x="22" y="28"/>
                    <a:pt x="21" y="31"/>
                    <a:pt x="21" y="35"/>
                  </a:cubicBezTo>
                  <a:cubicBezTo>
                    <a:pt x="21" y="153"/>
                    <a:pt x="21" y="153"/>
                    <a:pt x="21" y="153"/>
                  </a:cubicBezTo>
                  <a:cubicBezTo>
                    <a:pt x="21" y="163"/>
                    <a:pt x="25" y="172"/>
                    <a:pt x="32" y="179"/>
                  </a:cubicBezTo>
                  <a:cubicBezTo>
                    <a:pt x="114" y="269"/>
                    <a:pt x="114" y="269"/>
                    <a:pt x="114" y="269"/>
                  </a:cubicBezTo>
                  <a:cubicBezTo>
                    <a:pt x="120" y="275"/>
                    <a:pt x="123" y="282"/>
                    <a:pt x="123" y="291"/>
                  </a:cubicBezTo>
                  <a:lnTo>
                    <a:pt x="123" y="3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8" name="Freeform 10">
              <a:extLst>
                <a:ext uri="{FF2B5EF4-FFF2-40B4-BE49-F238E27FC236}">
                  <a16:creationId xmlns:a16="http://schemas.microsoft.com/office/drawing/2014/main" id="{3A2DFDDB-23F3-4148-B6EB-9A78A7AA7D90}"/>
                </a:ext>
              </a:extLst>
            </p:cNvPr>
            <p:cNvSpPr>
              <a:spLocks noEditPoints="1"/>
            </p:cNvSpPr>
            <p:nvPr/>
          </p:nvSpPr>
          <p:spPr bwMode="auto">
            <a:xfrm>
              <a:off x="6839971" y="4311818"/>
              <a:ext cx="177744" cy="297638"/>
            </a:xfrm>
            <a:custGeom>
              <a:avLst/>
              <a:gdLst>
                <a:gd name="T0" fmla="*/ 104 w 205"/>
                <a:gd name="T1" fmla="*/ 345 h 345"/>
                <a:gd name="T2" fmla="*/ 2 w 205"/>
                <a:gd name="T3" fmla="*/ 345 h 345"/>
                <a:gd name="T4" fmla="*/ 2 w 205"/>
                <a:gd name="T5" fmla="*/ 232 h 345"/>
                <a:gd name="T6" fmla="*/ 1 w 205"/>
                <a:gd name="T7" fmla="*/ 208 h 345"/>
                <a:gd name="T8" fmla="*/ 12 w 205"/>
                <a:gd name="T9" fmla="*/ 170 h 345"/>
                <a:gd name="T10" fmla="*/ 44 w 205"/>
                <a:gd name="T11" fmla="*/ 148 h 345"/>
                <a:gd name="T12" fmla="*/ 54 w 205"/>
                <a:gd name="T13" fmla="*/ 145 h 345"/>
                <a:gd name="T14" fmla="*/ 75 w 205"/>
                <a:gd name="T15" fmla="*/ 132 h 345"/>
                <a:gd name="T16" fmla="*/ 75 w 205"/>
                <a:gd name="T17" fmla="*/ 132 h 345"/>
                <a:gd name="T18" fmla="*/ 94 w 205"/>
                <a:gd name="T19" fmla="*/ 112 h 345"/>
                <a:gd name="T20" fmla="*/ 120 w 205"/>
                <a:gd name="T21" fmla="*/ 101 h 345"/>
                <a:gd name="T22" fmla="*/ 135 w 205"/>
                <a:gd name="T23" fmla="*/ 104 h 345"/>
                <a:gd name="T24" fmla="*/ 135 w 205"/>
                <a:gd name="T25" fmla="*/ 35 h 345"/>
                <a:gd name="T26" fmla="*/ 170 w 205"/>
                <a:gd name="T27" fmla="*/ 0 h 345"/>
                <a:gd name="T28" fmla="*/ 195 w 205"/>
                <a:gd name="T29" fmla="*/ 10 h 345"/>
                <a:gd name="T30" fmla="*/ 205 w 205"/>
                <a:gd name="T31" fmla="*/ 35 h 345"/>
                <a:gd name="T32" fmla="*/ 205 w 205"/>
                <a:gd name="T33" fmla="*/ 153 h 345"/>
                <a:gd name="T34" fmla="*/ 189 w 205"/>
                <a:gd name="T35" fmla="*/ 194 h 345"/>
                <a:gd name="T36" fmla="*/ 107 w 205"/>
                <a:gd name="T37" fmla="*/ 283 h 345"/>
                <a:gd name="T38" fmla="*/ 104 w 205"/>
                <a:gd name="T39" fmla="*/ 291 h 345"/>
                <a:gd name="T40" fmla="*/ 104 w 205"/>
                <a:gd name="T41" fmla="*/ 345 h 345"/>
                <a:gd name="T42" fmla="*/ 23 w 205"/>
                <a:gd name="T43" fmla="*/ 325 h 345"/>
                <a:gd name="T44" fmla="*/ 83 w 205"/>
                <a:gd name="T45" fmla="*/ 325 h 345"/>
                <a:gd name="T46" fmla="*/ 83 w 205"/>
                <a:gd name="T47" fmla="*/ 291 h 345"/>
                <a:gd name="T48" fmla="*/ 91 w 205"/>
                <a:gd name="T49" fmla="*/ 269 h 345"/>
                <a:gd name="T50" fmla="*/ 174 w 205"/>
                <a:gd name="T51" fmla="*/ 179 h 345"/>
                <a:gd name="T52" fmla="*/ 184 w 205"/>
                <a:gd name="T53" fmla="*/ 153 h 345"/>
                <a:gd name="T54" fmla="*/ 185 w 205"/>
                <a:gd name="T55" fmla="*/ 35 h 345"/>
                <a:gd name="T56" fmla="*/ 180 w 205"/>
                <a:gd name="T57" fmla="*/ 25 h 345"/>
                <a:gd name="T58" fmla="*/ 170 w 205"/>
                <a:gd name="T59" fmla="*/ 21 h 345"/>
                <a:gd name="T60" fmla="*/ 156 w 205"/>
                <a:gd name="T61" fmla="*/ 35 h 345"/>
                <a:gd name="T62" fmla="*/ 156 w 205"/>
                <a:gd name="T63" fmla="*/ 133 h 345"/>
                <a:gd name="T64" fmla="*/ 156 w 205"/>
                <a:gd name="T65" fmla="*/ 137 h 345"/>
                <a:gd name="T66" fmla="*/ 156 w 205"/>
                <a:gd name="T67" fmla="*/ 142 h 345"/>
                <a:gd name="T68" fmla="*/ 156 w 205"/>
                <a:gd name="T69" fmla="*/ 143 h 345"/>
                <a:gd name="T70" fmla="*/ 156 w 205"/>
                <a:gd name="T71" fmla="*/ 143 h 345"/>
                <a:gd name="T72" fmla="*/ 146 w 205"/>
                <a:gd name="T73" fmla="*/ 163 h 345"/>
                <a:gd name="T74" fmla="*/ 100 w 205"/>
                <a:gd name="T75" fmla="*/ 210 h 345"/>
                <a:gd name="T76" fmla="*/ 85 w 205"/>
                <a:gd name="T77" fmla="*/ 196 h 345"/>
                <a:gd name="T78" fmla="*/ 131 w 205"/>
                <a:gd name="T79" fmla="*/ 148 h 345"/>
                <a:gd name="T80" fmla="*/ 135 w 205"/>
                <a:gd name="T81" fmla="*/ 140 h 345"/>
                <a:gd name="T82" fmla="*/ 135 w 205"/>
                <a:gd name="T83" fmla="*/ 135 h 345"/>
                <a:gd name="T84" fmla="*/ 131 w 205"/>
                <a:gd name="T85" fmla="*/ 126 h 345"/>
                <a:gd name="T86" fmla="*/ 120 w 205"/>
                <a:gd name="T87" fmla="*/ 122 h 345"/>
                <a:gd name="T88" fmla="*/ 120 w 205"/>
                <a:gd name="T89" fmla="*/ 122 h 345"/>
                <a:gd name="T90" fmla="*/ 109 w 205"/>
                <a:gd name="T91" fmla="*/ 127 h 345"/>
                <a:gd name="T92" fmla="*/ 90 w 205"/>
                <a:gd name="T93" fmla="*/ 146 h 345"/>
                <a:gd name="T94" fmla="*/ 60 w 205"/>
                <a:gd name="T95" fmla="*/ 165 h 345"/>
                <a:gd name="T96" fmla="*/ 50 w 205"/>
                <a:gd name="T97" fmla="*/ 168 h 345"/>
                <a:gd name="T98" fmla="*/ 22 w 205"/>
                <a:gd name="T99" fmla="*/ 207 h 345"/>
                <a:gd name="T100" fmla="*/ 23 w 205"/>
                <a:gd name="T101" fmla="*/ 232 h 345"/>
                <a:gd name="T102" fmla="*/ 23 w 205"/>
                <a:gd name="T103" fmla="*/ 32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345">
                  <a:moveTo>
                    <a:pt x="104" y="345"/>
                  </a:moveTo>
                  <a:cubicBezTo>
                    <a:pt x="2" y="345"/>
                    <a:pt x="2" y="345"/>
                    <a:pt x="2" y="345"/>
                  </a:cubicBezTo>
                  <a:cubicBezTo>
                    <a:pt x="2" y="232"/>
                    <a:pt x="2" y="232"/>
                    <a:pt x="2" y="232"/>
                  </a:cubicBezTo>
                  <a:cubicBezTo>
                    <a:pt x="1" y="208"/>
                    <a:pt x="1" y="208"/>
                    <a:pt x="1" y="208"/>
                  </a:cubicBezTo>
                  <a:cubicBezTo>
                    <a:pt x="0" y="195"/>
                    <a:pt x="4" y="181"/>
                    <a:pt x="12" y="170"/>
                  </a:cubicBezTo>
                  <a:cubicBezTo>
                    <a:pt x="20" y="159"/>
                    <a:pt x="31" y="151"/>
                    <a:pt x="44" y="148"/>
                  </a:cubicBezTo>
                  <a:cubicBezTo>
                    <a:pt x="54" y="145"/>
                    <a:pt x="54" y="145"/>
                    <a:pt x="54" y="145"/>
                  </a:cubicBezTo>
                  <a:cubicBezTo>
                    <a:pt x="62" y="142"/>
                    <a:pt x="69" y="138"/>
                    <a:pt x="75" y="132"/>
                  </a:cubicBezTo>
                  <a:cubicBezTo>
                    <a:pt x="75" y="132"/>
                    <a:pt x="75" y="132"/>
                    <a:pt x="75" y="132"/>
                  </a:cubicBezTo>
                  <a:cubicBezTo>
                    <a:pt x="94" y="112"/>
                    <a:pt x="94" y="112"/>
                    <a:pt x="94" y="112"/>
                  </a:cubicBezTo>
                  <a:cubicBezTo>
                    <a:pt x="101" y="105"/>
                    <a:pt x="110" y="101"/>
                    <a:pt x="120" y="101"/>
                  </a:cubicBezTo>
                  <a:cubicBezTo>
                    <a:pt x="125" y="101"/>
                    <a:pt x="131" y="102"/>
                    <a:pt x="135" y="104"/>
                  </a:cubicBezTo>
                  <a:cubicBezTo>
                    <a:pt x="135" y="35"/>
                    <a:pt x="135" y="35"/>
                    <a:pt x="135" y="35"/>
                  </a:cubicBezTo>
                  <a:cubicBezTo>
                    <a:pt x="135" y="16"/>
                    <a:pt x="151" y="0"/>
                    <a:pt x="170" y="0"/>
                  </a:cubicBezTo>
                  <a:cubicBezTo>
                    <a:pt x="180" y="0"/>
                    <a:pt x="188" y="4"/>
                    <a:pt x="195" y="10"/>
                  </a:cubicBezTo>
                  <a:cubicBezTo>
                    <a:pt x="202" y="17"/>
                    <a:pt x="205" y="26"/>
                    <a:pt x="205" y="35"/>
                  </a:cubicBezTo>
                  <a:cubicBezTo>
                    <a:pt x="205" y="153"/>
                    <a:pt x="205" y="153"/>
                    <a:pt x="205" y="153"/>
                  </a:cubicBezTo>
                  <a:cubicBezTo>
                    <a:pt x="205" y="168"/>
                    <a:pt x="200" y="182"/>
                    <a:pt x="189" y="194"/>
                  </a:cubicBezTo>
                  <a:cubicBezTo>
                    <a:pt x="107" y="283"/>
                    <a:pt x="107" y="283"/>
                    <a:pt x="107" y="283"/>
                  </a:cubicBezTo>
                  <a:cubicBezTo>
                    <a:pt x="105" y="285"/>
                    <a:pt x="104" y="288"/>
                    <a:pt x="104" y="291"/>
                  </a:cubicBezTo>
                  <a:lnTo>
                    <a:pt x="104" y="345"/>
                  </a:lnTo>
                  <a:close/>
                  <a:moveTo>
                    <a:pt x="23" y="325"/>
                  </a:moveTo>
                  <a:cubicBezTo>
                    <a:pt x="83" y="325"/>
                    <a:pt x="83" y="325"/>
                    <a:pt x="83" y="325"/>
                  </a:cubicBezTo>
                  <a:cubicBezTo>
                    <a:pt x="83" y="291"/>
                    <a:pt x="83" y="291"/>
                    <a:pt x="83" y="291"/>
                  </a:cubicBezTo>
                  <a:cubicBezTo>
                    <a:pt x="83" y="282"/>
                    <a:pt x="86" y="275"/>
                    <a:pt x="91" y="269"/>
                  </a:cubicBezTo>
                  <a:cubicBezTo>
                    <a:pt x="174" y="179"/>
                    <a:pt x="174" y="179"/>
                    <a:pt x="174" y="179"/>
                  </a:cubicBezTo>
                  <a:cubicBezTo>
                    <a:pt x="181" y="172"/>
                    <a:pt x="184" y="163"/>
                    <a:pt x="184" y="153"/>
                  </a:cubicBezTo>
                  <a:cubicBezTo>
                    <a:pt x="185" y="35"/>
                    <a:pt x="185" y="35"/>
                    <a:pt x="185" y="35"/>
                  </a:cubicBezTo>
                  <a:cubicBezTo>
                    <a:pt x="185" y="31"/>
                    <a:pt x="183" y="28"/>
                    <a:pt x="180" y="25"/>
                  </a:cubicBezTo>
                  <a:cubicBezTo>
                    <a:pt x="178" y="22"/>
                    <a:pt x="174" y="21"/>
                    <a:pt x="170" y="21"/>
                  </a:cubicBezTo>
                  <a:cubicBezTo>
                    <a:pt x="163" y="21"/>
                    <a:pt x="156" y="27"/>
                    <a:pt x="156" y="35"/>
                  </a:cubicBezTo>
                  <a:cubicBezTo>
                    <a:pt x="156" y="133"/>
                    <a:pt x="156" y="133"/>
                    <a:pt x="156" y="133"/>
                  </a:cubicBezTo>
                  <a:cubicBezTo>
                    <a:pt x="156" y="135"/>
                    <a:pt x="156" y="136"/>
                    <a:pt x="156" y="137"/>
                  </a:cubicBezTo>
                  <a:cubicBezTo>
                    <a:pt x="156" y="139"/>
                    <a:pt x="156" y="140"/>
                    <a:pt x="156" y="142"/>
                  </a:cubicBezTo>
                  <a:cubicBezTo>
                    <a:pt x="156" y="143"/>
                    <a:pt x="156" y="143"/>
                    <a:pt x="156" y="143"/>
                  </a:cubicBezTo>
                  <a:cubicBezTo>
                    <a:pt x="156" y="143"/>
                    <a:pt x="156" y="143"/>
                    <a:pt x="156" y="143"/>
                  </a:cubicBezTo>
                  <a:cubicBezTo>
                    <a:pt x="155" y="150"/>
                    <a:pt x="151" y="157"/>
                    <a:pt x="146" y="163"/>
                  </a:cubicBezTo>
                  <a:cubicBezTo>
                    <a:pt x="100" y="210"/>
                    <a:pt x="100" y="210"/>
                    <a:pt x="100" y="210"/>
                  </a:cubicBezTo>
                  <a:cubicBezTo>
                    <a:pt x="85" y="196"/>
                    <a:pt x="85" y="196"/>
                    <a:pt x="85" y="196"/>
                  </a:cubicBezTo>
                  <a:cubicBezTo>
                    <a:pt x="131" y="148"/>
                    <a:pt x="131" y="148"/>
                    <a:pt x="131" y="148"/>
                  </a:cubicBezTo>
                  <a:cubicBezTo>
                    <a:pt x="133" y="146"/>
                    <a:pt x="135" y="143"/>
                    <a:pt x="135" y="140"/>
                  </a:cubicBezTo>
                  <a:cubicBezTo>
                    <a:pt x="135" y="135"/>
                    <a:pt x="135" y="135"/>
                    <a:pt x="135" y="135"/>
                  </a:cubicBezTo>
                  <a:cubicBezTo>
                    <a:pt x="135" y="132"/>
                    <a:pt x="133" y="129"/>
                    <a:pt x="131" y="126"/>
                  </a:cubicBezTo>
                  <a:cubicBezTo>
                    <a:pt x="128" y="124"/>
                    <a:pt x="124" y="122"/>
                    <a:pt x="120" y="122"/>
                  </a:cubicBezTo>
                  <a:cubicBezTo>
                    <a:pt x="120" y="122"/>
                    <a:pt x="120" y="122"/>
                    <a:pt x="120" y="122"/>
                  </a:cubicBezTo>
                  <a:cubicBezTo>
                    <a:pt x="116" y="122"/>
                    <a:pt x="112" y="124"/>
                    <a:pt x="109" y="127"/>
                  </a:cubicBezTo>
                  <a:cubicBezTo>
                    <a:pt x="90" y="146"/>
                    <a:pt x="90" y="146"/>
                    <a:pt x="90" y="146"/>
                  </a:cubicBezTo>
                  <a:cubicBezTo>
                    <a:pt x="82" y="155"/>
                    <a:pt x="72" y="161"/>
                    <a:pt x="60" y="165"/>
                  </a:cubicBezTo>
                  <a:cubicBezTo>
                    <a:pt x="50" y="168"/>
                    <a:pt x="50" y="168"/>
                    <a:pt x="50" y="168"/>
                  </a:cubicBezTo>
                  <a:cubicBezTo>
                    <a:pt x="33" y="173"/>
                    <a:pt x="21" y="189"/>
                    <a:pt x="22" y="207"/>
                  </a:cubicBezTo>
                  <a:cubicBezTo>
                    <a:pt x="23" y="232"/>
                    <a:pt x="23" y="232"/>
                    <a:pt x="23" y="232"/>
                  </a:cubicBezTo>
                  <a:lnTo>
                    <a:pt x="23" y="32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9" name="Freeform 11">
              <a:extLst>
                <a:ext uri="{FF2B5EF4-FFF2-40B4-BE49-F238E27FC236}">
                  <a16:creationId xmlns:a16="http://schemas.microsoft.com/office/drawing/2014/main" id="{FD0C1732-D12F-44CA-AF8E-E9D62285FFD3}"/>
                </a:ext>
              </a:extLst>
            </p:cNvPr>
            <p:cNvSpPr>
              <a:spLocks noEditPoints="1"/>
            </p:cNvSpPr>
            <p:nvPr/>
          </p:nvSpPr>
          <p:spPr bwMode="auto">
            <a:xfrm>
              <a:off x="6685656" y="4204795"/>
              <a:ext cx="248755" cy="212310"/>
            </a:xfrm>
            <a:custGeom>
              <a:avLst/>
              <a:gdLst>
                <a:gd name="T0" fmla="*/ 143 w 287"/>
                <a:gd name="T1" fmla="*/ 246 h 246"/>
                <a:gd name="T2" fmla="*/ 12 w 287"/>
                <a:gd name="T3" fmla="*/ 115 h 246"/>
                <a:gd name="T4" fmla="*/ 0 w 287"/>
                <a:gd name="T5" fmla="*/ 86 h 246"/>
                <a:gd name="T6" fmla="*/ 12 w 287"/>
                <a:gd name="T7" fmla="*/ 56 h 246"/>
                <a:gd name="T8" fmla="*/ 56 w 287"/>
                <a:gd name="T9" fmla="*/ 12 h 246"/>
                <a:gd name="T10" fmla="*/ 85 w 287"/>
                <a:gd name="T11" fmla="*/ 0 h 246"/>
                <a:gd name="T12" fmla="*/ 114 w 287"/>
                <a:gd name="T13" fmla="*/ 12 h 246"/>
                <a:gd name="T14" fmla="*/ 143 w 287"/>
                <a:gd name="T15" fmla="*/ 41 h 246"/>
                <a:gd name="T16" fmla="*/ 172 w 287"/>
                <a:gd name="T17" fmla="*/ 12 h 246"/>
                <a:gd name="T18" fmla="*/ 201 w 287"/>
                <a:gd name="T19" fmla="*/ 0 h 246"/>
                <a:gd name="T20" fmla="*/ 231 w 287"/>
                <a:gd name="T21" fmla="*/ 12 h 246"/>
                <a:gd name="T22" fmla="*/ 274 w 287"/>
                <a:gd name="T23" fmla="*/ 56 h 246"/>
                <a:gd name="T24" fmla="*/ 287 w 287"/>
                <a:gd name="T25" fmla="*/ 86 h 246"/>
                <a:gd name="T26" fmla="*/ 274 w 287"/>
                <a:gd name="T27" fmla="*/ 115 h 246"/>
                <a:gd name="T28" fmla="*/ 143 w 287"/>
                <a:gd name="T29" fmla="*/ 246 h 246"/>
                <a:gd name="T30" fmla="*/ 85 w 287"/>
                <a:gd name="T31" fmla="*/ 21 h 246"/>
                <a:gd name="T32" fmla="*/ 71 w 287"/>
                <a:gd name="T33" fmla="*/ 27 h 246"/>
                <a:gd name="T34" fmla="*/ 27 w 287"/>
                <a:gd name="T35" fmla="*/ 71 h 246"/>
                <a:gd name="T36" fmla="*/ 21 w 287"/>
                <a:gd name="T37" fmla="*/ 86 h 246"/>
                <a:gd name="T38" fmla="*/ 27 w 287"/>
                <a:gd name="T39" fmla="*/ 100 h 246"/>
                <a:gd name="T40" fmla="*/ 143 w 287"/>
                <a:gd name="T41" fmla="*/ 217 h 246"/>
                <a:gd name="T42" fmla="*/ 260 w 287"/>
                <a:gd name="T43" fmla="*/ 100 h 246"/>
                <a:gd name="T44" fmla="*/ 266 w 287"/>
                <a:gd name="T45" fmla="*/ 86 h 246"/>
                <a:gd name="T46" fmla="*/ 260 w 287"/>
                <a:gd name="T47" fmla="*/ 71 h 246"/>
                <a:gd name="T48" fmla="*/ 216 w 287"/>
                <a:gd name="T49" fmla="*/ 27 h 246"/>
                <a:gd name="T50" fmla="*/ 201 w 287"/>
                <a:gd name="T51" fmla="*/ 21 h 246"/>
                <a:gd name="T52" fmla="*/ 187 w 287"/>
                <a:gd name="T53" fmla="*/ 27 h 246"/>
                <a:gd name="T54" fmla="*/ 143 w 287"/>
                <a:gd name="T55" fmla="*/ 71 h 246"/>
                <a:gd name="T56" fmla="*/ 100 w 287"/>
                <a:gd name="T57" fmla="*/ 27 h 246"/>
                <a:gd name="T58" fmla="*/ 85 w 287"/>
                <a:gd name="T59" fmla="*/ 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7" h="246">
                  <a:moveTo>
                    <a:pt x="143" y="246"/>
                  </a:moveTo>
                  <a:cubicBezTo>
                    <a:pt x="12" y="115"/>
                    <a:pt x="12" y="115"/>
                    <a:pt x="12" y="115"/>
                  </a:cubicBezTo>
                  <a:cubicBezTo>
                    <a:pt x="4" y="107"/>
                    <a:pt x="0" y="97"/>
                    <a:pt x="0" y="86"/>
                  </a:cubicBezTo>
                  <a:cubicBezTo>
                    <a:pt x="0" y="74"/>
                    <a:pt x="4" y="64"/>
                    <a:pt x="12" y="56"/>
                  </a:cubicBezTo>
                  <a:cubicBezTo>
                    <a:pt x="56" y="12"/>
                    <a:pt x="56" y="12"/>
                    <a:pt x="56" y="12"/>
                  </a:cubicBezTo>
                  <a:cubicBezTo>
                    <a:pt x="64" y="5"/>
                    <a:pt x="74" y="0"/>
                    <a:pt x="85" y="0"/>
                  </a:cubicBezTo>
                  <a:cubicBezTo>
                    <a:pt x="96" y="0"/>
                    <a:pt x="107" y="5"/>
                    <a:pt x="114" y="12"/>
                  </a:cubicBezTo>
                  <a:cubicBezTo>
                    <a:pt x="143" y="41"/>
                    <a:pt x="143" y="41"/>
                    <a:pt x="143" y="41"/>
                  </a:cubicBezTo>
                  <a:cubicBezTo>
                    <a:pt x="172" y="12"/>
                    <a:pt x="172" y="12"/>
                    <a:pt x="172" y="12"/>
                  </a:cubicBezTo>
                  <a:cubicBezTo>
                    <a:pt x="180" y="5"/>
                    <a:pt x="190" y="0"/>
                    <a:pt x="201" y="0"/>
                  </a:cubicBezTo>
                  <a:cubicBezTo>
                    <a:pt x="212" y="0"/>
                    <a:pt x="223" y="5"/>
                    <a:pt x="231" y="12"/>
                  </a:cubicBezTo>
                  <a:cubicBezTo>
                    <a:pt x="274" y="56"/>
                    <a:pt x="274" y="56"/>
                    <a:pt x="274" y="56"/>
                  </a:cubicBezTo>
                  <a:cubicBezTo>
                    <a:pt x="282" y="64"/>
                    <a:pt x="287" y="74"/>
                    <a:pt x="287" y="86"/>
                  </a:cubicBezTo>
                  <a:cubicBezTo>
                    <a:pt x="287" y="97"/>
                    <a:pt x="282" y="107"/>
                    <a:pt x="274" y="115"/>
                  </a:cubicBezTo>
                  <a:lnTo>
                    <a:pt x="143" y="246"/>
                  </a:lnTo>
                  <a:close/>
                  <a:moveTo>
                    <a:pt x="85" y="21"/>
                  </a:moveTo>
                  <a:cubicBezTo>
                    <a:pt x="80" y="21"/>
                    <a:pt x="74" y="23"/>
                    <a:pt x="71" y="27"/>
                  </a:cubicBezTo>
                  <a:cubicBezTo>
                    <a:pt x="27" y="71"/>
                    <a:pt x="27" y="71"/>
                    <a:pt x="27" y="71"/>
                  </a:cubicBezTo>
                  <a:cubicBezTo>
                    <a:pt x="23" y="75"/>
                    <a:pt x="21" y="80"/>
                    <a:pt x="21" y="86"/>
                  </a:cubicBezTo>
                  <a:cubicBezTo>
                    <a:pt x="21" y="91"/>
                    <a:pt x="23" y="96"/>
                    <a:pt x="27" y="100"/>
                  </a:cubicBezTo>
                  <a:cubicBezTo>
                    <a:pt x="143" y="217"/>
                    <a:pt x="143" y="217"/>
                    <a:pt x="143" y="217"/>
                  </a:cubicBezTo>
                  <a:cubicBezTo>
                    <a:pt x="260" y="100"/>
                    <a:pt x="260" y="100"/>
                    <a:pt x="260" y="100"/>
                  </a:cubicBezTo>
                  <a:cubicBezTo>
                    <a:pt x="264" y="96"/>
                    <a:pt x="266" y="91"/>
                    <a:pt x="266" y="86"/>
                  </a:cubicBezTo>
                  <a:cubicBezTo>
                    <a:pt x="266" y="80"/>
                    <a:pt x="264" y="75"/>
                    <a:pt x="260" y="71"/>
                  </a:cubicBezTo>
                  <a:cubicBezTo>
                    <a:pt x="216" y="27"/>
                    <a:pt x="216" y="27"/>
                    <a:pt x="216" y="27"/>
                  </a:cubicBezTo>
                  <a:cubicBezTo>
                    <a:pt x="212" y="23"/>
                    <a:pt x="207" y="21"/>
                    <a:pt x="201" y="21"/>
                  </a:cubicBezTo>
                  <a:cubicBezTo>
                    <a:pt x="196" y="21"/>
                    <a:pt x="191" y="23"/>
                    <a:pt x="187" y="27"/>
                  </a:cubicBezTo>
                  <a:cubicBezTo>
                    <a:pt x="143" y="71"/>
                    <a:pt x="143" y="71"/>
                    <a:pt x="143" y="71"/>
                  </a:cubicBezTo>
                  <a:cubicBezTo>
                    <a:pt x="100" y="27"/>
                    <a:pt x="100" y="27"/>
                    <a:pt x="100" y="27"/>
                  </a:cubicBezTo>
                  <a:cubicBezTo>
                    <a:pt x="96" y="23"/>
                    <a:pt x="91" y="21"/>
                    <a:pt x="85" y="2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grpSp>
      <p:sp>
        <p:nvSpPr>
          <p:cNvPr id="15" name="Freeform 105">
            <a:extLst>
              <a:ext uri="{FF2B5EF4-FFF2-40B4-BE49-F238E27FC236}">
                <a16:creationId xmlns:a16="http://schemas.microsoft.com/office/drawing/2014/main" id="{ACC0CD25-FD8D-4C30-96DB-8BE0C02EB3AC}"/>
              </a:ext>
            </a:extLst>
          </p:cNvPr>
          <p:cNvSpPr>
            <a:spLocks noChangeAspect="1" noEditPoints="1"/>
          </p:cNvSpPr>
          <p:nvPr/>
        </p:nvSpPr>
        <p:spPr bwMode="auto">
          <a:xfrm>
            <a:off x="5145909" y="1964323"/>
            <a:ext cx="235945" cy="321336"/>
          </a:xfrm>
          <a:custGeom>
            <a:avLst/>
            <a:gdLst>
              <a:gd name="T0" fmla="*/ 811 w 3804"/>
              <a:gd name="T1" fmla="*/ 5181 h 5181"/>
              <a:gd name="T2" fmla="*/ 359 w 3804"/>
              <a:gd name="T3" fmla="*/ 1150 h 5181"/>
              <a:gd name="T4" fmla="*/ 0 w 3804"/>
              <a:gd name="T5" fmla="*/ 377 h 5181"/>
              <a:gd name="T6" fmla="*/ 359 w 3804"/>
              <a:gd name="T7" fmla="*/ 0 h 5181"/>
              <a:gd name="T8" fmla="*/ 3445 w 3804"/>
              <a:gd name="T9" fmla="*/ 377 h 5181"/>
              <a:gd name="T10" fmla="*/ 3804 w 3804"/>
              <a:gd name="T11" fmla="*/ 1150 h 5181"/>
              <a:gd name="T12" fmla="*/ 3445 w 3804"/>
              <a:gd name="T13" fmla="*/ 4729 h 5181"/>
              <a:gd name="T14" fmla="*/ 590 w 3804"/>
              <a:gd name="T15" fmla="*/ 1150 h 5181"/>
              <a:gd name="T16" fmla="*/ 811 w 3804"/>
              <a:gd name="T17" fmla="*/ 4949 h 5181"/>
              <a:gd name="T18" fmla="*/ 3214 w 3804"/>
              <a:gd name="T19" fmla="*/ 4729 h 5181"/>
              <a:gd name="T20" fmla="*/ 1459 w 3804"/>
              <a:gd name="T21" fmla="*/ 4569 h 5181"/>
              <a:gd name="T22" fmla="*/ 1006 w 3804"/>
              <a:gd name="T23" fmla="*/ 1991 h 5181"/>
              <a:gd name="T24" fmla="*/ 3214 w 3804"/>
              <a:gd name="T25" fmla="*/ 1538 h 5181"/>
              <a:gd name="T26" fmla="*/ 590 w 3804"/>
              <a:gd name="T27" fmla="*/ 1150 h 5181"/>
              <a:gd name="T28" fmla="*/ 1238 w 3804"/>
              <a:gd name="T29" fmla="*/ 1991 h 5181"/>
              <a:gd name="T30" fmla="*/ 1459 w 3804"/>
              <a:gd name="T31" fmla="*/ 4337 h 5181"/>
              <a:gd name="T32" fmla="*/ 3214 w 3804"/>
              <a:gd name="T33" fmla="*/ 1769 h 5181"/>
              <a:gd name="T34" fmla="*/ 3214 w 3804"/>
              <a:gd name="T35" fmla="*/ 918 h 5181"/>
              <a:gd name="T36" fmla="*/ 3572 w 3804"/>
              <a:gd name="T37" fmla="*/ 609 h 5181"/>
              <a:gd name="T38" fmla="*/ 3214 w 3804"/>
              <a:gd name="T39" fmla="*/ 231 h 5181"/>
              <a:gd name="T40" fmla="*/ 2810 w 3804"/>
              <a:gd name="T41" fmla="*/ 610 h 5181"/>
              <a:gd name="T42" fmla="*/ 2578 w 3804"/>
              <a:gd name="T43" fmla="*/ 231 h 5181"/>
              <a:gd name="T44" fmla="*/ 2022 w 3804"/>
              <a:gd name="T45" fmla="*/ 610 h 5181"/>
              <a:gd name="T46" fmla="*/ 1790 w 3804"/>
              <a:gd name="T47" fmla="*/ 231 h 5181"/>
              <a:gd name="T48" fmla="*/ 1234 w 3804"/>
              <a:gd name="T49" fmla="*/ 610 h 5181"/>
              <a:gd name="T50" fmla="*/ 1002 w 3804"/>
              <a:gd name="T51" fmla="*/ 231 h 5181"/>
              <a:gd name="T52" fmla="*/ 590 w 3804"/>
              <a:gd name="T53" fmla="*/ 609 h 5181"/>
              <a:gd name="T54" fmla="*/ 232 w 3804"/>
              <a:gd name="T55" fmla="*/ 918 h 5181"/>
              <a:gd name="T56" fmla="*/ 2822 w 3804"/>
              <a:gd name="T57" fmla="*/ 3973 h 5181"/>
              <a:gd name="T58" fmla="*/ 2280 w 3804"/>
              <a:gd name="T59" fmla="*/ 3973 h 5181"/>
              <a:gd name="T60" fmla="*/ 2387 w 3804"/>
              <a:gd name="T61" fmla="*/ 3538 h 5181"/>
              <a:gd name="T62" fmla="*/ 1768 w 3804"/>
              <a:gd name="T63" fmla="*/ 3109 h 5181"/>
              <a:gd name="T64" fmla="*/ 1536 w 3804"/>
              <a:gd name="T65" fmla="*/ 3538 h 5181"/>
              <a:gd name="T66" fmla="*/ 2024 w 3804"/>
              <a:gd name="T67" fmla="*/ 2133 h 5181"/>
              <a:gd name="T68" fmla="*/ 2237 w 3804"/>
              <a:gd name="T69" fmla="*/ 3060 h 5181"/>
              <a:gd name="T70" fmla="*/ 2822 w 3804"/>
              <a:gd name="T71" fmla="*/ 3103 h 5181"/>
              <a:gd name="T72" fmla="*/ 2715 w 3804"/>
              <a:gd name="T73" fmla="*/ 3538 h 5181"/>
              <a:gd name="T74" fmla="*/ 2822 w 3804"/>
              <a:gd name="T75" fmla="*/ 3973 h 5181"/>
              <a:gd name="T76" fmla="*/ 2024 w 3804"/>
              <a:gd name="T77" fmla="*/ 2877 h 5181"/>
              <a:gd name="T78" fmla="*/ 2024 w 3804"/>
              <a:gd name="T79" fmla="*/ 2365 h 5181"/>
              <a:gd name="T80" fmla="*/ 1768 w 3804"/>
              <a:gd name="T81" fmla="*/ 2877 h 5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4" h="5181">
                <a:moveTo>
                  <a:pt x="2994" y="5181"/>
                </a:moveTo>
                <a:cubicBezTo>
                  <a:pt x="811" y="5181"/>
                  <a:pt x="811" y="5181"/>
                  <a:pt x="811" y="5181"/>
                </a:cubicBezTo>
                <a:cubicBezTo>
                  <a:pt x="561" y="5181"/>
                  <a:pt x="358" y="4978"/>
                  <a:pt x="359" y="4729"/>
                </a:cubicBezTo>
                <a:cubicBezTo>
                  <a:pt x="359" y="1150"/>
                  <a:pt x="359" y="1150"/>
                  <a:pt x="359" y="1150"/>
                </a:cubicBezTo>
                <a:cubicBezTo>
                  <a:pt x="0" y="1150"/>
                  <a:pt x="0" y="1150"/>
                  <a:pt x="0" y="1150"/>
                </a:cubicBezTo>
                <a:cubicBezTo>
                  <a:pt x="0" y="377"/>
                  <a:pt x="0" y="377"/>
                  <a:pt x="0" y="377"/>
                </a:cubicBezTo>
                <a:cubicBezTo>
                  <a:pt x="359" y="377"/>
                  <a:pt x="359" y="377"/>
                  <a:pt x="359" y="377"/>
                </a:cubicBezTo>
                <a:cubicBezTo>
                  <a:pt x="359" y="0"/>
                  <a:pt x="359" y="0"/>
                  <a:pt x="359" y="0"/>
                </a:cubicBezTo>
                <a:cubicBezTo>
                  <a:pt x="3445" y="0"/>
                  <a:pt x="3445" y="0"/>
                  <a:pt x="3445" y="0"/>
                </a:cubicBezTo>
                <a:cubicBezTo>
                  <a:pt x="3445" y="377"/>
                  <a:pt x="3445" y="377"/>
                  <a:pt x="3445" y="377"/>
                </a:cubicBezTo>
                <a:cubicBezTo>
                  <a:pt x="3804" y="377"/>
                  <a:pt x="3804" y="377"/>
                  <a:pt x="3804" y="377"/>
                </a:cubicBezTo>
                <a:cubicBezTo>
                  <a:pt x="3804" y="1150"/>
                  <a:pt x="3804" y="1150"/>
                  <a:pt x="3804" y="1150"/>
                </a:cubicBezTo>
                <a:cubicBezTo>
                  <a:pt x="3445" y="1150"/>
                  <a:pt x="3445" y="1150"/>
                  <a:pt x="3445" y="1150"/>
                </a:cubicBezTo>
                <a:cubicBezTo>
                  <a:pt x="3445" y="4729"/>
                  <a:pt x="3445" y="4729"/>
                  <a:pt x="3445" y="4729"/>
                </a:cubicBezTo>
                <a:cubicBezTo>
                  <a:pt x="3446" y="4978"/>
                  <a:pt x="3243" y="5181"/>
                  <a:pt x="2994" y="5181"/>
                </a:cubicBezTo>
                <a:close/>
                <a:moveTo>
                  <a:pt x="590" y="1150"/>
                </a:moveTo>
                <a:cubicBezTo>
                  <a:pt x="590" y="4729"/>
                  <a:pt x="590" y="4729"/>
                  <a:pt x="590" y="4729"/>
                </a:cubicBezTo>
                <a:cubicBezTo>
                  <a:pt x="590" y="4850"/>
                  <a:pt x="689" y="4949"/>
                  <a:pt x="811" y="4949"/>
                </a:cubicBezTo>
                <a:cubicBezTo>
                  <a:pt x="2993" y="4949"/>
                  <a:pt x="2993" y="4949"/>
                  <a:pt x="2993" y="4949"/>
                </a:cubicBezTo>
                <a:cubicBezTo>
                  <a:pt x="3115" y="4949"/>
                  <a:pt x="3214" y="4850"/>
                  <a:pt x="3214" y="4729"/>
                </a:cubicBezTo>
                <a:cubicBezTo>
                  <a:pt x="3214" y="4569"/>
                  <a:pt x="3214" y="4569"/>
                  <a:pt x="3214" y="4569"/>
                </a:cubicBezTo>
                <a:cubicBezTo>
                  <a:pt x="1459" y="4569"/>
                  <a:pt x="1459" y="4569"/>
                  <a:pt x="1459" y="4569"/>
                </a:cubicBezTo>
                <a:cubicBezTo>
                  <a:pt x="1209" y="4569"/>
                  <a:pt x="1006" y="4366"/>
                  <a:pt x="1006" y="4116"/>
                </a:cubicBezTo>
                <a:cubicBezTo>
                  <a:pt x="1006" y="1991"/>
                  <a:pt x="1006" y="1991"/>
                  <a:pt x="1006" y="1991"/>
                </a:cubicBezTo>
                <a:cubicBezTo>
                  <a:pt x="1006" y="1741"/>
                  <a:pt x="1209" y="1538"/>
                  <a:pt x="1459" y="1538"/>
                </a:cubicBezTo>
                <a:cubicBezTo>
                  <a:pt x="3214" y="1538"/>
                  <a:pt x="3214" y="1538"/>
                  <a:pt x="3214" y="1538"/>
                </a:cubicBezTo>
                <a:cubicBezTo>
                  <a:pt x="3214" y="1150"/>
                  <a:pt x="3214" y="1150"/>
                  <a:pt x="3214" y="1150"/>
                </a:cubicBezTo>
                <a:cubicBezTo>
                  <a:pt x="590" y="1150"/>
                  <a:pt x="590" y="1150"/>
                  <a:pt x="590" y="1150"/>
                </a:cubicBezTo>
                <a:close/>
                <a:moveTo>
                  <a:pt x="1459" y="1769"/>
                </a:moveTo>
                <a:cubicBezTo>
                  <a:pt x="1337" y="1769"/>
                  <a:pt x="1238" y="1869"/>
                  <a:pt x="1238" y="1991"/>
                </a:cubicBezTo>
                <a:cubicBezTo>
                  <a:pt x="1238" y="4116"/>
                  <a:pt x="1238" y="4116"/>
                  <a:pt x="1238" y="4116"/>
                </a:cubicBezTo>
                <a:cubicBezTo>
                  <a:pt x="1238" y="4238"/>
                  <a:pt x="1337" y="4337"/>
                  <a:pt x="1459" y="4337"/>
                </a:cubicBezTo>
                <a:cubicBezTo>
                  <a:pt x="3214" y="4337"/>
                  <a:pt x="3214" y="4337"/>
                  <a:pt x="3214" y="4337"/>
                </a:cubicBezTo>
                <a:cubicBezTo>
                  <a:pt x="3214" y="1769"/>
                  <a:pt x="3214" y="1769"/>
                  <a:pt x="3214" y="1769"/>
                </a:cubicBezTo>
                <a:cubicBezTo>
                  <a:pt x="1459" y="1769"/>
                  <a:pt x="1459" y="1769"/>
                  <a:pt x="1459" y="1769"/>
                </a:cubicBezTo>
                <a:close/>
                <a:moveTo>
                  <a:pt x="3214" y="918"/>
                </a:moveTo>
                <a:cubicBezTo>
                  <a:pt x="3572" y="918"/>
                  <a:pt x="3572" y="918"/>
                  <a:pt x="3572" y="918"/>
                </a:cubicBezTo>
                <a:cubicBezTo>
                  <a:pt x="3572" y="609"/>
                  <a:pt x="3572" y="609"/>
                  <a:pt x="3572" y="609"/>
                </a:cubicBezTo>
                <a:cubicBezTo>
                  <a:pt x="3214" y="609"/>
                  <a:pt x="3214" y="609"/>
                  <a:pt x="3214" y="609"/>
                </a:cubicBezTo>
                <a:cubicBezTo>
                  <a:pt x="3214" y="231"/>
                  <a:pt x="3214" y="231"/>
                  <a:pt x="3214" y="231"/>
                </a:cubicBezTo>
                <a:cubicBezTo>
                  <a:pt x="2810" y="231"/>
                  <a:pt x="2810" y="231"/>
                  <a:pt x="2810" y="231"/>
                </a:cubicBezTo>
                <a:cubicBezTo>
                  <a:pt x="2810" y="610"/>
                  <a:pt x="2810" y="610"/>
                  <a:pt x="2810" y="610"/>
                </a:cubicBezTo>
                <a:cubicBezTo>
                  <a:pt x="2578" y="610"/>
                  <a:pt x="2578" y="610"/>
                  <a:pt x="2578" y="610"/>
                </a:cubicBezTo>
                <a:cubicBezTo>
                  <a:pt x="2578" y="231"/>
                  <a:pt x="2578" y="231"/>
                  <a:pt x="2578" y="231"/>
                </a:cubicBezTo>
                <a:cubicBezTo>
                  <a:pt x="2022" y="231"/>
                  <a:pt x="2022" y="231"/>
                  <a:pt x="2022" y="231"/>
                </a:cubicBezTo>
                <a:cubicBezTo>
                  <a:pt x="2022" y="610"/>
                  <a:pt x="2022" y="610"/>
                  <a:pt x="2022" y="610"/>
                </a:cubicBezTo>
                <a:cubicBezTo>
                  <a:pt x="1790" y="610"/>
                  <a:pt x="1790" y="610"/>
                  <a:pt x="1790" y="610"/>
                </a:cubicBezTo>
                <a:cubicBezTo>
                  <a:pt x="1790" y="231"/>
                  <a:pt x="1790" y="231"/>
                  <a:pt x="1790" y="231"/>
                </a:cubicBezTo>
                <a:cubicBezTo>
                  <a:pt x="1234" y="231"/>
                  <a:pt x="1234" y="231"/>
                  <a:pt x="1234" y="231"/>
                </a:cubicBezTo>
                <a:cubicBezTo>
                  <a:pt x="1234" y="610"/>
                  <a:pt x="1234" y="610"/>
                  <a:pt x="1234" y="610"/>
                </a:cubicBezTo>
                <a:cubicBezTo>
                  <a:pt x="1002" y="610"/>
                  <a:pt x="1002" y="610"/>
                  <a:pt x="1002" y="610"/>
                </a:cubicBezTo>
                <a:cubicBezTo>
                  <a:pt x="1002" y="231"/>
                  <a:pt x="1002" y="231"/>
                  <a:pt x="1002" y="231"/>
                </a:cubicBezTo>
                <a:cubicBezTo>
                  <a:pt x="590" y="231"/>
                  <a:pt x="590" y="231"/>
                  <a:pt x="590" y="231"/>
                </a:cubicBezTo>
                <a:cubicBezTo>
                  <a:pt x="590" y="609"/>
                  <a:pt x="590" y="609"/>
                  <a:pt x="590" y="609"/>
                </a:cubicBezTo>
                <a:cubicBezTo>
                  <a:pt x="232" y="609"/>
                  <a:pt x="232" y="609"/>
                  <a:pt x="232" y="609"/>
                </a:cubicBezTo>
                <a:cubicBezTo>
                  <a:pt x="232" y="918"/>
                  <a:pt x="232" y="918"/>
                  <a:pt x="232" y="918"/>
                </a:cubicBezTo>
                <a:cubicBezTo>
                  <a:pt x="3214" y="918"/>
                  <a:pt x="3214" y="918"/>
                  <a:pt x="3214" y="918"/>
                </a:cubicBezTo>
                <a:close/>
                <a:moveTo>
                  <a:pt x="2822" y="3973"/>
                </a:moveTo>
                <a:cubicBezTo>
                  <a:pt x="2551" y="3702"/>
                  <a:pt x="2551" y="3702"/>
                  <a:pt x="2551" y="3702"/>
                </a:cubicBezTo>
                <a:cubicBezTo>
                  <a:pt x="2280" y="3973"/>
                  <a:pt x="2280" y="3973"/>
                  <a:pt x="2280" y="3973"/>
                </a:cubicBezTo>
                <a:cubicBezTo>
                  <a:pt x="2116" y="3809"/>
                  <a:pt x="2116" y="3809"/>
                  <a:pt x="2116" y="3809"/>
                </a:cubicBezTo>
                <a:cubicBezTo>
                  <a:pt x="2387" y="3538"/>
                  <a:pt x="2387" y="3538"/>
                  <a:pt x="2387" y="3538"/>
                </a:cubicBezTo>
                <a:cubicBezTo>
                  <a:pt x="1958" y="3109"/>
                  <a:pt x="1958" y="3109"/>
                  <a:pt x="1958" y="3109"/>
                </a:cubicBezTo>
                <a:cubicBezTo>
                  <a:pt x="1768" y="3109"/>
                  <a:pt x="1768" y="3109"/>
                  <a:pt x="1768" y="3109"/>
                </a:cubicBezTo>
                <a:cubicBezTo>
                  <a:pt x="1768" y="3538"/>
                  <a:pt x="1768" y="3538"/>
                  <a:pt x="1768" y="3538"/>
                </a:cubicBezTo>
                <a:cubicBezTo>
                  <a:pt x="1536" y="3538"/>
                  <a:pt x="1536" y="3538"/>
                  <a:pt x="1536" y="3538"/>
                </a:cubicBezTo>
                <a:cubicBezTo>
                  <a:pt x="1536" y="2133"/>
                  <a:pt x="1536" y="2133"/>
                  <a:pt x="1536" y="2133"/>
                </a:cubicBezTo>
                <a:cubicBezTo>
                  <a:pt x="2024" y="2133"/>
                  <a:pt x="2024" y="2133"/>
                  <a:pt x="2024" y="2133"/>
                </a:cubicBezTo>
                <a:cubicBezTo>
                  <a:pt x="2293" y="2133"/>
                  <a:pt x="2512" y="2352"/>
                  <a:pt x="2512" y="2621"/>
                </a:cubicBezTo>
                <a:cubicBezTo>
                  <a:pt x="2512" y="2814"/>
                  <a:pt x="2400" y="2981"/>
                  <a:pt x="2237" y="3060"/>
                </a:cubicBezTo>
                <a:cubicBezTo>
                  <a:pt x="2551" y="3374"/>
                  <a:pt x="2551" y="3374"/>
                  <a:pt x="2551" y="3374"/>
                </a:cubicBezTo>
                <a:cubicBezTo>
                  <a:pt x="2822" y="3103"/>
                  <a:pt x="2822" y="3103"/>
                  <a:pt x="2822" y="3103"/>
                </a:cubicBezTo>
                <a:cubicBezTo>
                  <a:pt x="2986" y="3267"/>
                  <a:pt x="2986" y="3267"/>
                  <a:pt x="2986" y="3267"/>
                </a:cubicBezTo>
                <a:cubicBezTo>
                  <a:pt x="2715" y="3538"/>
                  <a:pt x="2715" y="3538"/>
                  <a:pt x="2715" y="3538"/>
                </a:cubicBezTo>
                <a:cubicBezTo>
                  <a:pt x="2986" y="3809"/>
                  <a:pt x="2986" y="3809"/>
                  <a:pt x="2986" y="3809"/>
                </a:cubicBezTo>
                <a:cubicBezTo>
                  <a:pt x="2822" y="3973"/>
                  <a:pt x="2822" y="3973"/>
                  <a:pt x="2822" y="3973"/>
                </a:cubicBezTo>
                <a:close/>
                <a:moveTo>
                  <a:pt x="1768" y="2877"/>
                </a:moveTo>
                <a:cubicBezTo>
                  <a:pt x="2024" y="2877"/>
                  <a:pt x="2024" y="2877"/>
                  <a:pt x="2024" y="2877"/>
                </a:cubicBezTo>
                <a:cubicBezTo>
                  <a:pt x="2165" y="2877"/>
                  <a:pt x="2280" y="2762"/>
                  <a:pt x="2280" y="2621"/>
                </a:cubicBezTo>
                <a:cubicBezTo>
                  <a:pt x="2280" y="2480"/>
                  <a:pt x="2165" y="2365"/>
                  <a:pt x="2024" y="2365"/>
                </a:cubicBezTo>
                <a:cubicBezTo>
                  <a:pt x="1768" y="2365"/>
                  <a:pt x="1768" y="2365"/>
                  <a:pt x="1768" y="2365"/>
                </a:cubicBezTo>
                <a:cubicBezTo>
                  <a:pt x="1768" y="2877"/>
                  <a:pt x="1768" y="2877"/>
                  <a:pt x="1768" y="2877"/>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16" name="Freeform 49">
            <a:extLst>
              <a:ext uri="{FF2B5EF4-FFF2-40B4-BE49-F238E27FC236}">
                <a16:creationId xmlns:a16="http://schemas.microsoft.com/office/drawing/2014/main" id="{2193AD93-EE11-410E-8A5B-FB8F84EA8F16}"/>
              </a:ext>
            </a:extLst>
          </p:cNvPr>
          <p:cNvSpPr>
            <a:spLocks noChangeAspect="1" noEditPoints="1"/>
          </p:cNvSpPr>
          <p:nvPr/>
        </p:nvSpPr>
        <p:spPr bwMode="auto">
          <a:xfrm>
            <a:off x="5087514" y="1044810"/>
            <a:ext cx="367399" cy="306166"/>
          </a:xfrm>
          <a:custGeom>
            <a:avLst/>
            <a:gdLst>
              <a:gd name="T0" fmla="*/ 676 w 5220"/>
              <a:gd name="T1" fmla="*/ 4350 h 4350"/>
              <a:gd name="T2" fmla="*/ 676 w 5220"/>
              <a:gd name="T3" fmla="*/ 3576 h 4350"/>
              <a:gd name="T4" fmla="*/ 425 w 5220"/>
              <a:gd name="T5" fmla="*/ 3576 h 4350"/>
              <a:gd name="T6" fmla="*/ 0 w 5220"/>
              <a:gd name="T7" fmla="*/ 3152 h 4350"/>
              <a:gd name="T8" fmla="*/ 0 w 5220"/>
              <a:gd name="T9" fmla="*/ 1448 h 4350"/>
              <a:gd name="T10" fmla="*/ 425 w 5220"/>
              <a:gd name="T11" fmla="*/ 1023 h 4350"/>
              <a:gd name="T12" fmla="*/ 1851 w 5220"/>
              <a:gd name="T13" fmla="*/ 1023 h 4350"/>
              <a:gd name="T14" fmla="*/ 1851 w 5220"/>
              <a:gd name="T15" fmla="*/ 425 h 4350"/>
              <a:gd name="T16" fmla="*/ 2275 w 5220"/>
              <a:gd name="T17" fmla="*/ 0 h 4350"/>
              <a:gd name="T18" fmla="*/ 4796 w 5220"/>
              <a:gd name="T19" fmla="*/ 0 h 4350"/>
              <a:gd name="T20" fmla="*/ 5220 w 5220"/>
              <a:gd name="T21" fmla="*/ 425 h 4350"/>
              <a:gd name="T22" fmla="*/ 5220 w 5220"/>
              <a:gd name="T23" fmla="*/ 2129 h 4350"/>
              <a:gd name="T24" fmla="*/ 4796 w 5220"/>
              <a:gd name="T25" fmla="*/ 2553 h 4350"/>
              <a:gd name="T26" fmla="*/ 4545 w 5220"/>
              <a:gd name="T27" fmla="*/ 2553 h 4350"/>
              <a:gd name="T28" fmla="*/ 4545 w 5220"/>
              <a:gd name="T29" fmla="*/ 3327 h 4350"/>
              <a:gd name="T30" fmla="*/ 3545 w 5220"/>
              <a:gd name="T31" fmla="*/ 2553 h 4350"/>
              <a:gd name="T32" fmla="*/ 3370 w 5220"/>
              <a:gd name="T33" fmla="*/ 2553 h 4350"/>
              <a:gd name="T34" fmla="*/ 3370 w 5220"/>
              <a:gd name="T35" fmla="*/ 3152 h 4350"/>
              <a:gd name="T36" fmla="*/ 2945 w 5220"/>
              <a:gd name="T37" fmla="*/ 3576 h 4350"/>
              <a:gd name="T38" fmla="*/ 1676 w 5220"/>
              <a:gd name="T39" fmla="*/ 3576 h 4350"/>
              <a:gd name="T40" fmla="*/ 676 w 5220"/>
              <a:gd name="T41" fmla="*/ 4350 h 4350"/>
              <a:gd name="T42" fmla="*/ 425 w 5220"/>
              <a:gd name="T43" fmla="*/ 1218 h 4350"/>
              <a:gd name="T44" fmla="*/ 195 w 5220"/>
              <a:gd name="T45" fmla="*/ 1448 h 4350"/>
              <a:gd name="T46" fmla="*/ 195 w 5220"/>
              <a:gd name="T47" fmla="*/ 3152 h 4350"/>
              <a:gd name="T48" fmla="*/ 425 w 5220"/>
              <a:gd name="T49" fmla="*/ 3381 h 4350"/>
              <a:gd name="T50" fmla="*/ 871 w 5220"/>
              <a:gd name="T51" fmla="*/ 3381 h 4350"/>
              <a:gd name="T52" fmla="*/ 871 w 5220"/>
              <a:gd name="T53" fmla="*/ 3953 h 4350"/>
              <a:gd name="T54" fmla="*/ 1609 w 5220"/>
              <a:gd name="T55" fmla="*/ 3381 h 4350"/>
              <a:gd name="T56" fmla="*/ 2945 w 5220"/>
              <a:gd name="T57" fmla="*/ 3381 h 4350"/>
              <a:gd name="T58" fmla="*/ 3175 w 5220"/>
              <a:gd name="T59" fmla="*/ 3152 h 4350"/>
              <a:gd name="T60" fmla="*/ 3175 w 5220"/>
              <a:gd name="T61" fmla="*/ 2553 h 4350"/>
              <a:gd name="T62" fmla="*/ 2275 w 5220"/>
              <a:gd name="T63" fmla="*/ 2553 h 4350"/>
              <a:gd name="T64" fmla="*/ 1851 w 5220"/>
              <a:gd name="T65" fmla="*/ 2129 h 4350"/>
              <a:gd name="T66" fmla="*/ 1851 w 5220"/>
              <a:gd name="T67" fmla="*/ 1218 h 4350"/>
              <a:gd name="T68" fmla="*/ 425 w 5220"/>
              <a:gd name="T69" fmla="*/ 1218 h 4350"/>
              <a:gd name="T70" fmla="*/ 3370 w 5220"/>
              <a:gd name="T71" fmla="*/ 2358 h 4350"/>
              <a:gd name="T72" fmla="*/ 3612 w 5220"/>
              <a:gd name="T73" fmla="*/ 2358 h 4350"/>
              <a:gd name="T74" fmla="*/ 4350 w 5220"/>
              <a:gd name="T75" fmla="*/ 2930 h 4350"/>
              <a:gd name="T76" fmla="*/ 4350 w 5220"/>
              <a:gd name="T77" fmla="*/ 2358 h 4350"/>
              <a:gd name="T78" fmla="*/ 4796 w 5220"/>
              <a:gd name="T79" fmla="*/ 2358 h 4350"/>
              <a:gd name="T80" fmla="*/ 5026 w 5220"/>
              <a:gd name="T81" fmla="*/ 2129 h 4350"/>
              <a:gd name="T82" fmla="*/ 5026 w 5220"/>
              <a:gd name="T83" fmla="*/ 425 h 4350"/>
              <a:gd name="T84" fmla="*/ 4796 w 5220"/>
              <a:gd name="T85" fmla="*/ 195 h 4350"/>
              <a:gd name="T86" fmla="*/ 2275 w 5220"/>
              <a:gd name="T87" fmla="*/ 195 h 4350"/>
              <a:gd name="T88" fmla="*/ 2045 w 5220"/>
              <a:gd name="T89" fmla="*/ 425 h 4350"/>
              <a:gd name="T90" fmla="*/ 2045 w 5220"/>
              <a:gd name="T91" fmla="*/ 1023 h 4350"/>
              <a:gd name="T92" fmla="*/ 2945 w 5220"/>
              <a:gd name="T93" fmla="*/ 1023 h 4350"/>
              <a:gd name="T94" fmla="*/ 3370 w 5220"/>
              <a:gd name="T95" fmla="*/ 1448 h 4350"/>
              <a:gd name="T96" fmla="*/ 3370 w 5220"/>
              <a:gd name="T97" fmla="*/ 2358 h 4350"/>
              <a:gd name="T98" fmla="*/ 2045 w 5220"/>
              <a:gd name="T99" fmla="*/ 1218 h 4350"/>
              <a:gd name="T100" fmla="*/ 2045 w 5220"/>
              <a:gd name="T101" fmla="*/ 2129 h 4350"/>
              <a:gd name="T102" fmla="*/ 2275 w 5220"/>
              <a:gd name="T103" fmla="*/ 2358 h 4350"/>
              <a:gd name="T104" fmla="*/ 3175 w 5220"/>
              <a:gd name="T105" fmla="*/ 2358 h 4350"/>
              <a:gd name="T106" fmla="*/ 3175 w 5220"/>
              <a:gd name="T107" fmla="*/ 1448 h 4350"/>
              <a:gd name="T108" fmla="*/ 2945 w 5220"/>
              <a:gd name="T109" fmla="*/ 1218 h 4350"/>
              <a:gd name="T110" fmla="*/ 2045 w 5220"/>
              <a:gd name="T111" fmla="*/ 1218 h 4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20" h="4350">
                <a:moveTo>
                  <a:pt x="676" y="4350"/>
                </a:moveTo>
                <a:cubicBezTo>
                  <a:pt x="676" y="3576"/>
                  <a:pt x="676" y="3576"/>
                  <a:pt x="676" y="3576"/>
                </a:cubicBezTo>
                <a:cubicBezTo>
                  <a:pt x="425" y="3576"/>
                  <a:pt x="425" y="3576"/>
                  <a:pt x="425" y="3576"/>
                </a:cubicBezTo>
                <a:cubicBezTo>
                  <a:pt x="191" y="3576"/>
                  <a:pt x="0" y="3386"/>
                  <a:pt x="0" y="3152"/>
                </a:cubicBezTo>
                <a:cubicBezTo>
                  <a:pt x="0" y="1448"/>
                  <a:pt x="0" y="1448"/>
                  <a:pt x="0" y="1448"/>
                </a:cubicBezTo>
                <a:cubicBezTo>
                  <a:pt x="0" y="1214"/>
                  <a:pt x="191" y="1023"/>
                  <a:pt x="425" y="1023"/>
                </a:cubicBezTo>
                <a:cubicBezTo>
                  <a:pt x="1851" y="1023"/>
                  <a:pt x="1851" y="1023"/>
                  <a:pt x="1851" y="1023"/>
                </a:cubicBezTo>
                <a:cubicBezTo>
                  <a:pt x="1851" y="425"/>
                  <a:pt x="1851" y="425"/>
                  <a:pt x="1851" y="425"/>
                </a:cubicBezTo>
                <a:cubicBezTo>
                  <a:pt x="1851" y="191"/>
                  <a:pt x="2041" y="0"/>
                  <a:pt x="2275" y="0"/>
                </a:cubicBezTo>
                <a:cubicBezTo>
                  <a:pt x="4796" y="0"/>
                  <a:pt x="4796" y="0"/>
                  <a:pt x="4796" y="0"/>
                </a:cubicBezTo>
                <a:cubicBezTo>
                  <a:pt x="5030" y="0"/>
                  <a:pt x="5220" y="191"/>
                  <a:pt x="5220" y="425"/>
                </a:cubicBezTo>
                <a:cubicBezTo>
                  <a:pt x="5220" y="2129"/>
                  <a:pt x="5220" y="2129"/>
                  <a:pt x="5220" y="2129"/>
                </a:cubicBezTo>
                <a:cubicBezTo>
                  <a:pt x="5220" y="2362"/>
                  <a:pt x="5030" y="2553"/>
                  <a:pt x="4796" y="2553"/>
                </a:cubicBezTo>
                <a:cubicBezTo>
                  <a:pt x="4545" y="2553"/>
                  <a:pt x="4545" y="2553"/>
                  <a:pt x="4545" y="2553"/>
                </a:cubicBezTo>
                <a:cubicBezTo>
                  <a:pt x="4545" y="3327"/>
                  <a:pt x="4545" y="3327"/>
                  <a:pt x="4545" y="3327"/>
                </a:cubicBezTo>
                <a:cubicBezTo>
                  <a:pt x="3545" y="2553"/>
                  <a:pt x="3545" y="2553"/>
                  <a:pt x="3545" y="2553"/>
                </a:cubicBezTo>
                <a:cubicBezTo>
                  <a:pt x="3370" y="2553"/>
                  <a:pt x="3370" y="2553"/>
                  <a:pt x="3370" y="2553"/>
                </a:cubicBezTo>
                <a:cubicBezTo>
                  <a:pt x="3370" y="3152"/>
                  <a:pt x="3370" y="3152"/>
                  <a:pt x="3370" y="3152"/>
                </a:cubicBezTo>
                <a:cubicBezTo>
                  <a:pt x="3370" y="3386"/>
                  <a:pt x="3179" y="3576"/>
                  <a:pt x="2945" y="3576"/>
                </a:cubicBezTo>
                <a:cubicBezTo>
                  <a:pt x="1676" y="3576"/>
                  <a:pt x="1676" y="3576"/>
                  <a:pt x="1676" y="3576"/>
                </a:cubicBezTo>
                <a:cubicBezTo>
                  <a:pt x="676" y="4350"/>
                  <a:pt x="676" y="4350"/>
                  <a:pt x="676" y="4350"/>
                </a:cubicBezTo>
                <a:close/>
                <a:moveTo>
                  <a:pt x="425" y="1218"/>
                </a:moveTo>
                <a:cubicBezTo>
                  <a:pt x="298" y="1218"/>
                  <a:pt x="195" y="1321"/>
                  <a:pt x="195" y="1448"/>
                </a:cubicBezTo>
                <a:cubicBezTo>
                  <a:pt x="195" y="3152"/>
                  <a:pt x="195" y="3152"/>
                  <a:pt x="195" y="3152"/>
                </a:cubicBezTo>
                <a:cubicBezTo>
                  <a:pt x="195" y="3278"/>
                  <a:pt x="298" y="3381"/>
                  <a:pt x="425" y="3381"/>
                </a:cubicBezTo>
                <a:cubicBezTo>
                  <a:pt x="871" y="3381"/>
                  <a:pt x="871" y="3381"/>
                  <a:pt x="871" y="3381"/>
                </a:cubicBezTo>
                <a:cubicBezTo>
                  <a:pt x="871" y="3953"/>
                  <a:pt x="871" y="3953"/>
                  <a:pt x="871" y="3953"/>
                </a:cubicBezTo>
                <a:cubicBezTo>
                  <a:pt x="1609" y="3381"/>
                  <a:pt x="1609" y="3381"/>
                  <a:pt x="1609" y="3381"/>
                </a:cubicBezTo>
                <a:cubicBezTo>
                  <a:pt x="2945" y="3381"/>
                  <a:pt x="2945" y="3381"/>
                  <a:pt x="2945" y="3381"/>
                </a:cubicBezTo>
                <a:cubicBezTo>
                  <a:pt x="3072" y="3381"/>
                  <a:pt x="3175" y="3278"/>
                  <a:pt x="3175" y="3152"/>
                </a:cubicBezTo>
                <a:cubicBezTo>
                  <a:pt x="3175" y="2553"/>
                  <a:pt x="3175" y="2553"/>
                  <a:pt x="3175" y="2553"/>
                </a:cubicBezTo>
                <a:cubicBezTo>
                  <a:pt x="2275" y="2553"/>
                  <a:pt x="2275" y="2553"/>
                  <a:pt x="2275" y="2553"/>
                </a:cubicBezTo>
                <a:cubicBezTo>
                  <a:pt x="2041" y="2553"/>
                  <a:pt x="1851" y="2362"/>
                  <a:pt x="1851" y="2129"/>
                </a:cubicBezTo>
                <a:cubicBezTo>
                  <a:pt x="1851" y="1218"/>
                  <a:pt x="1851" y="1218"/>
                  <a:pt x="1851" y="1218"/>
                </a:cubicBezTo>
                <a:cubicBezTo>
                  <a:pt x="425" y="1218"/>
                  <a:pt x="425" y="1218"/>
                  <a:pt x="425" y="1218"/>
                </a:cubicBezTo>
                <a:close/>
                <a:moveTo>
                  <a:pt x="3370" y="2358"/>
                </a:moveTo>
                <a:cubicBezTo>
                  <a:pt x="3612" y="2358"/>
                  <a:pt x="3612" y="2358"/>
                  <a:pt x="3612" y="2358"/>
                </a:cubicBezTo>
                <a:cubicBezTo>
                  <a:pt x="4350" y="2930"/>
                  <a:pt x="4350" y="2930"/>
                  <a:pt x="4350" y="2930"/>
                </a:cubicBezTo>
                <a:cubicBezTo>
                  <a:pt x="4350" y="2358"/>
                  <a:pt x="4350" y="2358"/>
                  <a:pt x="4350" y="2358"/>
                </a:cubicBezTo>
                <a:cubicBezTo>
                  <a:pt x="4796" y="2358"/>
                  <a:pt x="4796" y="2358"/>
                  <a:pt x="4796" y="2358"/>
                </a:cubicBezTo>
                <a:cubicBezTo>
                  <a:pt x="4923" y="2358"/>
                  <a:pt x="5026" y="2255"/>
                  <a:pt x="5026" y="2129"/>
                </a:cubicBezTo>
                <a:cubicBezTo>
                  <a:pt x="5026" y="425"/>
                  <a:pt x="5026" y="425"/>
                  <a:pt x="5026" y="425"/>
                </a:cubicBezTo>
                <a:cubicBezTo>
                  <a:pt x="5026" y="298"/>
                  <a:pt x="4923" y="195"/>
                  <a:pt x="4796" y="195"/>
                </a:cubicBezTo>
                <a:cubicBezTo>
                  <a:pt x="2275" y="195"/>
                  <a:pt x="2275" y="195"/>
                  <a:pt x="2275" y="195"/>
                </a:cubicBezTo>
                <a:cubicBezTo>
                  <a:pt x="2149" y="195"/>
                  <a:pt x="2045" y="298"/>
                  <a:pt x="2045" y="425"/>
                </a:cubicBezTo>
                <a:cubicBezTo>
                  <a:pt x="2045" y="1023"/>
                  <a:pt x="2045" y="1023"/>
                  <a:pt x="2045" y="1023"/>
                </a:cubicBezTo>
                <a:cubicBezTo>
                  <a:pt x="2945" y="1023"/>
                  <a:pt x="2945" y="1023"/>
                  <a:pt x="2945" y="1023"/>
                </a:cubicBezTo>
                <a:cubicBezTo>
                  <a:pt x="3179" y="1023"/>
                  <a:pt x="3370" y="1214"/>
                  <a:pt x="3370" y="1448"/>
                </a:cubicBezTo>
                <a:cubicBezTo>
                  <a:pt x="3370" y="2358"/>
                  <a:pt x="3370" y="2358"/>
                  <a:pt x="3370" y="2358"/>
                </a:cubicBezTo>
                <a:close/>
                <a:moveTo>
                  <a:pt x="2045" y="1218"/>
                </a:moveTo>
                <a:cubicBezTo>
                  <a:pt x="2045" y="2129"/>
                  <a:pt x="2045" y="2129"/>
                  <a:pt x="2045" y="2129"/>
                </a:cubicBezTo>
                <a:cubicBezTo>
                  <a:pt x="2045" y="2255"/>
                  <a:pt x="2149" y="2358"/>
                  <a:pt x="2275" y="2358"/>
                </a:cubicBezTo>
                <a:cubicBezTo>
                  <a:pt x="3175" y="2358"/>
                  <a:pt x="3175" y="2358"/>
                  <a:pt x="3175" y="2358"/>
                </a:cubicBezTo>
                <a:cubicBezTo>
                  <a:pt x="3175" y="1448"/>
                  <a:pt x="3175" y="1448"/>
                  <a:pt x="3175" y="1448"/>
                </a:cubicBezTo>
                <a:cubicBezTo>
                  <a:pt x="3175" y="1321"/>
                  <a:pt x="3072" y="1218"/>
                  <a:pt x="2945" y="1218"/>
                </a:cubicBezTo>
                <a:cubicBezTo>
                  <a:pt x="2045" y="1218"/>
                  <a:pt x="2045" y="1218"/>
                  <a:pt x="2045" y="1218"/>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dirty="0">
              <a:solidFill>
                <a:srgbClr val="000000"/>
              </a:solidFill>
              <a:latin typeface="Arial"/>
            </a:endParaRPr>
          </a:p>
        </p:txBody>
      </p:sp>
      <p:sp>
        <p:nvSpPr>
          <p:cNvPr id="19" name="Rectangle 18">
            <a:extLst>
              <a:ext uri="{FF2B5EF4-FFF2-40B4-BE49-F238E27FC236}">
                <a16:creationId xmlns:a16="http://schemas.microsoft.com/office/drawing/2014/main" id="{CEAC3D75-915A-4F1E-BE73-4D211AE85874}"/>
              </a:ext>
            </a:extLst>
          </p:cNvPr>
          <p:cNvSpPr/>
          <p:nvPr/>
        </p:nvSpPr>
        <p:spPr>
          <a:xfrm>
            <a:off x="356898" y="3524250"/>
            <a:ext cx="3543100" cy="992579"/>
          </a:xfrm>
          <a:prstGeom prst="rect">
            <a:avLst/>
          </a:prstGeom>
        </p:spPr>
        <p:txBody>
          <a:bodyPr wrap="square">
            <a:spAutoFit/>
          </a:bodyPr>
          <a:lstStyle/>
          <a:p>
            <a:pPr defTabSz="685800">
              <a:defRPr/>
            </a:pPr>
            <a:r>
              <a:rPr lang="en-US" sz="975" dirty="0">
                <a:solidFill>
                  <a:srgbClr val="3F3F3F"/>
                </a:solidFill>
                <a:latin typeface="Arial"/>
              </a:rPr>
              <a:t>Sometimes, the health conditions are mild and short lived. Other times, they’re more serious and long lasting. Either way, there are effective treatments that can help. Your medical plan includes behavioral health benefits, with the help and resources you need to work toward feeling your best.</a:t>
            </a:r>
          </a:p>
        </p:txBody>
      </p:sp>
      <p:cxnSp>
        <p:nvCxnSpPr>
          <p:cNvPr id="24" name="Straight Connector 23">
            <a:extLst>
              <a:ext uri="{FF2B5EF4-FFF2-40B4-BE49-F238E27FC236}">
                <a16:creationId xmlns:a16="http://schemas.microsoft.com/office/drawing/2014/main" id="{CE03215C-26DE-4873-9CC2-BC679767BF36}"/>
              </a:ext>
            </a:extLst>
          </p:cNvPr>
          <p:cNvCxnSpPr>
            <a:cxnSpLocks/>
          </p:cNvCxnSpPr>
          <p:nvPr/>
        </p:nvCxnSpPr>
        <p:spPr>
          <a:xfrm>
            <a:off x="416386" y="1764632"/>
            <a:ext cx="429387" cy="0"/>
          </a:xfrm>
          <a:prstGeom prst="line">
            <a:avLst/>
          </a:prstGeom>
          <a:ln w="1270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Behavioral Health</a:t>
            </a:r>
          </a:p>
        </p:txBody>
      </p:sp>
      <p:sp>
        <p:nvSpPr>
          <p:cNvPr id="6" name="Slide Number Placeholder 5"/>
          <p:cNvSpPr>
            <a:spLocks noGrp="1"/>
          </p:cNvSpPr>
          <p:nvPr>
            <p:ph type="sldNum" sz="quarter" idx="12"/>
          </p:nvPr>
        </p:nvSpPr>
        <p:spPr/>
        <p:txBody>
          <a:bodyPr/>
          <a:lstStyle/>
          <a:p>
            <a:fld id="{E371AF7A-8F1A-2B4D-809E-CE7451B57B17}" type="slidenum">
              <a:rPr lang="en-US" smtClean="0"/>
              <a:pPr/>
              <a:t>12</a:t>
            </a:fld>
            <a:endParaRPr lang="en-US" dirty="0"/>
          </a:p>
        </p:txBody>
      </p:sp>
    </p:spTree>
    <p:extLst>
      <p:ext uri="{BB962C8B-B14F-4D97-AF65-F5344CB8AC3E}">
        <p14:creationId xmlns:p14="http://schemas.microsoft.com/office/powerpoint/2010/main" val="391207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DCFBB1-58ED-43EB-9FF1-04E13F9ED034}"/>
              </a:ext>
            </a:extLst>
          </p:cNvPr>
          <p:cNvSpPr/>
          <p:nvPr/>
        </p:nvSpPr>
        <p:spPr>
          <a:xfrm>
            <a:off x="-6351" y="0"/>
            <a:ext cx="9144000"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C6C0833-4757-4C3B-A06F-7326EB3E0C78}"/>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Loyola Prescription Drug Plan </a:t>
            </a:r>
          </a:p>
        </p:txBody>
      </p:sp>
      <p:sp>
        <p:nvSpPr>
          <p:cNvPr id="10" name="Slide Number Placeholder 5">
            <a:extLst>
              <a:ext uri="{FF2B5EF4-FFF2-40B4-BE49-F238E27FC236}">
                <a16:creationId xmlns:a16="http://schemas.microsoft.com/office/drawing/2014/main" id="{C2309FC2-4423-4DE7-A92A-D6B2F25D7136}"/>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13</a:t>
            </a:fld>
            <a:endParaRPr lang="en-US" dirty="0"/>
          </a:p>
        </p:txBody>
      </p:sp>
      <p:pic>
        <p:nvPicPr>
          <p:cNvPr id="8" name="Picture 7"/>
          <p:cNvPicPr>
            <a:picLocks noChangeAspect="1"/>
          </p:cNvPicPr>
          <p:nvPr/>
        </p:nvPicPr>
        <p:blipFill>
          <a:blip r:embed="rId3"/>
          <a:stretch>
            <a:fillRect/>
          </a:stretch>
        </p:blipFill>
        <p:spPr>
          <a:xfrm>
            <a:off x="5511783" y="0"/>
            <a:ext cx="3632217" cy="845243"/>
          </a:xfrm>
          <a:prstGeom prst="rect">
            <a:avLst/>
          </a:prstGeom>
        </p:spPr>
      </p:pic>
      <p:sp>
        <p:nvSpPr>
          <p:cNvPr id="2" name="Rectangle 1"/>
          <p:cNvSpPr/>
          <p:nvPr/>
        </p:nvSpPr>
        <p:spPr>
          <a:xfrm>
            <a:off x="93785" y="785447"/>
            <a:ext cx="8906914" cy="4139595"/>
          </a:xfrm>
          <a:prstGeom prst="rect">
            <a:avLst/>
          </a:prstGeom>
        </p:spPr>
        <p:txBody>
          <a:bodyPr wrap="square">
            <a:spAutoFit/>
          </a:bodyPr>
          <a:lstStyle/>
          <a:p>
            <a:pPr marL="91440" indent="-91440">
              <a:spcAft>
                <a:spcPts val="600"/>
              </a:spcAft>
              <a:buFont typeface="Arial" pitchFamily="34" charset="0"/>
              <a:buChar char="•"/>
            </a:pPr>
            <a:r>
              <a:rPr lang="en-US" sz="1900" dirty="0">
                <a:cs typeface="Myriad Pro" pitchFamily="34" charset="0"/>
              </a:rPr>
              <a:t> 	Medical plan participants only</a:t>
            </a:r>
          </a:p>
          <a:p>
            <a:pPr marL="91440" indent="-91440">
              <a:spcAft>
                <a:spcPts val="600"/>
              </a:spcAft>
              <a:buFont typeface="Arial" pitchFamily="34" charset="0"/>
              <a:buChar char="•"/>
            </a:pPr>
            <a:r>
              <a:rPr lang="en-US" sz="1900" dirty="0"/>
              <a:t>    No separate enrollment needed for prescription coverage</a:t>
            </a:r>
          </a:p>
          <a:p>
            <a:pPr marL="91440" indent="-91440">
              <a:spcAft>
                <a:spcPts val="600"/>
              </a:spcAft>
              <a:buFont typeface="Arial" pitchFamily="34" charset="0"/>
              <a:buChar char="•"/>
            </a:pPr>
            <a:r>
              <a:rPr lang="en-US" sz="1900" dirty="0"/>
              <a:t>    PPO 1 &amp; PPO 2 have a separate medical and RX deductible and out of  </a:t>
            </a:r>
          </a:p>
          <a:p>
            <a:pPr>
              <a:spcAft>
                <a:spcPts val="600"/>
              </a:spcAft>
            </a:pPr>
            <a:r>
              <a:rPr lang="en-US" sz="1900" dirty="0"/>
              <a:t>      pocket maximum</a:t>
            </a:r>
          </a:p>
          <a:p>
            <a:pPr marL="91440" indent="-91440">
              <a:spcAft>
                <a:spcPts val="600"/>
              </a:spcAft>
              <a:buFont typeface="Arial" pitchFamily="34" charset="0"/>
              <a:buChar char="•"/>
            </a:pPr>
            <a:r>
              <a:rPr lang="en-US" sz="1900" dirty="0"/>
              <a:t>    PPO 3 HSA has a combined deductible and out of pocket maximum</a:t>
            </a:r>
            <a:endParaRPr lang="en-US" sz="1900" dirty="0">
              <a:cs typeface="Myriad Pro" pitchFamily="34" charset="0"/>
            </a:endParaRPr>
          </a:p>
          <a:p>
            <a:pPr marL="91440" indent="-91440">
              <a:spcAft>
                <a:spcPts val="600"/>
              </a:spcAft>
              <a:buFont typeface="Arial" pitchFamily="34" charset="0"/>
              <a:buChar char="•"/>
            </a:pPr>
            <a:r>
              <a:rPr lang="en-US" sz="1900" dirty="0">
                <a:cs typeface="Myriad Pro" pitchFamily="34" charset="0"/>
              </a:rPr>
              <a:t>    Complete list of participating pharmacies at </a:t>
            </a:r>
            <a:r>
              <a:rPr lang="en-US" sz="1900" dirty="0">
                <a:cs typeface="Myriad Pro" pitchFamily="34" charset="0"/>
                <a:hlinkClick r:id="rId4"/>
              </a:rPr>
              <a:t>www.caremark.com</a:t>
            </a:r>
            <a:r>
              <a:rPr lang="en-US" sz="1900" dirty="0">
                <a:cs typeface="Myriad Pro" pitchFamily="34" charset="0"/>
              </a:rPr>
              <a:t> </a:t>
            </a:r>
          </a:p>
          <a:p>
            <a:pPr marL="91440" indent="-91440">
              <a:spcAft>
                <a:spcPts val="600"/>
              </a:spcAft>
              <a:buFont typeface="Arial" pitchFamily="34" charset="0"/>
              <a:buChar char="•"/>
            </a:pPr>
            <a:r>
              <a:rPr lang="en-US" sz="1900" dirty="0">
                <a:cs typeface="Myriad Pro" pitchFamily="34" charset="0"/>
              </a:rPr>
              <a:t>    Welcome Kits sent to your home address will include ID card(s)</a:t>
            </a:r>
          </a:p>
          <a:p>
            <a:pPr marL="285750" lvl="0" indent="-285750">
              <a:buFont typeface="Arial" panose="020B0604020202020204" pitchFamily="34" charset="0"/>
              <a:buChar char="•"/>
            </a:pPr>
            <a:r>
              <a:rPr lang="en-US" sz="1900" dirty="0">
                <a:cs typeface="Myriad Pro" pitchFamily="34" charset="0"/>
              </a:rPr>
              <a:t> You can use other Pharmacy Retail outlets besides CVS such as: </a:t>
            </a:r>
          </a:p>
          <a:p>
            <a:pPr marL="742950" lvl="1" indent="-285750">
              <a:buFont typeface="Wingdings" panose="05000000000000000000" pitchFamily="2" charset="2"/>
              <a:buChar char="v"/>
            </a:pPr>
            <a:r>
              <a:rPr lang="en-US" sz="1900" dirty="0">
                <a:cs typeface="Myriad Pro" pitchFamily="34" charset="0"/>
              </a:rPr>
              <a:t>Walgreens</a:t>
            </a:r>
          </a:p>
          <a:p>
            <a:pPr marL="742950" lvl="1" indent="-285750">
              <a:buFont typeface="Wingdings" panose="05000000000000000000" pitchFamily="2" charset="2"/>
              <a:buChar char="v"/>
            </a:pPr>
            <a:r>
              <a:rPr lang="en-US" sz="1900" dirty="0">
                <a:cs typeface="Myriad Pro" pitchFamily="34" charset="0"/>
              </a:rPr>
              <a:t>Target </a:t>
            </a:r>
          </a:p>
          <a:p>
            <a:pPr marL="742950" lvl="1" indent="-285750">
              <a:buFont typeface="Wingdings" panose="05000000000000000000" pitchFamily="2" charset="2"/>
              <a:buChar char="v"/>
            </a:pPr>
            <a:r>
              <a:rPr lang="en-US" sz="1900" dirty="0">
                <a:cs typeface="Myriad Pro" pitchFamily="34" charset="0"/>
              </a:rPr>
              <a:t>Walmart</a:t>
            </a:r>
            <a:endParaRPr lang="en-US" sz="1900" b="1" dirty="0">
              <a:cs typeface="Myriad Pro" pitchFamily="34" charset="0"/>
            </a:endParaRPr>
          </a:p>
          <a:p>
            <a:pPr lvl="0"/>
            <a:r>
              <a:rPr lang="en-US" sz="1900" dirty="0">
                <a:cs typeface="Myriad Pro" pitchFamily="34" charset="0"/>
              </a:rPr>
              <a:t>	For more locations, visit the </a:t>
            </a:r>
            <a:r>
              <a:rPr lang="en-US" sz="1900" u="sng" dirty="0">
                <a:solidFill>
                  <a:srgbClr val="3333FF"/>
                </a:solidFill>
                <a:cs typeface="Myriad Pro" pitchFamily="34" charset="0"/>
              </a:rPr>
              <a:t>www.caremark.com</a:t>
            </a:r>
            <a:r>
              <a:rPr lang="en-US" sz="1900" dirty="0">
                <a:cs typeface="Myriad Pro" pitchFamily="34" charset="0"/>
              </a:rPr>
              <a:t> website</a:t>
            </a:r>
            <a:endParaRPr lang="en-US" dirty="0"/>
          </a:p>
        </p:txBody>
      </p:sp>
      <p:pic>
        <p:nvPicPr>
          <p:cNvPr id="9" name="Picture 8"/>
          <p:cNvPicPr>
            <a:picLocks noChangeAspect="1"/>
          </p:cNvPicPr>
          <p:nvPr/>
        </p:nvPicPr>
        <p:blipFill>
          <a:blip r:embed="rId3"/>
          <a:stretch>
            <a:fillRect/>
          </a:stretch>
        </p:blipFill>
        <p:spPr>
          <a:xfrm>
            <a:off x="5511783" y="-1"/>
            <a:ext cx="3632217" cy="845243"/>
          </a:xfrm>
          <a:prstGeom prst="rect">
            <a:avLst/>
          </a:prstGeom>
        </p:spPr>
      </p:pic>
    </p:spTree>
    <p:extLst>
      <p:ext uri="{BB962C8B-B14F-4D97-AF65-F5344CB8AC3E}">
        <p14:creationId xmlns:p14="http://schemas.microsoft.com/office/powerpoint/2010/main" val="82202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650728"/>
            <a:ext cx="8909537" cy="4492772"/>
          </a:xfrm>
        </p:spPr>
        <p:txBody>
          <a:bodyPr/>
          <a:lstStyle/>
          <a:p>
            <a:pPr marL="285750" lvl="0" indent="-285750">
              <a:buFont typeface="Arial" panose="020B0604020202020204" pitchFamily="34" charset="0"/>
              <a:buChar char="•"/>
            </a:pPr>
            <a:endParaRPr lang="en-US" sz="1400" dirty="0">
              <a:solidFill>
                <a:schemeClr val="tx1"/>
              </a:solidFill>
              <a:cs typeface="Myriad Pro" pitchFamily="34" charset="0"/>
            </a:endParaRPr>
          </a:p>
          <a:p>
            <a:pPr marL="285750" lvl="0" indent="-285750">
              <a:buFont typeface="Arial" panose="020B0604020202020204" pitchFamily="34" charset="0"/>
              <a:buChar char="•"/>
            </a:pPr>
            <a:r>
              <a:rPr lang="en-US" sz="1400" dirty="0">
                <a:solidFill>
                  <a:schemeClr val="tx1"/>
                </a:solidFill>
                <a:cs typeface="Myriad Pro" pitchFamily="34" charset="0"/>
              </a:rPr>
              <a:t>Formulary Drug List Available online at </a:t>
            </a:r>
            <a:r>
              <a:rPr lang="en-US" sz="1400" dirty="0">
                <a:solidFill>
                  <a:schemeClr val="tx1"/>
                </a:solidFill>
                <a:cs typeface="Myriad Pro" pitchFamily="34" charset="0"/>
                <a:hlinkClick r:id="rId2"/>
              </a:rPr>
              <a:t>http://info.caremark.com/druglist</a:t>
            </a:r>
            <a:r>
              <a:rPr lang="en-US" sz="1400" dirty="0">
                <a:solidFill>
                  <a:schemeClr val="tx1"/>
                </a:solidFill>
                <a:cs typeface="Myriad Pro" pitchFamily="34" charset="0"/>
              </a:rPr>
              <a:t> </a:t>
            </a:r>
          </a:p>
          <a:p>
            <a:pPr marL="285750" indent="-285750">
              <a:buFont typeface="Arial" panose="020B0604020202020204" pitchFamily="34" charset="0"/>
              <a:buChar char="•"/>
            </a:pPr>
            <a:r>
              <a:rPr lang="en-US" sz="1400" dirty="0">
                <a:solidFill>
                  <a:schemeClr val="tx1"/>
                </a:solidFill>
                <a:cs typeface="Myriad Pro" pitchFamily="34" charset="0"/>
              </a:rPr>
              <a:t>PPO 3 - Some preventive prescriptions require you to only pay coinsurance, even without meeting the deductible yet</a:t>
            </a:r>
          </a:p>
          <a:p>
            <a:pPr marL="91440" indent="-91440">
              <a:spcAft>
                <a:spcPts val="600"/>
              </a:spcAft>
              <a:buFont typeface="Arial" pitchFamily="34" charset="0"/>
              <a:buChar char="•"/>
            </a:pPr>
            <a:r>
              <a:rPr lang="en-US" sz="1400" dirty="0">
                <a:solidFill>
                  <a:schemeClr val="tx1"/>
                </a:solidFill>
                <a:cs typeface="Myriad Pro" pitchFamily="34" charset="0"/>
              </a:rPr>
              <a:t>    Maintenance prescriptions can be sent through mail order to your home</a:t>
            </a:r>
          </a:p>
          <a:p>
            <a:pPr marL="91440" indent="-91440">
              <a:spcAft>
                <a:spcPts val="600"/>
              </a:spcAft>
              <a:buFont typeface="Arial" pitchFamily="34" charset="0"/>
              <a:buChar char="•"/>
            </a:pPr>
            <a:r>
              <a:rPr lang="en-US" sz="1400" dirty="0">
                <a:solidFill>
                  <a:schemeClr val="tx1"/>
                </a:solidFill>
                <a:cs typeface="Myriad Pro" pitchFamily="34" charset="0"/>
              </a:rPr>
              <a:t>    90 day prescriptions can be attained through CVS retail pharmacies with Mail Order</a:t>
            </a:r>
          </a:p>
          <a:p>
            <a:pPr marL="91440" indent="-91440">
              <a:spcAft>
                <a:spcPts val="600"/>
              </a:spcAft>
              <a:buFont typeface="Arial" pitchFamily="34" charset="0"/>
              <a:buChar char="•"/>
            </a:pPr>
            <a:r>
              <a:rPr lang="en-US" sz="1400" dirty="0">
                <a:solidFill>
                  <a:schemeClr val="tx1"/>
                </a:solidFill>
                <a:cs typeface="Myriad Pro" pitchFamily="34" charset="0"/>
              </a:rPr>
              <a:t>    Specialty medications will be required to be filled through CVS Specialty pharmacy     </a:t>
            </a:r>
          </a:p>
          <a:p>
            <a:pPr marL="0" indent="0">
              <a:spcAft>
                <a:spcPts val="600"/>
              </a:spcAft>
              <a:buNone/>
            </a:pPr>
            <a:r>
              <a:rPr lang="en-US" sz="1400" dirty="0">
                <a:solidFill>
                  <a:schemeClr val="tx1"/>
                </a:solidFill>
                <a:cs typeface="Myriad Pro" pitchFamily="34" charset="0"/>
              </a:rPr>
              <a:t>      program. Specialty medication details can be found online at: CVSspecialty.com/enroll OR      </a:t>
            </a:r>
          </a:p>
          <a:p>
            <a:pPr marL="0" indent="0">
              <a:spcAft>
                <a:spcPts val="600"/>
              </a:spcAft>
              <a:buNone/>
            </a:pPr>
            <a:r>
              <a:rPr lang="en-US" sz="1400" dirty="0">
                <a:solidFill>
                  <a:schemeClr val="tx1"/>
                </a:solidFill>
                <a:cs typeface="Myriad Pro" pitchFamily="34" charset="0"/>
              </a:rPr>
              <a:t>      1-800-237-2767</a:t>
            </a:r>
          </a:p>
          <a:p>
            <a:pPr lvl="0"/>
            <a:r>
              <a:rPr lang="en-US" sz="1400" dirty="0">
                <a:solidFill>
                  <a:schemeClr val="tx1"/>
                </a:solidFill>
                <a:cs typeface="Myriad Pro" pitchFamily="34" charset="0"/>
              </a:rPr>
              <a:t>How are contraceptives covered?</a:t>
            </a:r>
          </a:p>
          <a:p>
            <a:pPr lvl="1"/>
            <a:r>
              <a:rPr lang="en-US" sz="1200" dirty="0">
                <a:solidFill>
                  <a:schemeClr val="tx1"/>
                </a:solidFill>
                <a:cs typeface="Myriad Pro" pitchFamily="34" charset="0"/>
              </a:rPr>
              <a:t>Prescription for contraceptives are excluded on the Loyola medical plan. However, there is a program available where by you can obtain certain contraceptive prescriptions at no cost to you, as part of the Affordable Care Act. In order to obtain these you will obtain a separate ID card. You must use this separate contraceptive ID card in order to obtain these RX at no cost.</a:t>
            </a:r>
          </a:p>
          <a:p>
            <a:pPr lvl="1">
              <a:buFont typeface="Arial" panose="020B0604020202020204" pitchFamily="34" charset="0"/>
              <a:buChar char="•"/>
            </a:pPr>
            <a:r>
              <a:rPr lang="en-US" sz="1400" dirty="0">
                <a:solidFill>
                  <a:schemeClr val="tx1"/>
                </a:solidFill>
                <a:cs typeface="Myriad Pro" pitchFamily="34" charset="0"/>
              </a:rPr>
              <a:t>Contact CVS at 1-888-924-8738 to enroll in contraceptive coverage</a:t>
            </a:r>
          </a:p>
          <a:p>
            <a:pPr marL="91440" indent="-91440">
              <a:spcAft>
                <a:spcPts val="600"/>
              </a:spcAft>
              <a:buFont typeface="Arial" pitchFamily="34" charset="0"/>
              <a:buChar char="•"/>
            </a:pPr>
            <a:endParaRPr lang="en-US" sz="1600" dirty="0">
              <a:solidFill>
                <a:schemeClr val="tx1"/>
              </a:solidFill>
              <a:cs typeface="Myriad Pro" pitchFamily="34" charset="0"/>
            </a:endParaRPr>
          </a:p>
        </p:txBody>
      </p:sp>
      <p:sp>
        <p:nvSpPr>
          <p:cNvPr id="4" name="Title 3">
            <a:extLst>
              <a:ext uri="{FF2B5EF4-FFF2-40B4-BE49-F238E27FC236}">
                <a16:creationId xmlns:a16="http://schemas.microsoft.com/office/drawing/2014/main" id="{4C6C0833-4757-4C3B-A06F-7326EB3E0C78}"/>
              </a:ext>
            </a:extLst>
          </p:cNvPr>
          <p:cNvSpPr txBox="1">
            <a:spLocks noGrp="1"/>
          </p:cNvSpPr>
          <p:nvPr>
            <p:ph type="title"/>
          </p:nvPr>
        </p:nvSpPr>
        <p:spPr>
          <a:xfrm>
            <a:off x="141288" y="0"/>
            <a:ext cx="8323262" cy="650875"/>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Loyola Prescription Drug Plan </a:t>
            </a:r>
          </a:p>
        </p:txBody>
      </p:sp>
      <p:sp>
        <p:nvSpPr>
          <p:cNvPr id="5" name="TextBox 4">
            <a:extLst>
              <a:ext uri="{FF2B5EF4-FFF2-40B4-BE49-F238E27FC236}">
                <a16:creationId xmlns:a16="http://schemas.microsoft.com/office/drawing/2014/main" id="{4C6C0833-4757-4C3B-A06F-7326EB3E0C78}"/>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Loyola Prescription Drug Plan </a:t>
            </a:r>
          </a:p>
        </p:txBody>
      </p:sp>
      <p:sp>
        <p:nvSpPr>
          <p:cNvPr id="6" name="TextBox 5">
            <a:extLst>
              <a:ext uri="{FF2B5EF4-FFF2-40B4-BE49-F238E27FC236}">
                <a16:creationId xmlns:a16="http://schemas.microsoft.com/office/drawing/2014/main" id="{4C6C0833-4757-4C3B-A06F-7326EB3E0C78}"/>
              </a:ext>
            </a:extLst>
          </p:cNvPr>
          <p:cNvSpPr txBox="1"/>
          <p:nvPr/>
        </p:nvSpPr>
        <p:spPr>
          <a:xfrm>
            <a:off x="387549" y="1552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Loyola Prescription Drug Plan </a:t>
            </a:r>
          </a:p>
        </p:txBody>
      </p:sp>
      <p:pic>
        <p:nvPicPr>
          <p:cNvPr id="7" name="Picture 6"/>
          <p:cNvPicPr>
            <a:picLocks noChangeAspect="1"/>
          </p:cNvPicPr>
          <p:nvPr/>
        </p:nvPicPr>
        <p:blipFill>
          <a:blip r:embed="rId3"/>
          <a:stretch>
            <a:fillRect/>
          </a:stretch>
        </p:blipFill>
        <p:spPr>
          <a:xfrm>
            <a:off x="5615354" y="48132"/>
            <a:ext cx="3528646" cy="619648"/>
          </a:xfrm>
          <a:prstGeom prst="rect">
            <a:avLst/>
          </a:prstGeom>
        </p:spPr>
      </p:pic>
      <p:sp>
        <p:nvSpPr>
          <p:cNvPr id="8" name="Rectangle 7">
            <a:extLst>
              <a:ext uri="{FF2B5EF4-FFF2-40B4-BE49-F238E27FC236}">
                <a16:creationId xmlns:a16="http://schemas.microsoft.com/office/drawing/2014/main" id="{BCDCFBB1-58ED-43EB-9FF1-04E13F9ED034}"/>
              </a:ext>
            </a:extLst>
          </p:cNvPr>
          <p:cNvSpPr/>
          <p:nvPr/>
        </p:nvSpPr>
        <p:spPr>
          <a:xfrm>
            <a:off x="-6351" y="0"/>
            <a:ext cx="5621705"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914400">
              <a:spcBef>
                <a:spcPts val="600"/>
              </a:spcBef>
              <a:spcAft>
                <a:spcPts val="600"/>
              </a:spcAft>
            </a:pPr>
            <a:r>
              <a:rPr lang="en-US" b="1" kern="0" cap="all" dirty="0">
                <a:solidFill>
                  <a:srgbClr val="FFFFFF"/>
                </a:solidFill>
                <a:ea typeface="Roboto Condensed" panose="02000000000000000000" pitchFamily="2" charset="0"/>
                <a:cs typeface="Open Sans"/>
              </a:rPr>
              <a:t>Loyola Prescription Drug Plan </a:t>
            </a:r>
          </a:p>
        </p:txBody>
      </p:sp>
    </p:spTree>
    <p:extLst>
      <p:ext uri="{BB962C8B-B14F-4D97-AF65-F5344CB8AC3E}">
        <p14:creationId xmlns:p14="http://schemas.microsoft.com/office/powerpoint/2010/main" val="530975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5489" y="2194560"/>
            <a:ext cx="6364224" cy="523220"/>
          </a:xfrm>
          <a:prstGeom prst="rect">
            <a:avLst/>
          </a:prstGeom>
          <a:noFill/>
        </p:spPr>
        <p:txBody>
          <a:bodyPr wrap="square" rtlCol="0">
            <a:spAutoFit/>
          </a:bodyPr>
          <a:lstStyle/>
          <a:p>
            <a:pPr algn="ctr"/>
            <a:r>
              <a:rPr lang="en-US" sz="2800" dirty="0"/>
              <a:t>Aetna Resources</a:t>
            </a:r>
          </a:p>
        </p:txBody>
      </p:sp>
    </p:spTree>
    <p:extLst>
      <p:ext uri="{BB962C8B-B14F-4D97-AF65-F5344CB8AC3E}">
        <p14:creationId xmlns:p14="http://schemas.microsoft.com/office/powerpoint/2010/main" val="1012420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4. violet bg"/>
          <p:cNvSpPr/>
          <p:nvPr/>
        </p:nvSpPr>
        <p:spPr>
          <a:xfrm>
            <a:off x="4676931" y="640567"/>
            <a:ext cx="4467069" cy="4502933"/>
          </a:xfrm>
          <a:prstGeom prst="rect">
            <a:avLst/>
          </a:prstGeom>
          <a:solidFill>
            <a:srgbClr val="EE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2" name="Content Placeholder 1"/>
          <p:cNvSpPr>
            <a:spLocks noGrp="1"/>
          </p:cNvSpPr>
          <p:nvPr>
            <p:ph idx="1"/>
          </p:nvPr>
        </p:nvSpPr>
        <p:spPr>
          <a:xfrm>
            <a:off x="186768" y="753923"/>
            <a:ext cx="4302481" cy="4389577"/>
          </a:xfrm>
        </p:spPr>
        <p:txBody>
          <a:bodyPr/>
          <a:lstStyle/>
          <a:p>
            <a:pPr>
              <a:spcBef>
                <a:spcPts val="2400"/>
              </a:spcBef>
            </a:pPr>
            <a:r>
              <a:rPr lang="en-US" sz="1600" b="1" dirty="0">
                <a:solidFill>
                  <a:srgbClr val="A30042"/>
                </a:solidFill>
                <a:ea typeface="Open Sans Light" charset="0"/>
                <a:cs typeface="Open Sans Light" charset="0"/>
              </a:rPr>
              <a:t>Get a quick view </a:t>
            </a:r>
            <a:br>
              <a:rPr lang="en-US" sz="1600" b="1" dirty="0">
                <a:solidFill>
                  <a:srgbClr val="A30042"/>
                </a:solidFill>
                <a:ea typeface="Open Sans Light" charset="0"/>
                <a:cs typeface="Open Sans Light" charset="0"/>
              </a:rPr>
            </a:br>
            <a:r>
              <a:rPr lang="en-US" sz="1600" dirty="0">
                <a:solidFill>
                  <a:schemeClr val="tx1"/>
                </a:solidFill>
              </a:rPr>
              <a:t>A streamlined interface to easily view and manage benefits </a:t>
            </a:r>
          </a:p>
          <a:p>
            <a:pPr>
              <a:spcBef>
                <a:spcPts val="2400"/>
              </a:spcBef>
            </a:pPr>
            <a:r>
              <a:rPr lang="en-US" sz="1600" b="1" dirty="0">
                <a:solidFill>
                  <a:srgbClr val="A30042"/>
                </a:solidFill>
                <a:ea typeface="Open Sans Light" charset="0"/>
                <a:cs typeface="Open Sans Light" charset="0"/>
              </a:rPr>
              <a:t>Connect to care</a:t>
            </a:r>
            <a:br>
              <a:rPr lang="en-US" sz="1600" b="1" dirty="0">
                <a:solidFill>
                  <a:srgbClr val="A30042"/>
                </a:solidFill>
                <a:ea typeface="Open Sans Light" charset="0"/>
                <a:cs typeface="Open Sans Light" charset="0"/>
              </a:rPr>
            </a:br>
            <a:r>
              <a:rPr lang="en-US" sz="1600" dirty="0">
                <a:solidFill>
                  <a:schemeClr val="tx1"/>
                </a:solidFill>
              </a:rPr>
              <a:t>Tools and information to find, compare and choose care </a:t>
            </a:r>
          </a:p>
          <a:p>
            <a:pPr lvl="0" defTabSz="2434679">
              <a:lnSpc>
                <a:spcPct val="110000"/>
              </a:lnSpc>
              <a:spcBef>
                <a:spcPts val="1800"/>
              </a:spcBef>
              <a:tabLst>
                <a:tab pos="1201738" algn="l"/>
              </a:tabLst>
            </a:pPr>
            <a:r>
              <a:rPr lang="en-US" sz="1600" b="1" dirty="0">
                <a:solidFill>
                  <a:srgbClr val="A30042"/>
                </a:solidFill>
                <a:ea typeface="Open Sans Light" charset="0"/>
                <a:cs typeface="Open Sans Light" charset="0"/>
              </a:rPr>
              <a:t>Gain fast access</a:t>
            </a:r>
            <a:br>
              <a:rPr lang="en-US" sz="1600" b="1" dirty="0">
                <a:solidFill>
                  <a:srgbClr val="A30042"/>
                </a:solidFill>
                <a:ea typeface="Open Sans Light" charset="0"/>
                <a:cs typeface="Open Sans Light" charset="0"/>
              </a:rPr>
            </a:br>
            <a:r>
              <a:rPr lang="en-US" sz="1600" dirty="0">
                <a:solidFill>
                  <a:schemeClr val="tx1"/>
                </a:solidFill>
                <a:ea typeface="Open Sans Light" charset="0"/>
                <a:cs typeface="Open Sans Light" charset="0"/>
              </a:rPr>
              <a:t>To ID card, coverage level and quick tasks</a:t>
            </a:r>
          </a:p>
          <a:p>
            <a:pPr defTabSz="2434679">
              <a:lnSpc>
                <a:spcPct val="110000"/>
              </a:lnSpc>
              <a:spcBef>
                <a:spcPts val="1800"/>
              </a:spcBef>
              <a:tabLst>
                <a:tab pos="1201738" algn="l"/>
              </a:tabLst>
            </a:pPr>
            <a:r>
              <a:rPr lang="en-US" sz="1600" b="1" dirty="0">
                <a:solidFill>
                  <a:srgbClr val="A30042"/>
                </a:solidFill>
                <a:ea typeface="Open Sans Light" charset="0"/>
                <a:cs typeface="Open Sans Light" charset="0"/>
              </a:rPr>
              <a:t>Manage plan info</a:t>
            </a:r>
            <a:br>
              <a:rPr lang="en-US" sz="1600" b="1" dirty="0">
                <a:solidFill>
                  <a:srgbClr val="A30042"/>
                </a:solidFill>
                <a:ea typeface="Open Sans Light" charset="0"/>
                <a:cs typeface="Open Sans Light" charset="0"/>
              </a:rPr>
            </a:br>
            <a:r>
              <a:rPr lang="en-US" sz="1600" dirty="0">
                <a:solidFill>
                  <a:schemeClr val="tx1"/>
                </a:solidFill>
                <a:ea typeface="Open Sans Light" charset="0"/>
                <a:cs typeface="Open Sans Light" charset="0"/>
              </a:rPr>
              <a:t>Track progress towards deductible, view and manage recent claims</a:t>
            </a:r>
          </a:p>
          <a:p>
            <a:endParaRPr lang="en-US" dirty="0"/>
          </a:p>
        </p:txBody>
      </p:sp>
      <p:sp>
        <p:nvSpPr>
          <p:cNvPr id="3" name="Title 2"/>
          <p:cNvSpPr>
            <a:spLocks noGrp="1"/>
          </p:cNvSpPr>
          <p:nvPr>
            <p:ph type="title"/>
          </p:nvPr>
        </p:nvSpPr>
        <p:spPr/>
        <p:txBody>
          <a:bodyPr/>
          <a:lstStyle/>
          <a:p>
            <a:r>
              <a:rPr lang="en-US" dirty="0"/>
              <a:t>AETNA MEMBER WEBSITE</a:t>
            </a:r>
          </a:p>
        </p:txBody>
      </p:sp>
      <p:grpSp>
        <p:nvGrpSpPr>
          <p:cNvPr id="4" name="Group 3">
            <a:extLst>
              <a:ext uri="{FF2B5EF4-FFF2-40B4-BE49-F238E27FC236}">
                <a16:creationId xmlns:a16="http://schemas.microsoft.com/office/drawing/2014/main" id="{29EFA5A1-4DF6-5C43-BAE8-1FE0D9494D69}"/>
              </a:ext>
            </a:extLst>
          </p:cNvPr>
          <p:cNvGrpSpPr/>
          <p:nvPr/>
        </p:nvGrpSpPr>
        <p:grpSpPr>
          <a:xfrm>
            <a:off x="4742056" y="1200151"/>
            <a:ext cx="4336818" cy="3178157"/>
            <a:chOff x="5624076" y="675380"/>
            <a:chExt cx="5225570" cy="3107839"/>
          </a:xfrm>
        </p:grpSpPr>
        <p:pic>
          <p:nvPicPr>
            <p:cNvPr id="5" name="laptop">
              <a:extLst>
                <a:ext uri="{FF2B5EF4-FFF2-40B4-BE49-F238E27FC236}">
                  <a16:creationId xmlns:a16="http://schemas.microsoft.com/office/drawing/2014/main" id="{763D6951-315D-7E42-84FE-9321A03583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4076" y="675380"/>
              <a:ext cx="5225570" cy="3107839"/>
            </a:xfrm>
            <a:prstGeom prst="rect">
              <a:avLst/>
            </a:prstGeom>
          </p:spPr>
        </p:pic>
        <p:pic>
          <p:nvPicPr>
            <p:cNvPr id="6" name="Picture 5">
              <a:extLst>
                <a:ext uri="{FF2B5EF4-FFF2-40B4-BE49-F238E27FC236}">
                  <a16:creationId xmlns:a16="http://schemas.microsoft.com/office/drawing/2014/main" id="{DDEC8D47-1291-F040-96C3-B5AF39AA696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61447" y="883095"/>
              <a:ext cx="3980141" cy="2521831"/>
            </a:xfrm>
            <a:prstGeom prst="rect">
              <a:avLst/>
            </a:prstGeom>
          </p:spPr>
        </p:pic>
        <p:pic>
          <p:nvPicPr>
            <p:cNvPr id="7" name="Picture 6">
              <a:extLst>
                <a:ext uri="{FF2B5EF4-FFF2-40B4-BE49-F238E27FC236}">
                  <a16:creationId xmlns:a16="http://schemas.microsoft.com/office/drawing/2014/main" id="{DDE9E2A8-2BBA-BA4A-AC9F-35F95E7729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1722" y="1725420"/>
              <a:ext cx="3969867" cy="1593999"/>
            </a:xfrm>
            <a:prstGeom prst="rect">
              <a:avLst/>
            </a:prstGeom>
          </p:spPr>
        </p:pic>
      </p:grpSp>
    </p:spTree>
    <p:extLst>
      <p:ext uri="{BB962C8B-B14F-4D97-AF65-F5344CB8AC3E}">
        <p14:creationId xmlns:p14="http://schemas.microsoft.com/office/powerpoint/2010/main" val="337756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104553" y="3658945"/>
            <a:ext cx="4313451" cy="340493"/>
          </a:xfrm>
          <a:prstGeom prst="rect">
            <a:avLst/>
          </a:prstGeom>
          <a:gradFill>
            <a:gsLst>
              <a:gs pos="0">
                <a:srgbClr val="A30042"/>
              </a:gs>
              <a:gs pos="100000">
                <a:schemeClr val="tx2"/>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A30042">
                  <a:alpha val="0"/>
                </a:srgbClr>
              </a:solidFill>
              <a:latin typeface="Open Sans Bold"/>
              <a:cs typeface="Open Sans Bold"/>
            </a:endParaRPr>
          </a:p>
        </p:txBody>
      </p:sp>
      <p:sp>
        <p:nvSpPr>
          <p:cNvPr id="15" name="Rectangle 14"/>
          <p:cNvSpPr/>
          <p:nvPr/>
        </p:nvSpPr>
        <p:spPr>
          <a:xfrm>
            <a:off x="4083826" y="2918856"/>
            <a:ext cx="4313451" cy="340493"/>
          </a:xfrm>
          <a:prstGeom prst="rect">
            <a:avLst/>
          </a:prstGeom>
          <a:gradFill>
            <a:gsLst>
              <a:gs pos="0">
                <a:srgbClr val="A30042"/>
              </a:gs>
              <a:gs pos="100000">
                <a:schemeClr val="tx2"/>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A30042">
                  <a:alpha val="0"/>
                </a:srgbClr>
              </a:solidFill>
              <a:latin typeface="Open Sans Bold"/>
              <a:cs typeface="Open Sans Bold"/>
            </a:endParaRPr>
          </a:p>
        </p:txBody>
      </p:sp>
      <p:sp>
        <p:nvSpPr>
          <p:cNvPr id="8" name="4. violet bg"/>
          <p:cNvSpPr/>
          <p:nvPr/>
        </p:nvSpPr>
        <p:spPr>
          <a:xfrm>
            <a:off x="0" y="640567"/>
            <a:ext cx="3599078" cy="4502933"/>
          </a:xfrm>
          <a:prstGeom prst="rect">
            <a:avLst/>
          </a:prstGeom>
          <a:solidFill>
            <a:srgbClr val="EEB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3" name="Title 2"/>
          <p:cNvSpPr>
            <a:spLocks noGrp="1"/>
          </p:cNvSpPr>
          <p:nvPr>
            <p:ph type="title"/>
          </p:nvPr>
        </p:nvSpPr>
        <p:spPr/>
        <p:txBody>
          <a:bodyPr/>
          <a:lstStyle/>
          <a:p>
            <a:r>
              <a:rPr lang="en-US" dirty="0"/>
              <a:t>AETNA HEALTH APP</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271" y="877673"/>
            <a:ext cx="1714510" cy="3566182"/>
          </a:xfrm>
          <a:prstGeom prst="rect">
            <a:avLst/>
          </a:prstGeom>
        </p:spPr>
      </p:pic>
      <p:pic>
        <p:nvPicPr>
          <p:cNvPr id="10" name="all-device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61977" y="1267068"/>
            <a:ext cx="1912300" cy="3639326"/>
          </a:xfrm>
          <a:prstGeom prst="rect">
            <a:avLst/>
          </a:prstGeom>
          <a:ln w="12700">
            <a:miter lim="400000"/>
          </a:ln>
        </p:spPr>
      </p:pic>
      <p:sp>
        <p:nvSpPr>
          <p:cNvPr id="13" name="Rectangle 12"/>
          <p:cNvSpPr/>
          <p:nvPr/>
        </p:nvSpPr>
        <p:spPr>
          <a:xfrm>
            <a:off x="4083826" y="2188598"/>
            <a:ext cx="4313451" cy="340493"/>
          </a:xfrm>
          <a:prstGeom prst="rect">
            <a:avLst/>
          </a:prstGeom>
          <a:gradFill>
            <a:gsLst>
              <a:gs pos="0">
                <a:srgbClr val="A30042"/>
              </a:gs>
              <a:gs pos="100000">
                <a:schemeClr val="tx2"/>
              </a:gs>
              <a:gs pos="100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A30042">
                  <a:alpha val="0"/>
                </a:srgbClr>
              </a:solidFill>
              <a:latin typeface="Open Sans Bold"/>
              <a:cs typeface="Open Sans Bold"/>
            </a:endParaRPr>
          </a:p>
        </p:txBody>
      </p:sp>
      <p:sp>
        <p:nvSpPr>
          <p:cNvPr id="14" name="TextBox 13"/>
          <p:cNvSpPr txBox="1"/>
          <p:nvPr/>
        </p:nvSpPr>
        <p:spPr>
          <a:xfrm>
            <a:off x="4314144" y="2150383"/>
            <a:ext cx="3852813" cy="1877437"/>
          </a:xfrm>
          <a:prstGeom prst="rect">
            <a:avLst/>
          </a:prstGeom>
          <a:noFill/>
        </p:spPr>
        <p:txBody>
          <a:bodyPr wrap="square" rtlCol="0">
            <a:spAutoFit/>
          </a:bodyPr>
          <a:lstStyle/>
          <a:p>
            <a:pPr defTabSz="457200">
              <a:lnSpc>
                <a:spcPct val="120000"/>
              </a:lnSpc>
              <a:spcAft>
                <a:spcPts val="600"/>
              </a:spcAft>
            </a:pPr>
            <a:r>
              <a:rPr lang="en-US" sz="1600" dirty="0">
                <a:solidFill>
                  <a:schemeClr val="bg1"/>
                </a:solidFill>
                <a:cs typeface="Calibri"/>
              </a:rPr>
              <a:t>Manage benefits, view and pay claims</a:t>
            </a:r>
          </a:p>
          <a:p>
            <a:pPr defTabSz="457200">
              <a:lnSpc>
                <a:spcPct val="120000"/>
              </a:lnSpc>
              <a:spcAft>
                <a:spcPts val="600"/>
              </a:spcAft>
            </a:pPr>
            <a:r>
              <a:rPr lang="en-US" sz="1600" dirty="0">
                <a:solidFill>
                  <a:srgbClr val="A30042"/>
                </a:solidFill>
                <a:cs typeface="Calibri"/>
              </a:rPr>
              <a:t>View progress toward your deductible </a:t>
            </a:r>
          </a:p>
          <a:p>
            <a:pPr defTabSz="457200">
              <a:lnSpc>
                <a:spcPct val="120000"/>
              </a:lnSpc>
              <a:spcAft>
                <a:spcPts val="600"/>
              </a:spcAft>
            </a:pPr>
            <a:r>
              <a:rPr lang="en-US" sz="1600" dirty="0">
                <a:solidFill>
                  <a:schemeClr val="bg1"/>
                </a:solidFill>
                <a:cs typeface="Calibri"/>
              </a:rPr>
              <a:t>Find a doctor or urgent care center</a:t>
            </a:r>
          </a:p>
          <a:p>
            <a:pPr defTabSz="457200">
              <a:lnSpc>
                <a:spcPct val="120000"/>
              </a:lnSpc>
              <a:spcAft>
                <a:spcPts val="600"/>
              </a:spcAft>
            </a:pPr>
            <a:r>
              <a:rPr lang="en-US" sz="1600" dirty="0">
                <a:solidFill>
                  <a:srgbClr val="A30042"/>
                </a:solidFill>
                <a:cs typeface="Calibri"/>
              </a:rPr>
              <a:t>Get cost estimates before you get care  </a:t>
            </a:r>
          </a:p>
          <a:p>
            <a:pPr defTabSz="457200">
              <a:lnSpc>
                <a:spcPct val="120000"/>
              </a:lnSpc>
              <a:spcAft>
                <a:spcPts val="600"/>
              </a:spcAft>
            </a:pPr>
            <a:r>
              <a:rPr lang="en-US" sz="1600" dirty="0">
                <a:solidFill>
                  <a:schemeClr val="bg1"/>
                </a:solidFill>
                <a:cs typeface="Calibri"/>
              </a:rPr>
              <a:t>Schedule doctor appointments</a:t>
            </a:r>
          </a:p>
        </p:txBody>
      </p:sp>
      <p:sp>
        <p:nvSpPr>
          <p:cNvPr id="17" name="Rectangle 16"/>
          <p:cNvSpPr/>
          <p:nvPr/>
        </p:nvSpPr>
        <p:spPr>
          <a:xfrm>
            <a:off x="4106456" y="834895"/>
            <a:ext cx="4572000" cy="954107"/>
          </a:xfrm>
          <a:prstGeom prst="rect">
            <a:avLst/>
          </a:prstGeom>
        </p:spPr>
        <p:txBody>
          <a:bodyPr>
            <a:spAutoFit/>
          </a:bodyPr>
          <a:lstStyle/>
          <a:p>
            <a:pPr lvl="0">
              <a:spcBef>
                <a:spcPct val="20000"/>
              </a:spcBef>
            </a:pPr>
            <a:r>
              <a:rPr lang="en-US" dirty="0">
                <a:solidFill>
                  <a:schemeClr val="tx2"/>
                </a:solidFill>
              </a:rPr>
              <a:t>With the </a:t>
            </a:r>
            <a:r>
              <a:rPr lang="en-US" sz="2000" dirty="0">
                <a:solidFill>
                  <a:srgbClr val="7D3F98"/>
                </a:solidFill>
                <a:ea typeface="Domaine Disp" charset="0"/>
                <a:cs typeface="Domaine Disp" charset="0"/>
              </a:rPr>
              <a:t>Aetna</a:t>
            </a:r>
            <a:r>
              <a:rPr lang="en-US" sz="2000" b="1" dirty="0">
                <a:solidFill>
                  <a:srgbClr val="7D3F98"/>
                </a:solidFill>
                <a:ea typeface="Domaine Disp" charset="0"/>
                <a:cs typeface="Domaine Disp" charset="0"/>
              </a:rPr>
              <a:t> </a:t>
            </a:r>
            <a:r>
              <a:rPr lang="en-US" sz="2000" dirty="0">
                <a:solidFill>
                  <a:srgbClr val="7D3F98"/>
                </a:solidFill>
                <a:ea typeface="Domaine Disp" charset="0"/>
                <a:cs typeface="Domaine Disp" charset="0"/>
              </a:rPr>
              <a:t>Health</a:t>
            </a:r>
            <a:r>
              <a:rPr lang="en-US" baseline="46000" dirty="0">
                <a:solidFill>
                  <a:srgbClr val="7D3F98"/>
                </a:solidFill>
                <a:ea typeface="Open Sans" panose="020B0606030504020204" pitchFamily="34" charset="0"/>
                <a:cs typeface="Open Sans" panose="020B0606030504020204" pitchFamily="34" charset="0"/>
              </a:rPr>
              <a:t>℠</a:t>
            </a:r>
            <a:r>
              <a:rPr lang="en-US" sz="2000" dirty="0">
                <a:solidFill>
                  <a:srgbClr val="7D3F98"/>
                </a:solidFill>
                <a:ea typeface="Domaine Disp" charset="0"/>
                <a:cs typeface="Domaine Disp" charset="0"/>
              </a:rPr>
              <a:t> </a:t>
            </a:r>
            <a:r>
              <a:rPr lang="en-US" dirty="0">
                <a:solidFill>
                  <a:schemeClr val="tx2"/>
                </a:solidFill>
              </a:rPr>
              <a:t>app,</a:t>
            </a:r>
            <a:br>
              <a:rPr lang="en-US" dirty="0">
                <a:solidFill>
                  <a:schemeClr val="tx2"/>
                </a:solidFill>
              </a:rPr>
            </a:br>
            <a:r>
              <a:rPr lang="en-US" dirty="0">
                <a:solidFill>
                  <a:schemeClr val="tx2"/>
                </a:solidFill>
              </a:rPr>
              <a:t>you can manage your benefits </a:t>
            </a:r>
            <a:br>
              <a:rPr lang="en-US" dirty="0">
                <a:solidFill>
                  <a:schemeClr val="tx2"/>
                </a:solidFill>
              </a:rPr>
            </a:br>
            <a:r>
              <a:rPr lang="en-US" dirty="0">
                <a:solidFill>
                  <a:schemeClr val="tx2"/>
                </a:solidFill>
              </a:rPr>
              <a:t>all in one place.</a:t>
            </a:r>
          </a:p>
        </p:txBody>
      </p:sp>
      <p:grpSp>
        <p:nvGrpSpPr>
          <p:cNvPr id="18" name="Group 17"/>
          <p:cNvGrpSpPr/>
          <p:nvPr/>
        </p:nvGrpSpPr>
        <p:grpSpPr>
          <a:xfrm>
            <a:off x="4412271" y="4389200"/>
            <a:ext cx="3656558" cy="646331"/>
            <a:chOff x="7530162" y="4546153"/>
            <a:chExt cx="3656558" cy="909608"/>
          </a:xfrm>
        </p:grpSpPr>
        <p:grpSp>
          <p:nvGrpSpPr>
            <p:cNvPr id="19" name="Group 18"/>
            <p:cNvGrpSpPr/>
            <p:nvPr/>
          </p:nvGrpSpPr>
          <p:grpSpPr>
            <a:xfrm>
              <a:off x="7530162" y="4561756"/>
              <a:ext cx="3656558" cy="871476"/>
              <a:chOff x="7368610" y="4575008"/>
              <a:chExt cx="3656558" cy="871476"/>
            </a:xfrm>
          </p:grpSpPr>
          <p:sp>
            <p:nvSpPr>
              <p:cNvPr id="21" name="Rounded Rectangle 20"/>
              <p:cNvSpPr/>
              <p:nvPr/>
            </p:nvSpPr>
            <p:spPr>
              <a:xfrm>
                <a:off x="7368610" y="4576298"/>
                <a:ext cx="983277" cy="870186"/>
              </a:xfrm>
              <a:prstGeom prst="roundRect">
                <a:avLst/>
              </a:prstGeom>
              <a:solidFill>
                <a:srgbClr val="A30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Open Sans Bold"/>
                    <a:cs typeface="Open Sans Bold"/>
                  </a:rPr>
                  <a:t>Tip</a:t>
                </a:r>
              </a:p>
            </p:txBody>
          </p:sp>
          <p:sp>
            <p:nvSpPr>
              <p:cNvPr id="22" name="Rounded Rectangle 21"/>
              <p:cNvSpPr/>
              <p:nvPr/>
            </p:nvSpPr>
            <p:spPr>
              <a:xfrm>
                <a:off x="7369551" y="4575008"/>
                <a:ext cx="3655617" cy="870186"/>
              </a:xfrm>
              <a:prstGeom prst="roundRect">
                <a:avLst/>
              </a:prstGeom>
              <a:noFill/>
              <a:ln>
                <a:solidFill>
                  <a:srgbClr val="7D3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grpSp>
        <p:sp>
          <p:nvSpPr>
            <p:cNvPr id="20" name="Rectangle 19"/>
            <p:cNvSpPr/>
            <p:nvPr/>
          </p:nvSpPr>
          <p:spPr>
            <a:xfrm>
              <a:off x="8665245" y="4546153"/>
              <a:ext cx="2195553" cy="909608"/>
            </a:xfrm>
            <a:prstGeom prst="rect">
              <a:avLst/>
            </a:prstGeom>
          </p:spPr>
          <p:txBody>
            <a:bodyPr wrap="square">
              <a:spAutoFit/>
            </a:bodyPr>
            <a:lstStyle/>
            <a:p>
              <a:r>
                <a:rPr lang="en-US" sz="1200" dirty="0">
                  <a:ea typeface="Open Sans Bold" panose="020B0806030504020204" pitchFamily="34" charset="0"/>
                  <a:cs typeface="Open Sans Bold" panose="020B0806030504020204" pitchFamily="34" charset="0"/>
                </a:rPr>
                <a:t>You can access your ID card anytime on your phone using </a:t>
              </a:r>
              <a:br>
                <a:rPr lang="en-US" sz="1200" dirty="0">
                  <a:ea typeface="Open Sans Bold" panose="020B0806030504020204" pitchFamily="34" charset="0"/>
                  <a:cs typeface="Open Sans Bold" panose="020B0806030504020204" pitchFamily="34" charset="0"/>
                </a:rPr>
              </a:br>
              <a:r>
                <a:rPr lang="en-US" sz="1200" dirty="0">
                  <a:ea typeface="Open Sans Bold" panose="020B0806030504020204" pitchFamily="34" charset="0"/>
                  <a:cs typeface="Open Sans Bold" panose="020B0806030504020204" pitchFamily="34" charset="0"/>
                </a:rPr>
                <a:t>our Aetna Health app. </a:t>
              </a:r>
            </a:p>
          </p:txBody>
        </p:sp>
      </p:grpSp>
    </p:spTree>
    <p:extLst>
      <p:ext uri="{BB962C8B-B14F-4D97-AF65-F5344CB8AC3E}">
        <p14:creationId xmlns:p14="http://schemas.microsoft.com/office/powerpoint/2010/main" val="4164668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AETNA MEMBER RESOURCES	</a:t>
            </a:r>
          </a:p>
        </p:txBody>
      </p:sp>
      <p:sp>
        <p:nvSpPr>
          <p:cNvPr id="35" name="Rounded Rectangle 34"/>
          <p:cNvSpPr/>
          <p:nvPr/>
        </p:nvSpPr>
        <p:spPr>
          <a:xfrm>
            <a:off x="966168" y="1762963"/>
            <a:ext cx="1828237" cy="3152851"/>
          </a:xfrm>
          <a:prstGeom prst="roundRect">
            <a:avLst/>
          </a:prstGeom>
          <a:solidFill>
            <a:srgbClr val="A3004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grpSp>
        <p:nvGrpSpPr>
          <p:cNvPr id="38" name="Group 37"/>
          <p:cNvGrpSpPr/>
          <p:nvPr/>
        </p:nvGrpSpPr>
        <p:grpSpPr>
          <a:xfrm>
            <a:off x="1500287" y="1606230"/>
            <a:ext cx="408868" cy="519130"/>
            <a:chOff x="1249363" y="847725"/>
            <a:chExt cx="709613" cy="815975"/>
          </a:xfrm>
          <a:solidFill>
            <a:srgbClr val="7D3F98"/>
          </a:solidFill>
        </p:grpSpPr>
        <p:sp>
          <p:nvSpPr>
            <p:cNvPr id="39" name="Oval 5"/>
            <p:cNvSpPr>
              <a:spLocks noChangeArrowheads="1"/>
            </p:cNvSpPr>
            <p:nvPr/>
          </p:nvSpPr>
          <p:spPr bwMode="auto">
            <a:xfrm>
              <a:off x="1636713" y="10477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6"/>
            <p:cNvSpPr>
              <a:spLocks noEditPoints="1"/>
            </p:cNvSpPr>
            <p:nvPr/>
          </p:nvSpPr>
          <p:spPr bwMode="auto">
            <a:xfrm>
              <a:off x="1249363" y="847725"/>
              <a:ext cx="488950" cy="676275"/>
            </a:xfrm>
            <a:custGeom>
              <a:avLst/>
              <a:gdLst>
                <a:gd name="T0" fmla="*/ 91 w 115"/>
                <a:gd name="T1" fmla="*/ 65 h 159"/>
                <a:gd name="T2" fmla="*/ 115 w 115"/>
                <a:gd name="T3" fmla="*/ 44 h 159"/>
                <a:gd name="T4" fmla="*/ 115 w 115"/>
                <a:gd name="T5" fmla="*/ 36 h 159"/>
                <a:gd name="T6" fmla="*/ 115 w 115"/>
                <a:gd name="T7" fmla="*/ 12 h 159"/>
                <a:gd name="T8" fmla="*/ 102 w 115"/>
                <a:gd name="T9" fmla="*/ 0 h 159"/>
                <a:gd name="T10" fmla="*/ 10 w 115"/>
                <a:gd name="T11" fmla="*/ 0 h 159"/>
                <a:gd name="T12" fmla="*/ 0 w 115"/>
                <a:gd name="T13" fmla="*/ 11 h 159"/>
                <a:gd name="T14" fmla="*/ 0 w 115"/>
                <a:gd name="T15" fmla="*/ 148 h 159"/>
                <a:gd name="T16" fmla="*/ 10 w 115"/>
                <a:gd name="T17" fmla="*/ 159 h 159"/>
                <a:gd name="T18" fmla="*/ 12 w 115"/>
                <a:gd name="T19" fmla="*/ 159 h 159"/>
                <a:gd name="T20" fmla="*/ 12 w 115"/>
                <a:gd name="T21" fmla="*/ 154 h 159"/>
                <a:gd name="T22" fmla="*/ 40 w 115"/>
                <a:gd name="T23" fmla="*/ 125 h 159"/>
                <a:gd name="T24" fmla="*/ 69 w 115"/>
                <a:gd name="T25" fmla="*/ 154 h 159"/>
                <a:gd name="T26" fmla="*/ 68 w 115"/>
                <a:gd name="T27" fmla="*/ 159 h 159"/>
                <a:gd name="T28" fmla="*/ 85 w 115"/>
                <a:gd name="T29" fmla="*/ 159 h 159"/>
                <a:gd name="T30" fmla="*/ 85 w 115"/>
                <a:gd name="T31" fmla="*/ 153 h 159"/>
                <a:gd name="T32" fmla="*/ 102 w 115"/>
                <a:gd name="T33" fmla="*/ 118 h 159"/>
                <a:gd name="T34" fmla="*/ 86 w 115"/>
                <a:gd name="T35" fmla="*/ 90 h 159"/>
                <a:gd name="T36" fmla="*/ 21 w 115"/>
                <a:gd name="T37" fmla="*/ 90 h 159"/>
                <a:gd name="T38" fmla="*/ 21 w 115"/>
                <a:gd name="T39" fmla="*/ 87 h 159"/>
                <a:gd name="T40" fmla="*/ 86 w 115"/>
                <a:gd name="T41" fmla="*/ 87 h 159"/>
                <a:gd name="T42" fmla="*/ 86 w 115"/>
                <a:gd name="T43" fmla="*/ 85 h 159"/>
                <a:gd name="T44" fmla="*/ 86 w 115"/>
                <a:gd name="T45" fmla="*/ 79 h 159"/>
                <a:gd name="T46" fmla="*/ 21 w 115"/>
                <a:gd name="T47" fmla="*/ 79 h 159"/>
                <a:gd name="T48" fmla="*/ 21 w 115"/>
                <a:gd name="T49" fmla="*/ 76 h 159"/>
                <a:gd name="T50" fmla="*/ 87 w 115"/>
                <a:gd name="T51" fmla="*/ 76 h 159"/>
                <a:gd name="T52" fmla="*/ 89 w 115"/>
                <a:gd name="T53" fmla="*/ 69 h 159"/>
                <a:gd name="T54" fmla="*/ 21 w 115"/>
                <a:gd name="T55" fmla="*/ 69 h 159"/>
                <a:gd name="T56" fmla="*/ 21 w 115"/>
                <a:gd name="T57" fmla="*/ 65 h 159"/>
                <a:gd name="T58" fmla="*/ 91 w 115"/>
                <a:gd name="T59" fmla="*/ 65 h 159"/>
                <a:gd name="T60" fmla="*/ 22 w 115"/>
                <a:gd name="T61" fmla="*/ 32 h 159"/>
                <a:gd name="T62" fmla="*/ 39 w 115"/>
                <a:gd name="T63" fmla="*/ 32 h 159"/>
                <a:gd name="T64" fmla="*/ 49 w 115"/>
                <a:gd name="T65" fmla="*/ 21 h 159"/>
                <a:gd name="T66" fmla="*/ 67 w 115"/>
                <a:gd name="T67" fmla="*/ 40 h 159"/>
                <a:gd name="T68" fmla="*/ 75 w 115"/>
                <a:gd name="T69" fmla="*/ 32 h 159"/>
                <a:gd name="T70" fmla="*/ 94 w 115"/>
                <a:gd name="T71" fmla="*/ 32 h 159"/>
                <a:gd name="T72" fmla="*/ 94 w 115"/>
                <a:gd name="T73" fmla="*/ 36 h 159"/>
                <a:gd name="T74" fmla="*/ 77 w 115"/>
                <a:gd name="T75" fmla="*/ 36 h 159"/>
                <a:gd name="T76" fmla="*/ 67 w 115"/>
                <a:gd name="T77" fmla="*/ 46 h 159"/>
                <a:gd name="T78" fmla="*/ 49 w 115"/>
                <a:gd name="T79" fmla="*/ 28 h 159"/>
                <a:gd name="T80" fmla="*/ 41 w 115"/>
                <a:gd name="T81" fmla="*/ 36 h 159"/>
                <a:gd name="T82" fmla="*/ 22 w 115"/>
                <a:gd name="T83" fmla="*/ 36 h 159"/>
                <a:gd name="T84" fmla="*/ 22 w 115"/>
                <a:gd name="T85" fmla="*/ 32 h 159"/>
                <a:gd name="T86" fmla="*/ 21 w 115"/>
                <a:gd name="T87" fmla="*/ 54 h 159"/>
                <a:gd name="T88" fmla="*/ 94 w 115"/>
                <a:gd name="T89" fmla="*/ 54 h 159"/>
                <a:gd name="T90" fmla="*/ 94 w 115"/>
                <a:gd name="T91" fmla="*/ 58 h 159"/>
                <a:gd name="T92" fmla="*/ 21 w 115"/>
                <a:gd name="T93" fmla="*/ 58 h 159"/>
                <a:gd name="T94" fmla="*/ 21 w 115"/>
                <a:gd name="T95" fmla="*/ 54 h 159"/>
                <a:gd name="T96" fmla="*/ 57 w 115"/>
                <a:gd name="T97" fmla="*/ 98 h 159"/>
                <a:gd name="T98" fmla="*/ 57 w 115"/>
                <a:gd name="T99" fmla="*/ 101 h 159"/>
                <a:gd name="T100" fmla="*/ 21 w 115"/>
                <a:gd name="T101" fmla="*/ 101 h 159"/>
                <a:gd name="T102" fmla="*/ 21 w 115"/>
                <a:gd name="T103" fmla="*/ 98 h 159"/>
                <a:gd name="T104" fmla="*/ 57 w 115"/>
                <a:gd name="T105" fmla="*/ 9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59">
                  <a:moveTo>
                    <a:pt x="91" y="65"/>
                  </a:moveTo>
                  <a:cubicBezTo>
                    <a:pt x="96" y="55"/>
                    <a:pt x="105" y="47"/>
                    <a:pt x="115" y="44"/>
                  </a:cubicBezTo>
                  <a:cubicBezTo>
                    <a:pt x="115" y="36"/>
                    <a:pt x="115" y="36"/>
                    <a:pt x="115" y="36"/>
                  </a:cubicBezTo>
                  <a:cubicBezTo>
                    <a:pt x="115" y="12"/>
                    <a:pt x="115" y="12"/>
                    <a:pt x="115" y="12"/>
                  </a:cubicBezTo>
                  <a:cubicBezTo>
                    <a:pt x="115" y="5"/>
                    <a:pt x="109" y="0"/>
                    <a:pt x="102" y="0"/>
                  </a:cubicBezTo>
                  <a:cubicBezTo>
                    <a:pt x="10" y="0"/>
                    <a:pt x="10" y="0"/>
                    <a:pt x="10" y="0"/>
                  </a:cubicBezTo>
                  <a:cubicBezTo>
                    <a:pt x="4" y="0"/>
                    <a:pt x="0" y="5"/>
                    <a:pt x="0" y="11"/>
                  </a:cubicBezTo>
                  <a:cubicBezTo>
                    <a:pt x="0" y="148"/>
                    <a:pt x="0" y="148"/>
                    <a:pt x="0" y="148"/>
                  </a:cubicBezTo>
                  <a:cubicBezTo>
                    <a:pt x="0" y="154"/>
                    <a:pt x="4" y="159"/>
                    <a:pt x="10" y="159"/>
                  </a:cubicBezTo>
                  <a:cubicBezTo>
                    <a:pt x="12" y="159"/>
                    <a:pt x="12" y="159"/>
                    <a:pt x="12" y="159"/>
                  </a:cubicBezTo>
                  <a:cubicBezTo>
                    <a:pt x="12" y="157"/>
                    <a:pt x="12" y="156"/>
                    <a:pt x="12" y="154"/>
                  </a:cubicBezTo>
                  <a:cubicBezTo>
                    <a:pt x="12" y="138"/>
                    <a:pt x="24" y="125"/>
                    <a:pt x="40" y="125"/>
                  </a:cubicBezTo>
                  <a:cubicBezTo>
                    <a:pt x="56" y="125"/>
                    <a:pt x="69" y="138"/>
                    <a:pt x="69" y="154"/>
                  </a:cubicBezTo>
                  <a:cubicBezTo>
                    <a:pt x="69" y="156"/>
                    <a:pt x="69" y="157"/>
                    <a:pt x="68" y="159"/>
                  </a:cubicBezTo>
                  <a:cubicBezTo>
                    <a:pt x="85" y="159"/>
                    <a:pt x="85" y="159"/>
                    <a:pt x="85" y="159"/>
                  </a:cubicBezTo>
                  <a:cubicBezTo>
                    <a:pt x="85" y="153"/>
                    <a:pt x="85" y="153"/>
                    <a:pt x="85" y="153"/>
                  </a:cubicBezTo>
                  <a:cubicBezTo>
                    <a:pt x="85" y="139"/>
                    <a:pt x="91" y="126"/>
                    <a:pt x="102" y="118"/>
                  </a:cubicBezTo>
                  <a:cubicBezTo>
                    <a:pt x="94" y="111"/>
                    <a:pt x="88" y="101"/>
                    <a:pt x="86" y="90"/>
                  </a:cubicBezTo>
                  <a:cubicBezTo>
                    <a:pt x="21" y="90"/>
                    <a:pt x="21" y="90"/>
                    <a:pt x="21" y="90"/>
                  </a:cubicBezTo>
                  <a:cubicBezTo>
                    <a:pt x="21" y="87"/>
                    <a:pt x="21" y="87"/>
                    <a:pt x="21" y="87"/>
                  </a:cubicBezTo>
                  <a:cubicBezTo>
                    <a:pt x="86" y="87"/>
                    <a:pt x="86" y="87"/>
                    <a:pt x="86" y="87"/>
                  </a:cubicBezTo>
                  <a:cubicBezTo>
                    <a:pt x="86" y="86"/>
                    <a:pt x="86" y="85"/>
                    <a:pt x="86" y="85"/>
                  </a:cubicBezTo>
                  <a:cubicBezTo>
                    <a:pt x="86" y="83"/>
                    <a:pt x="86" y="81"/>
                    <a:pt x="86" y="79"/>
                  </a:cubicBezTo>
                  <a:cubicBezTo>
                    <a:pt x="21" y="79"/>
                    <a:pt x="21" y="79"/>
                    <a:pt x="21" y="79"/>
                  </a:cubicBezTo>
                  <a:cubicBezTo>
                    <a:pt x="21" y="76"/>
                    <a:pt x="21" y="76"/>
                    <a:pt x="21" y="76"/>
                  </a:cubicBezTo>
                  <a:cubicBezTo>
                    <a:pt x="87" y="76"/>
                    <a:pt x="87" y="76"/>
                    <a:pt x="87" y="76"/>
                  </a:cubicBezTo>
                  <a:cubicBezTo>
                    <a:pt x="87" y="73"/>
                    <a:pt x="88" y="71"/>
                    <a:pt x="89" y="69"/>
                  </a:cubicBezTo>
                  <a:cubicBezTo>
                    <a:pt x="21" y="69"/>
                    <a:pt x="21" y="69"/>
                    <a:pt x="21" y="69"/>
                  </a:cubicBezTo>
                  <a:cubicBezTo>
                    <a:pt x="21" y="65"/>
                    <a:pt x="21" y="65"/>
                    <a:pt x="21" y="65"/>
                  </a:cubicBezTo>
                  <a:lnTo>
                    <a:pt x="91" y="65"/>
                  </a:lnTo>
                  <a:close/>
                  <a:moveTo>
                    <a:pt x="22" y="32"/>
                  </a:moveTo>
                  <a:cubicBezTo>
                    <a:pt x="39" y="32"/>
                    <a:pt x="39" y="32"/>
                    <a:pt x="39" y="32"/>
                  </a:cubicBezTo>
                  <a:cubicBezTo>
                    <a:pt x="49" y="21"/>
                    <a:pt x="49" y="21"/>
                    <a:pt x="49" y="21"/>
                  </a:cubicBezTo>
                  <a:cubicBezTo>
                    <a:pt x="67" y="40"/>
                    <a:pt x="67" y="40"/>
                    <a:pt x="67" y="40"/>
                  </a:cubicBezTo>
                  <a:cubicBezTo>
                    <a:pt x="75" y="32"/>
                    <a:pt x="75" y="32"/>
                    <a:pt x="75" y="32"/>
                  </a:cubicBezTo>
                  <a:cubicBezTo>
                    <a:pt x="94" y="32"/>
                    <a:pt x="94" y="32"/>
                    <a:pt x="94" y="32"/>
                  </a:cubicBezTo>
                  <a:cubicBezTo>
                    <a:pt x="94" y="36"/>
                    <a:pt x="94" y="36"/>
                    <a:pt x="94" y="36"/>
                  </a:cubicBezTo>
                  <a:cubicBezTo>
                    <a:pt x="77" y="36"/>
                    <a:pt x="77" y="36"/>
                    <a:pt x="77" y="36"/>
                  </a:cubicBezTo>
                  <a:cubicBezTo>
                    <a:pt x="67" y="46"/>
                    <a:pt x="67" y="46"/>
                    <a:pt x="67" y="46"/>
                  </a:cubicBezTo>
                  <a:cubicBezTo>
                    <a:pt x="49" y="28"/>
                    <a:pt x="49" y="28"/>
                    <a:pt x="49" y="28"/>
                  </a:cubicBezTo>
                  <a:cubicBezTo>
                    <a:pt x="41" y="36"/>
                    <a:pt x="41" y="36"/>
                    <a:pt x="41" y="36"/>
                  </a:cubicBezTo>
                  <a:cubicBezTo>
                    <a:pt x="22" y="36"/>
                    <a:pt x="22" y="36"/>
                    <a:pt x="22" y="36"/>
                  </a:cubicBezTo>
                  <a:lnTo>
                    <a:pt x="22" y="32"/>
                  </a:lnTo>
                  <a:close/>
                  <a:moveTo>
                    <a:pt x="21" y="54"/>
                  </a:moveTo>
                  <a:cubicBezTo>
                    <a:pt x="94" y="54"/>
                    <a:pt x="94" y="54"/>
                    <a:pt x="94" y="54"/>
                  </a:cubicBezTo>
                  <a:cubicBezTo>
                    <a:pt x="94" y="58"/>
                    <a:pt x="94" y="58"/>
                    <a:pt x="94" y="58"/>
                  </a:cubicBezTo>
                  <a:cubicBezTo>
                    <a:pt x="21" y="58"/>
                    <a:pt x="21" y="58"/>
                    <a:pt x="21" y="58"/>
                  </a:cubicBezTo>
                  <a:lnTo>
                    <a:pt x="21" y="54"/>
                  </a:lnTo>
                  <a:close/>
                  <a:moveTo>
                    <a:pt x="57" y="98"/>
                  </a:moveTo>
                  <a:cubicBezTo>
                    <a:pt x="57" y="101"/>
                    <a:pt x="57" y="101"/>
                    <a:pt x="57" y="101"/>
                  </a:cubicBezTo>
                  <a:cubicBezTo>
                    <a:pt x="21" y="101"/>
                    <a:pt x="21" y="101"/>
                    <a:pt x="21" y="101"/>
                  </a:cubicBezTo>
                  <a:cubicBezTo>
                    <a:pt x="21" y="98"/>
                    <a:pt x="21" y="98"/>
                    <a:pt x="21" y="98"/>
                  </a:cubicBezTo>
                  <a:lnTo>
                    <a:pt x="57"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7"/>
            <p:cNvSpPr>
              <a:spLocks noEditPoints="1"/>
            </p:cNvSpPr>
            <p:nvPr/>
          </p:nvSpPr>
          <p:spPr bwMode="auto">
            <a:xfrm>
              <a:off x="1322388" y="1400175"/>
              <a:ext cx="200025" cy="200025"/>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34 w 47"/>
                <a:gd name="T11" fmla="*/ 22 h 47"/>
                <a:gd name="T12" fmla="*/ 30 w 47"/>
                <a:gd name="T13" fmla="*/ 22 h 47"/>
                <a:gd name="T14" fmla="*/ 26 w 47"/>
                <a:gd name="T15" fmla="*/ 18 h 47"/>
                <a:gd name="T16" fmla="*/ 26 w 47"/>
                <a:gd name="T17" fmla="*/ 36 h 47"/>
                <a:gd name="T18" fmla="*/ 23 w 47"/>
                <a:gd name="T19" fmla="*/ 38 h 47"/>
                <a:gd name="T20" fmla="*/ 21 w 47"/>
                <a:gd name="T21" fmla="*/ 36 h 47"/>
                <a:gd name="T22" fmla="*/ 21 w 47"/>
                <a:gd name="T23" fmla="*/ 18 h 47"/>
                <a:gd name="T24" fmla="*/ 16 w 47"/>
                <a:gd name="T25" fmla="*/ 22 h 47"/>
                <a:gd name="T26" fmla="*/ 13 w 47"/>
                <a:gd name="T27" fmla="*/ 22 h 47"/>
                <a:gd name="T28" fmla="*/ 13 w 47"/>
                <a:gd name="T29" fmla="*/ 19 h 47"/>
                <a:gd name="T30" fmla="*/ 22 w 47"/>
                <a:gd name="T31" fmla="*/ 10 h 47"/>
                <a:gd name="T32" fmla="*/ 22 w 47"/>
                <a:gd name="T33" fmla="*/ 10 h 47"/>
                <a:gd name="T34" fmla="*/ 22 w 47"/>
                <a:gd name="T35" fmla="*/ 10 h 47"/>
                <a:gd name="T36" fmla="*/ 22 w 47"/>
                <a:gd name="T37" fmla="*/ 10 h 47"/>
                <a:gd name="T38" fmla="*/ 23 w 47"/>
                <a:gd name="T39" fmla="*/ 9 h 47"/>
                <a:gd name="T40" fmla="*/ 25 w 47"/>
                <a:gd name="T41" fmla="*/ 10 h 47"/>
                <a:gd name="T42" fmla="*/ 34 w 47"/>
                <a:gd name="T43" fmla="*/ 19 h 47"/>
                <a:gd name="T44" fmla="*/ 34 w 47"/>
                <a:gd name="T45"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34" y="22"/>
                  </a:moveTo>
                  <a:cubicBezTo>
                    <a:pt x="33" y="23"/>
                    <a:pt x="31" y="23"/>
                    <a:pt x="30" y="22"/>
                  </a:cubicBezTo>
                  <a:cubicBezTo>
                    <a:pt x="26" y="18"/>
                    <a:pt x="26" y="18"/>
                    <a:pt x="26" y="18"/>
                  </a:cubicBezTo>
                  <a:cubicBezTo>
                    <a:pt x="26" y="36"/>
                    <a:pt x="26" y="36"/>
                    <a:pt x="26" y="36"/>
                  </a:cubicBezTo>
                  <a:cubicBezTo>
                    <a:pt x="26" y="37"/>
                    <a:pt x="25" y="38"/>
                    <a:pt x="23" y="38"/>
                  </a:cubicBezTo>
                  <a:cubicBezTo>
                    <a:pt x="22" y="38"/>
                    <a:pt x="21" y="37"/>
                    <a:pt x="21" y="36"/>
                  </a:cubicBezTo>
                  <a:cubicBezTo>
                    <a:pt x="21" y="18"/>
                    <a:pt x="21" y="18"/>
                    <a:pt x="21" y="18"/>
                  </a:cubicBezTo>
                  <a:cubicBezTo>
                    <a:pt x="16" y="22"/>
                    <a:pt x="16" y="22"/>
                    <a:pt x="16" y="22"/>
                  </a:cubicBezTo>
                  <a:cubicBezTo>
                    <a:pt x="15" y="23"/>
                    <a:pt x="14" y="23"/>
                    <a:pt x="13" y="22"/>
                  </a:cubicBezTo>
                  <a:cubicBezTo>
                    <a:pt x="12" y="21"/>
                    <a:pt x="12" y="20"/>
                    <a:pt x="13" y="19"/>
                  </a:cubicBezTo>
                  <a:cubicBezTo>
                    <a:pt x="22" y="10"/>
                    <a:pt x="22" y="10"/>
                    <a:pt x="22" y="10"/>
                  </a:cubicBezTo>
                  <a:cubicBezTo>
                    <a:pt x="22" y="10"/>
                    <a:pt x="22" y="10"/>
                    <a:pt x="22" y="10"/>
                  </a:cubicBezTo>
                  <a:cubicBezTo>
                    <a:pt x="22" y="10"/>
                    <a:pt x="22" y="10"/>
                    <a:pt x="22" y="10"/>
                  </a:cubicBezTo>
                  <a:cubicBezTo>
                    <a:pt x="22" y="10"/>
                    <a:pt x="22" y="10"/>
                    <a:pt x="22" y="10"/>
                  </a:cubicBezTo>
                  <a:cubicBezTo>
                    <a:pt x="23" y="9"/>
                    <a:pt x="23" y="9"/>
                    <a:pt x="23" y="9"/>
                  </a:cubicBezTo>
                  <a:cubicBezTo>
                    <a:pt x="24" y="9"/>
                    <a:pt x="25" y="10"/>
                    <a:pt x="25" y="10"/>
                  </a:cubicBezTo>
                  <a:cubicBezTo>
                    <a:pt x="34" y="19"/>
                    <a:pt x="34" y="19"/>
                    <a:pt x="34" y="19"/>
                  </a:cubicBezTo>
                  <a:cubicBezTo>
                    <a:pt x="35" y="20"/>
                    <a:pt x="35" y="21"/>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8"/>
            <p:cNvSpPr>
              <a:spLocks noEditPoints="1"/>
            </p:cNvSpPr>
            <p:nvPr/>
          </p:nvSpPr>
          <p:spPr bwMode="auto">
            <a:xfrm>
              <a:off x="1631951" y="1365250"/>
              <a:ext cx="327025" cy="298450"/>
            </a:xfrm>
            <a:custGeom>
              <a:avLst/>
              <a:gdLst>
                <a:gd name="T0" fmla="*/ 62 w 77"/>
                <a:gd name="T1" fmla="*/ 0 h 70"/>
                <a:gd name="T2" fmla="*/ 58 w 77"/>
                <a:gd name="T3" fmla="*/ 1 h 70"/>
                <a:gd name="T4" fmla="*/ 58 w 77"/>
                <a:gd name="T5" fmla="*/ 2 h 70"/>
                <a:gd name="T6" fmla="*/ 41 w 77"/>
                <a:gd name="T7" fmla="*/ 21 h 70"/>
                <a:gd name="T8" fmla="*/ 41 w 77"/>
                <a:gd name="T9" fmla="*/ 36 h 70"/>
                <a:gd name="T10" fmla="*/ 48 w 77"/>
                <a:gd name="T11" fmla="*/ 45 h 70"/>
                <a:gd name="T12" fmla="*/ 39 w 77"/>
                <a:gd name="T13" fmla="*/ 55 h 70"/>
                <a:gd name="T14" fmla="*/ 29 w 77"/>
                <a:gd name="T15" fmla="*/ 45 h 70"/>
                <a:gd name="T16" fmla="*/ 36 w 77"/>
                <a:gd name="T17" fmla="*/ 36 h 70"/>
                <a:gd name="T18" fmla="*/ 36 w 77"/>
                <a:gd name="T19" fmla="*/ 21 h 70"/>
                <a:gd name="T20" fmla="*/ 19 w 77"/>
                <a:gd name="T21" fmla="*/ 2 h 70"/>
                <a:gd name="T22" fmla="*/ 19 w 77"/>
                <a:gd name="T23" fmla="*/ 1 h 70"/>
                <a:gd name="T24" fmla="*/ 16 w 77"/>
                <a:gd name="T25" fmla="*/ 0 h 70"/>
                <a:gd name="T26" fmla="*/ 0 w 77"/>
                <a:gd name="T27" fmla="*/ 32 h 70"/>
                <a:gd name="T28" fmla="*/ 0 w 77"/>
                <a:gd name="T29" fmla="*/ 70 h 70"/>
                <a:gd name="T30" fmla="*/ 77 w 77"/>
                <a:gd name="T31" fmla="*/ 70 h 70"/>
                <a:gd name="T32" fmla="*/ 77 w 77"/>
                <a:gd name="T33" fmla="*/ 31 h 70"/>
                <a:gd name="T34" fmla="*/ 62 w 77"/>
                <a:gd name="T35" fmla="*/ 0 h 70"/>
                <a:gd name="T36" fmla="*/ 70 w 77"/>
                <a:gd name="T37" fmla="*/ 33 h 70"/>
                <a:gd name="T38" fmla="*/ 51 w 77"/>
                <a:gd name="T39" fmla="*/ 33 h 70"/>
                <a:gd name="T40" fmla="*/ 48 w 77"/>
                <a:gd name="T41" fmla="*/ 31 h 70"/>
                <a:gd name="T42" fmla="*/ 51 w 77"/>
                <a:gd name="T43" fmla="*/ 28 h 70"/>
                <a:gd name="T44" fmla="*/ 70 w 77"/>
                <a:gd name="T45" fmla="*/ 28 h 70"/>
                <a:gd name="T46" fmla="*/ 72 w 77"/>
                <a:gd name="T47" fmla="*/ 31 h 70"/>
                <a:gd name="T48" fmla="*/ 70 w 77"/>
                <a:gd name="T4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0">
                  <a:moveTo>
                    <a:pt x="62" y="0"/>
                  </a:moveTo>
                  <a:cubicBezTo>
                    <a:pt x="61" y="0"/>
                    <a:pt x="59" y="1"/>
                    <a:pt x="58" y="1"/>
                  </a:cubicBezTo>
                  <a:cubicBezTo>
                    <a:pt x="58" y="1"/>
                    <a:pt x="58" y="2"/>
                    <a:pt x="58" y="2"/>
                  </a:cubicBezTo>
                  <a:cubicBezTo>
                    <a:pt x="58" y="12"/>
                    <a:pt x="51" y="20"/>
                    <a:pt x="41" y="21"/>
                  </a:cubicBezTo>
                  <a:cubicBezTo>
                    <a:pt x="41" y="36"/>
                    <a:pt x="41" y="36"/>
                    <a:pt x="41" y="36"/>
                  </a:cubicBezTo>
                  <a:cubicBezTo>
                    <a:pt x="45" y="37"/>
                    <a:pt x="48" y="41"/>
                    <a:pt x="48" y="45"/>
                  </a:cubicBezTo>
                  <a:cubicBezTo>
                    <a:pt x="48" y="51"/>
                    <a:pt x="44" y="55"/>
                    <a:pt x="39" y="55"/>
                  </a:cubicBezTo>
                  <a:cubicBezTo>
                    <a:pt x="33" y="55"/>
                    <a:pt x="29" y="51"/>
                    <a:pt x="29" y="45"/>
                  </a:cubicBezTo>
                  <a:cubicBezTo>
                    <a:pt x="29" y="41"/>
                    <a:pt x="32" y="37"/>
                    <a:pt x="36" y="36"/>
                  </a:cubicBezTo>
                  <a:cubicBezTo>
                    <a:pt x="36" y="21"/>
                    <a:pt x="36" y="21"/>
                    <a:pt x="36" y="21"/>
                  </a:cubicBezTo>
                  <a:cubicBezTo>
                    <a:pt x="27" y="20"/>
                    <a:pt x="19" y="12"/>
                    <a:pt x="19" y="2"/>
                  </a:cubicBezTo>
                  <a:cubicBezTo>
                    <a:pt x="19" y="2"/>
                    <a:pt x="19" y="1"/>
                    <a:pt x="19" y="1"/>
                  </a:cubicBezTo>
                  <a:cubicBezTo>
                    <a:pt x="18" y="1"/>
                    <a:pt x="17" y="0"/>
                    <a:pt x="16" y="0"/>
                  </a:cubicBezTo>
                  <a:cubicBezTo>
                    <a:pt x="6" y="7"/>
                    <a:pt x="0" y="19"/>
                    <a:pt x="0" y="32"/>
                  </a:cubicBezTo>
                  <a:cubicBezTo>
                    <a:pt x="0" y="70"/>
                    <a:pt x="0" y="70"/>
                    <a:pt x="0" y="70"/>
                  </a:cubicBezTo>
                  <a:cubicBezTo>
                    <a:pt x="77" y="70"/>
                    <a:pt x="77" y="70"/>
                    <a:pt x="77" y="70"/>
                  </a:cubicBezTo>
                  <a:cubicBezTo>
                    <a:pt x="77" y="31"/>
                    <a:pt x="77" y="31"/>
                    <a:pt x="77" y="31"/>
                  </a:cubicBezTo>
                  <a:cubicBezTo>
                    <a:pt x="77" y="18"/>
                    <a:pt x="71" y="7"/>
                    <a:pt x="62" y="0"/>
                  </a:cubicBezTo>
                  <a:close/>
                  <a:moveTo>
                    <a:pt x="70" y="33"/>
                  </a:moveTo>
                  <a:cubicBezTo>
                    <a:pt x="51" y="33"/>
                    <a:pt x="51" y="33"/>
                    <a:pt x="51" y="33"/>
                  </a:cubicBezTo>
                  <a:cubicBezTo>
                    <a:pt x="49" y="33"/>
                    <a:pt x="48" y="32"/>
                    <a:pt x="48" y="31"/>
                  </a:cubicBezTo>
                  <a:cubicBezTo>
                    <a:pt x="48" y="29"/>
                    <a:pt x="49" y="28"/>
                    <a:pt x="51" y="28"/>
                  </a:cubicBezTo>
                  <a:cubicBezTo>
                    <a:pt x="70" y="28"/>
                    <a:pt x="70" y="28"/>
                    <a:pt x="70" y="28"/>
                  </a:cubicBezTo>
                  <a:cubicBezTo>
                    <a:pt x="71" y="28"/>
                    <a:pt x="72" y="29"/>
                    <a:pt x="72" y="31"/>
                  </a:cubicBezTo>
                  <a:cubicBezTo>
                    <a:pt x="72" y="32"/>
                    <a:pt x="71" y="33"/>
                    <a:pt x="7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9"/>
            <p:cNvSpPr>
              <a:spLocks/>
            </p:cNvSpPr>
            <p:nvPr/>
          </p:nvSpPr>
          <p:spPr bwMode="auto">
            <a:xfrm>
              <a:off x="1735138" y="1377950"/>
              <a:ext cx="122238" cy="55563"/>
            </a:xfrm>
            <a:custGeom>
              <a:avLst/>
              <a:gdLst>
                <a:gd name="T0" fmla="*/ 0 w 29"/>
                <a:gd name="T1" fmla="*/ 0 h 13"/>
                <a:gd name="T2" fmla="*/ 15 w 29"/>
                <a:gd name="T3" fmla="*/ 13 h 13"/>
                <a:gd name="T4" fmla="*/ 29 w 29"/>
                <a:gd name="T5" fmla="*/ 0 h 13"/>
                <a:gd name="T6" fmla="*/ 15 w 29"/>
                <a:gd name="T7" fmla="*/ 2 h 13"/>
                <a:gd name="T8" fmla="*/ 0 w 29"/>
                <a:gd name="T9" fmla="*/ 0 h 13"/>
              </a:gdLst>
              <a:ahLst/>
              <a:cxnLst>
                <a:cxn ang="0">
                  <a:pos x="T0" y="T1"/>
                </a:cxn>
                <a:cxn ang="0">
                  <a:pos x="T2" y="T3"/>
                </a:cxn>
                <a:cxn ang="0">
                  <a:pos x="T4" y="T5"/>
                </a:cxn>
                <a:cxn ang="0">
                  <a:pos x="T6" y="T7"/>
                </a:cxn>
                <a:cxn ang="0">
                  <a:pos x="T8" y="T9"/>
                </a:cxn>
              </a:cxnLst>
              <a:rect l="0" t="0" r="r" b="b"/>
              <a:pathLst>
                <a:path w="29" h="13">
                  <a:moveTo>
                    <a:pt x="0" y="0"/>
                  </a:moveTo>
                  <a:cubicBezTo>
                    <a:pt x="1" y="7"/>
                    <a:pt x="7" y="13"/>
                    <a:pt x="15" y="13"/>
                  </a:cubicBezTo>
                  <a:cubicBezTo>
                    <a:pt x="22" y="13"/>
                    <a:pt x="29" y="7"/>
                    <a:pt x="29" y="0"/>
                  </a:cubicBezTo>
                  <a:cubicBezTo>
                    <a:pt x="25" y="1"/>
                    <a:pt x="20" y="2"/>
                    <a:pt x="15" y="2"/>
                  </a:cubicBezTo>
                  <a:cubicBezTo>
                    <a:pt x="10" y="2"/>
                    <a:pt x="5"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4" name="Oval 43"/>
          <p:cNvSpPr/>
          <p:nvPr/>
        </p:nvSpPr>
        <p:spPr>
          <a:xfrm>
            <a:off x="1376564" y="1398451"/>
            <a:ext cx="846511" cy="934689"/>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grpSp>
        <p:nvGrpSpPr>
          <p:cNvPr id="45" name="Group 44"/>
          <p:cNvGrpSpPr/>
          <p:nvPr/>
        </p:nvGrpSpPr>
        <p:grpSpPr>
          <a:xfrm>
            <a:off x="1595385" y="1606230"/>
            <a:ext cx="408868" cy="519130"/>
            <a:chOff x="1249363" y="847725"/>
            <a:chExt cx="709613" cy="815975"/>
          </a:xfrm>
          <a:solidFill>
            <a:srgbClr val="7D3F98"/>
          </a:solidFill>
        </p:grpSpPr>
        <p:sp>
          <p:nvSpPr>
            <p:cNvPr id="46" name="Oval 5"/>
            <p:cNvSpPr>
              <a:spLocks noChangeArrowheads="1"/>
            </p:cNvSpPr>
            <p:nvPr/>
          </p:nvSpPr>
          <p:spPr bwMode="auto">
            <a:xfrm>
              <a:off x="1636713" y="1047750"/>
              <a:ext cx="319088" cy="3175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
            <p:cNvSpPr>
              <a:spLocks noEditPoints="1"/>
            </p:cNvSpPr>
            <p:nvPr/>
          </p:nvSpPr>
          <p:spPr bwMode="auto">
            <a:xfrm>
              <a:off x="1249363" y="847725"/>
              <a:ext cx="488950" cy="676275"/>
            </a:xfrm>
            <a:custGeom>
              <a:avLst/>
              <a:gdLst>
                <a:gd name="T0" fmla="*/ 91 w 115"/>
                <a:gd name="T1" fmla="*/ 65 h 159"/>
                <a:gd name="T2" fmla="*/ 115 w 115"/>
                <a:gd name="T3" fmla="*/ 44 h 159"/>
                <a:gd name="T4" fmla="*/ 115 w 115"/>
                <a:gd name="T5" fmla="*/ 36 h 159"/>
                <a:gd name="T6" fmla="*/ 115 w 115"/>
                <a:gd name="T7" fmla="*/ 12 h 159"/>
                <a:gd name="T8" fmla="*/ 102 w 115"/>
                <a:gd name="T9" fmla="*/ 0 h 159"/>
                <a:gd name="T10" fmla="*/ 10 w 115"/>
                <a:gd name="T11" fmla="*/ 0 h 159"/>
                <a:gd name="T12" fmla="*/ 0 w 115"/>
                <a:gd name="T13" fmla="*/ 11 h 159"/>
                <a:gd name="T14" fmla="*/ 0 w 115"/>
                <a:gd name="T15" fmla="*/ 148 h 159"/>
                <a:gd name="T16" fmla="*/ 10 w 115"/>
                <a:gd name="T17" fmla="*/ 159 h 159"/>
                <a:gd name="T18" fmla="*/ 12 w 115"/>
                <a:gd name="T19" fmla="*/ 159 h 159"/>
                <a:gd name="T20" fmla="*/ 12 w 115"/>
                <a:gd name="T21" fmla="*/ 154 h 159"/>
                <a:gd name="T22" fmla="*/ 40 w 115"/>
                <a:gd name="T23" fmla="*/ 125 h 159"/>
                <a:gd name="T24" fmla="*/ 69 w 115"/>
                <a:gd name="T25" fmla="*/ 154 h 159"/>
                <a:gd name="T26" fmla="*/ 68 w 115"/>
                <a:gd name="T27" fmla="*/ 159 h 159"/>
                <a:gd name="T28" fmla="*/ 85 w 115"/>
                <a:gd name="T29" fmla="*/ 159 h 159"/>
                <a:gd name="T30" fmla="*/ 85 w 115"/>
                <a:gd name="T31" fmla="*/ 153 h 159"/>
                <a:gd name="T32" fmla="*/ 102 w 115"/>
                <a:gd name="T33" fmla="*/ 118 h 159"/>
                <a:gd name="T34" fmla="*/ 86 w 115"/>
                <a:gd name="T35" fmla="*/ 90 h 159"/>
                <a:gd name="T36" fmla="*/ 21 w 115"/>
                <a:gd name="T37" fmla="*/ 90 h 159"/>
                <a:gd name="T38" fmla="*/ 21 w 115"/>
                <a:gd name="T39" fmla="*/ 87 h 159"/>
                <a:gd name="T40" fmla="*/ 86 w 115"/>
                <a:gd name="T41" fmla="*/ 87 h 159"/>
                <a:gd name="T42" fmla="*/ 86 w 115"/>
                <a:gd name="T43" fmla="*/ 85 h 159"/>
                <a:gd name="T44" fmla="*/ 86 w 115"/>
                <a:gd name="T45" fmla="*/ 79 h 159"/>
                <a:gd name="T46" fmla="*/ 21 w 115"/>
                <a:gd name="T47" fmla="*/ 79 h 159"/>
                <a:gd name="T48" fmla="*/ 21 w 115"/>
                <a:gd name="T49" fmla="*/ 76 h 159"/>
                <a:gd name="T50" fmla="*/ 87 w 115"/>
                <a:gd name="T51" fmla="*/ 76 h 159"/>
                <a:gd name="T52" fmla="*/ 89 w 115"/>
                <a:gd name="T53" fmla="*/ 69 h 159"/>
                <a:gd name="T54" fmla="*/ 21 w 115"/>
                <a:gd name="T55" fmla="*/ 69 h 159"/>
                <a:gd name="T56" fmla="*/ 21 w 115"/>
                <a:gd name="T57" fmla="*/ 65 h 159"/>
                <a:gd name="T58" fmla="*/ 91 w 115"/>
                <a:gd name="T59" fmla="*/ 65 h 159"/>
                <a:gd name="T60" fmla="*/ 22 w 115"/>
                <a:gd name="T61" fmla="*/ 32 h 159"/>
                <a:gd name="T62" fmla="*/ 39 w 115"/>
                <a:gd name="T63" fmla="*/ 32 h 159"/>
                <a:gd name="T64" fmla="*/ 49 w 115"/>
                <a:gd name="T65" fmla="*/ 21 h 159"/>
                <a:gd name="T66" fmla="*/ 67 w 115"/>
                <a:gd name="T67" fmla="*/ 40 h 159"/>
                <a:gd name="T68" fmla="*/ 75 w 115"/>
                <a:gd name="T69" fmla="*/ 32 h 159"/>
                <a:gd name="T70" fmla="*/ 94 w 115"/>
                <a:gd name="T71" fmla="*/ 32 h 159"/>
                <a:gd name="T72" fmla="*/ 94 w 115"/>
                <a:gd name="T73" fmla="*/ 36 h 159"/>
                <a:gd name="T74" fmla="*/ 77 w 115"/>
                <a:gd name="T75" fmla="*/ 36 h 159"/>
                <a:gd name="T76" fmla="*/ 67 w 115"/>
                <a:gd name="T77" fmla="*/ 46 h 159"/>
                <a:gd name="T78" fmla="*/ 49 w 115"/>
                <a:gd name="T79" fmla="*/ 28 h 159"/>
                <a:gd name="T80" fmla="*/ 41 w 115"/>
                <a:gd name="T81" fmla="*/ 36 h 159"/>
                <a:gd name="T82" fmla="*/ 22 w 115"/>
                <a:gd name="T83" fmla="*/ 36 h 159"/>
                <a:gd name="T84" fmla="*/ 22 w 115"/>
                <a:gd name="T85" fmla="*/ 32 h 159"/>
                <a:gd name="T86" fmla="*/ 21 w 115"/>
                <a:gd name="T87" fmla="*/ 54 h 159"/>
                <a:gd name="T88" fmla="*/ 94 w 115"/>
                <a:gd name="T89" fmla="*/ 54 h 159"/>
                <a:gd name="T90" fmla="*/ 94 w 115"/>
                <a:gd name="T91" fmla="*/ 58 h 159"/>
                <a:gd name="T92" fmla="*/ 21 w 115"/>
                <a:gd name="T93" fmla="*/ 58 h 159"/>
                <a:gd name="T94" fmla="*/ 21 w 115"/>
                <a:gd name="T95" fmla="*/ 54 h 159"/>
                <a:gd name="T96" fmla="*/ 57 w 115"/>
                <a:gd name="T97" fmla="*/ 98 h 159"/>
                <a:gd name="T98" fmla="*/ 57 w 115"/>
                <a:gd name="T99" fmla="*/ 101 h 159"/>
                <a:gd name="T100" fmla="*/ 21 w 115"/>
                <a:gd name="T101" fmla="*/ 101 h 159"/>
                <a:gd name="T102" fmla="*/ 21 w 115"/>
                <a:gd name="T103" fmla="*/ 98 h 159"/>
                <a:gd name="T104" fmla="*/ 57 w 115"/>
                <a:gd name="T105" fmla="*/ 9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5" h="159">
                  <a:moveTo>
                    <a:pt x="91" y="65"/>
                  </a:moveTo>
                  <a:cubicBezTo>
                    <a:pt x="96" y="55"/>
                    <a:pt x="105" y="47"/>
                    <a:pt x="115" y="44"/>
                  </a:cubicBezTo>
                  <a:cubicBezTo>
                    <a:pt x="115" y="36"/>
                    <a:pt x="115" y="36"/>
                    <a:pt x="115" y="36"/>
                  </a:cubicBezTo>
                  <a:cubicBezTo>
                    <a:pt x="115" y="12"/>
                    <a:pt x="115" y="12"/>
                    <a:pt x="115" y="12"/>
                  </a:cubicBezTo>
                  <a:cubicBezTo>
                    <a:pt x="115" y="5"/>
                    <a:pt x="109" y="0"/>
                    <a:pt x="102" y="0"/>
                  </a:cubicBezTo>
                  <a:cubicBezTo>
                    <a:pt x="10" y="0"/>
                    <a:pt x="10" y="0"/>
                    <a:pt x="10" y="0"/>
                  </a:cubicBezTo>
                  <a:cubicBezTo>
                    <a:pt x="4" y="0"/>
                    <a:pt x="0" y="5"/>
                    <a:pt x="0" y="11"/>
                  </a:cubicBezTo>
                  <a:cubicBezTo>
                    <a:pt x="0" y="148"/>
                    <a:pt x="0" y="148"/>
                    <a:pt x="0" y="148"/>
                  </a:cubicBezTo>
                  <a:cubicBezTo>
                    <a:pt x="0" y="154"/>
                    <a:pt x="4" y="159"/>
                    <a:pt x="10" y="159"/>
                  </a:cubicBezTo>
                  <a:cubicBezTo>
                    <a:pt x="12" y="159"/>
                    <a:pt x="12" y="159"/>
                    <a:pt x="12" y="159"/>
                  </a:cubicBezTo>
                  <a:cubicBezTo>
                    <a:pt x="12" y="157"/>
                    <a:pt x="12" y="156"/>
                    <a:pt x="12" y="154"/>
                  </a:cubicBezTo>
                  <a:cubicBezTo>
                    <a:pt x="12" y="138"/>
                    <a:pt x="24" y="125"/>
                    <a:pt x="40" y="125"/>
                  </a:cubicBezTo>
                  <a:cubicBezTo>
                    <a:pt x="56" y="125"/>
                    <a:pt x="69" y="138"/>
                    <a:pt x="69" y="154"/>
                  </a:cubicBezTo>
                  <a:cubicBezTo>
                    <a:pt x="69" y="156"/>
                    <a:pt x="69" y="157"/>
                    <a:pt x="68" y="159"/>
                  </a:cubicBezTo>
                  <a:cubicBezTo>
                    <a:pt x="85" y="159"/>
                    <a:pt x="85" y="159"/>
                    <a:pt x="85" y="159"/>
                  </a:cubicBezTo>
                  <a:cubicBezTo>
                    <a:pt x="85" y="153"/>
                    <a:pt x="85" y="153"/>
                    <a:pt x="85" y="153"/>
                  </a:cubicBezTo>
                  <a:cubicBezTo>
                    <a:pt x="85" y="139"/>
                    <a:pt x="91" y="126"/>
                    <a:pt x="102" y="118"/>
                  </a:cubicBezTo>
                  <a:cubicBezTo>
                    <a:pt x="94" y="111"/>
                    <a:pt x="88" y="101"/>
                    <a:pt x="86" y="90"/>
                  </a:cubicBezTo>
                  <a:cubicBezTo>
                    <a:pt x="21" y="90"/>
                    <a:pt x="21" y="90"/>
                    <a:pt x="21" y="90"/>
                  </a:cubicBezTo>
                  <a:cubicBezTo>
                    <a:pt x="21" y="87"/>
                    <a:pt x="21" y="87"/>
                    <a:pt x="21" y="87"/>
                  </a:cubicBezTo>
                  <a:cubicBezTo>
                    <a:pt x="86" y="87"/>
                    <a:pt x="86" y="87"/>
                    <a:pt x="86" y="87"/>
                  </a:cubicBezTo>
                  <a:cubicBezTo>
                    <a:pt x="86" y="86"/>
                    <a:pt x="86" y="85"/>
                    <a:pt x="86" y="85"/>
                  </a:cubicBezTo>
                  <a:cubicBezTo>
                    <a:pt x="86" y="83"/>
                    <a:pt x="86" y="81"/>
                    <a:pt x="86" y="79"/>
                  </a:cubicBezTo>
                  <a:cubicBezTo>
                    <a:pt x="21" y="79"/>
                    <a:pt x="21" y="79"/>
                    <a:pt x="21" y="79"/>
                  </a:cubicBezTo>
                  <a:cubicBezTo>
                    <a:pt x="21" y="76"/>
                    <a:pt x="21" y="76"/>
                    <a:pt x="21" y="76"/>
                  </a:cubicBezTo>
                  <a:cubicBezTo>
                    <a:pt x="87" y="76"/>
                    <a:pt x="87" y="76"/>
                    <a:pt x="87" y="76"/>
                  </a:cubicBezTo>
                  <a:cubicBezTo>
                    <a:pt x="87" y="73"/>
                    <a:pt x="88" y="71"/>
                    <a:pt x="89" y="69"/>
                  </a:cubicBezTo>
                  <a:cubicBezTo>
                    <a:pt x="21" y="69"/>
                    <a:pt x="21" y="69"/>
                    <a:pt x="21" y="69"/>
                  </a:cubicBezTo>
                  <a:cubicBezTo>
                    <a:pt x="21" y="65"/>
                    <a:pt x="21" y="65"/>
                    <a:pt x="21" y="65"/>
                  </a:cubicBezTo>
                  <a:lnTo>
                    <a:pt x="91" y="65"/>
                  </a:lnTo>
                  <a:close/>
                  <a:moveTo>
                    <a:pt x="22" y="32"/>
                  </a:moveTo>
                  <a:cubicBezTo>
                    <a:pt x="39" y="32"/>
                    <a:pt x="39" y="32"/>
                    <a:pt x="39" y="32"/>
                  </a:cubicBezTo>
                  <a:cubicBezTo>
                    <a:pt x="49" y="21"/>
                    <a:pt x="49" y="21"/>
                    <a:pt x="49" y="21"/>
                  </a:cubicBezTo>
                  <a:cubicBezTo>
                    <a:pt x="67" y="40"/>
                    <a:pt x="67" y="40"/>
                    <a:pt x="67" y="40"/>
                  </a:cubicBezTo>
                  <a:cubicBezTo>
                    <a:pt x="75" y="32"/>
                    <a:pt x="75" y="32"/>
                    <a:pt x="75" y="32"/>
                  </a:cubicBezTo>
                  <a:cubicBezTo>
                    <a:pt x="94" y="32"/>
                    <a:pt x="94" y="32"/>
                    <a:pt x="94" y="32"/>
                  </a:cubicBezTo>
                  <a:cubicBezTo>
                    <a:pt x="94" y="36"/>
                    <a:pt x="94" y="36"/>
                    <a:pt x="94" y="36"/>
                  </a:cubicBezTo>
                  <a:cubicBezTo>
                    <a:pt x="77" y="36"/>
                    <a:pt x="77" y="36"/>
                    <a:pt x="77" y="36"/>
                  </a:cubicBezTo>
                  <a:cubicBezTo>
                    <a:pt x="67" y="46"/>
                    <a:pt x="67" y="46"/>
                    <a:pt x="67" y="46"/>
                  </a:cubicBezTo>
                  <a:cubicBezTo>
                    <a:pt x="49" y="28"/>
                    <a:pt x="49" y="28"/>
                    <a:pt x="49" y="28"/>
                  </a:cubicBezTo>
                  <a:cubicBezTo>
                    <a:pt x="41" y="36"/>
                    <a:pt x="41" y="36"/>
                    <a:pt x="41" y="36"/>
                  </a:cubicBezTo>
                  <a:cubicBezTo>
                    <a:pt x="22" y="36"/>
                    <a:pt x="22" y="36"/>
                    <a:pt x="22" y="36"/>
                  </a:cubicBezTo>
                  <a:lnTo>
                    <a:pt x="22" y="32"/>
                  </a:lnTo>
                  <a:close/>
                  <a:moveTo>
                    <a:pt x="21" y="54"/>
                  </a:moveTo>
                  <a:cubicBezTo>
                    <a:pt x="94" y="54"/>
                    <a:pt x="94" y="54"/>
                    <a:pt x="94" y="54"/>
                  </a:cubicBezTo>
                  <a:cubicBezTo>
                    <a:pt x="94" y="58"/>
                    <a:pt x="94" y="58"/>
                    <a:pt x="94" y="58"/>
                  </a:cubicBezTo>
                  <a:cubicBezTo>
                    <a:pt x="21" y="58"/>
                    <a:pt x="21" y="58"/>
                    <a:pt x="21" y="58"/>
                  </a:cubicBezTo>
                  <a:lnTo>
                    <a:pt x="21" y="54"/>
                  </a:lnTo>
                  <a:close/>
                  <a:moveTo>
                    <a:pt x="57" y="98"/>
                  </a:moveTo>
                  <a:cubicBezTo>
                    <a:pt x="57" y="101"/>
                    <a:pt x="57" y="101"/>
                    <a:pt x="57" y="101"/>
                  </a:cubicBezTo>
                  <a:cubicBezTo>
                    <a:pt x="21" y="101"/>
                    <a:pt x="21" y="101"/>
                    <a:pt x="21" y="101"/>
                  </a:cubicBezTo>
                  <a:cubicBezTo>
                    <a:pt x="21" y="98"/>
                    <a:pt x="21" y="98"/>
                    <a:pt x="21" y="98"/>
                  </a:cubicBezTo>
                  <a:lnTo>
                    <a:pt x="57"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7"/>
            <p:cNvSpPr>
              <a:spLocks noEditPoints="1"/>
            </p:cNvSpPr>
            <p:nvPr/>
          </p:nvSpPr>
          <p:spPr bwMode="auto">
            <a:xfrm>
              <a:off x="1322388" y="1400175"/>
              <a:ext cx="200025" cy="200025"/>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34 w 47"/>
                <a:gd name="T11" fmla="*/ 22 h 47"/>
                <a:gd name="T12" fmla="*/ 30 w 47"/>
                <a:gd name="T13" fmla="*/ 22 h 47"/>
                <a:gd name="T14" fmla="*/ 26 w 47"/>
                <a:gd name="T15" fmla="*/ 18 h 47"/>
                <a:gd name="T16" fmla="*/ 26 w 47"/>
                <a:gd name="T17" fmla="*/ 36 h 47"/>
                <a:gd name="T18" fmla="*/ 23 w 47"/>
                <a:gd name="T19" fmla="*/ 38 h 47"/>
                <a:gd name="T20" fmla="*/ 21 w 47"/>
                <a:gd name="T21" fmla="*/ 36 h 47"/>
                <a:gd name="T22" fmla="*/ 21 w 47"/>
                <a:gd name="T23" fmla="*/ 18 h 47"/>
                <a:gd name="T24" fmla="*/ 16 w 47"/>
                <a:gd name="T25" fmla="*/ 22 h 47"/>
                <a:gd name="T26" fmla="*/ 13 w 47"/>
                <a:gd name="T27" fmla="*/ 22 h 47"/>
                <a:gd name="T28" fmla="*/ 13 w 47"/>
                <a:gd name="T29" fmla="*/ 19 h 47"/>
                <a:gd name="T30" fmla="*/ 22 w 47"/>
                <a:gd name="T31" fmla="*/ 10 h 47"/>
                <a:gd name="T32" fmla="*/ 22 w 47"/>
                <a:gd name="T33" fmla="*/ 10 h 47"/>
                <a:gd name="T34" fmla="*/ 22 w 47"/>
                <a:gd name="T35" fmla="*/ 10 h 47"/>
                <a:gd name="T36" fmla="*/ 22 w 47"/>
                <a:gd name="T37" fmla="*/ 10 h 47"/>
                <a:gd name="T38" fmla="*/ 23 w 47"/>
                <a:gd name="T39" fmla="*/ 9 h 47"/>
                <a:gd name="T40" fmla="*/ 25 w 47"/>
                <a:gd name="T41" fmla="*/ 10 h 47"/>
                <a:gd name="T42" fmla="*/ 34 w 47"/>
                <a:gd name="T43" fmla="*/ 19 h 47"/>
                <a:gd name="T44" fmla="*/ 34 w 47"/>
                <a:gd name="T45"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34" y="22"/>
                  </a:moveTo>
                  <a:cubicBezTo>
                    <a:pt x="33" y="23"/>
                    <a:pt x="31" y="23"/>
                    <a:pt x="30" y="22"/>
                  </a:cubicBezTo>
                  <a:cubicBezTo>
                    <a:pt x="26" y="18"/>
                    <a:pt x="26" y="18"/>
                    <a:pt x="26" y="18"/>
                  </a:cubicBezTo>
                  <a:cubicBezTo>
                    <a:pt x="26" y="36"/>
                    <a:pt x="26" y="36"/>
                    <a:pt x="26" y="36"/>
                  </a:cubicBezTo>
                  <a:cubicBezTo>
                    <a:pt x="26" y="37"/>
                    <a:pt x="25" y="38"/>
                    <a:pt x="23" y="38"/>
                  </a:cubicBezTo>
                  <a:cubicBezTo>
                    <a:pt x="22" y="38"/>
                    <a:pt x="21" y="37"/>
                    <a:pt x="21" y="36"/>
                  </a:cubicBezTo>
                  <a:cubicBezTo>
                    <a:pt x="21" y="18"/>
                    <a:pt x="21" y="18"/>
                    <a:pt x="21" y="18"/>
                  </a:cubicBezTo>
                  <a:cubicBezTo>
                    <a:pt x="16" y="22"/>
                    <a:pt x="16" y="22"/>
                    <a:pt x="16" y="22"/>
                  </a:cubicBezTo>
                  <a:cubicBezTo>
                    <a:pt x="15" y="23"/>
                    <a:pt x="14" y="23"/>
                    <a:pt x="13" y="22"/>
                  </a:cubicBezTo>
                  <a:cubicBezTo>
                    <a:pt x="12" y="21"/>
                    <a:pt x="12" y="20"/>
                    <a:pt x="13" y="19"/>
                  </a:cubicBezTo>
                  <a:cubicBezTo>
                    <a:pt x="22" y="10"/>
                    <a:pt x="22" y="10"/>
                    <a:pt x="22" y="10"/>
                  </a:cubicBezTo>
                  <a:cubicBezTo>
                    <a:pt x="22" y="10"/>
                    <a:pt x="22" y="10"/>
                    <a:pt x="22" y="10"/>
                  </a:cubicBezTo>
                  <a:cubicBezTo>
                    <a:pt x="22" y="10"/>
                    <a:pt x="22" y="10"/>
                    <a:pt x="22" y="10"/>
                  </a:cubicBezTo>
                  <a:cubicBezTo>
                    <a:pt x="22" y="10"/>
                    <a:pt x="22" y="10"/>
                    <a:pt x="22" y="10"/>
                  </a:cubicBezTo>
                  <a:cubicBezTo>
                    <a:pt x="23" y="9"/>
                    <a:pt x="23" y="9"/>
                    <a:pt x="23" y="9"/>
                  </a:cubicBezTo>
                  <a:cubicBezTo>
                    <a:pt x="24" y="9"/>
                    <a:pt x="25" y="10"/>
                    <a:pt x="25" y="10"/>
                  </a:cubicBezTo>
                  <a:cubicBezTo>
                    <a:pt x="34" y="19"/>
                    <a:pt x="34" y="19"/>
                    <a:pt x="34" y="19"/>
                  </a:cubicBezTo>
                  <a:cubicBezTo>
                    <a:pt x="35" y="20"/>
                    <a:pt x="35" y="21"/>
                    <a:pt x="34"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8"/>
            <p:cNvSpPr>
              <a:spLocks noEditPoints="1"/>
            </p:cNvSpPr>
            <p:nvPr/>
          </p:nvSpPr>
          <p:spPr bwMode="auto">
            <a:xfrm>
              <a:off x="1631951" y="1365250"/>
              <a:ext cx="327025" cy="298450"/>
            </a:xfrm>
            <a:custGeom>
              <a:avLst/>
              <a:gdLst>
                <a:gd name="T0" fmla="*/ 62 w 77"/>
                <a:gd name="T1" fmla="*/ 0 h 70"/>
                <a:gd name="T2" fmla="*/ 58 w 77"/>
                <a:gd name="T3" fmla="*/ 1 h 70"/>
                <a:gd name="T4" fmla="*/ 58 w 77"/>
                <a:gd name="T5" fmla="*/ 2 h 70"/>
                <a:gd name="T6" fmla="*/ 41 w 77"/>
                <a:gd name="T7" fmla="*/ 21 h 70"/>
                <a:gd name="T8" fmla="*/ 41 w 77"/>
                <a:gd name="T9" fmla="*/ 36 h 70"/>
                <a:gd name="T10" fmla="*/ 48 w 77"/>
                <a:gd name="T11" fmla="*/ 45 h 70"/>
                <a:gd name="T12" fmla="*/ 39 w 77"/>
                <a:gd name="T13" fmla="*/ 55 h 70"/>
                <a:gd name="T14" fmla="*/ 29 w 77"/>
                <a:gd name="T15" fmla="*/ 45 h 70"/>
                <a:gd name="T16" fmla="*/ 36 w 77"/>
                <a:gd name="T17" fmla="*/ 36 h 70"/>
                <a:gd name="T18" fmla="*/ 36 w 77"/>
                <a:gd name="T19" fmla="*/ 21 h 70"/>
                <a:gd name="T20" fmla="*/ 19 w 77"/>
                <a:gd name="T21" fmla="*/ 2 h 70"/>
                <a:gd name="T22" fmla="*/ 19 w 77"/>
                <a:gd name="T23" fmla="*/ 1 h 70"/>
                <a:gd name="T24" fmla="*/ 16 w 77"/>
                <a:gd name="T25" fmla="*/ 0 h 70"/>
                <a:gd name="T26" fmla="*/ 0 w 77"/>
                <a:gd name="T27" fmla="*/ 32 h 70"/>
                <a:gd name="T28" fmla="*/ 0 w 77"/>
                <a:gd name="T29" fmla="*/ 70 h 70"/>
                <a:gd name="T30" fmla="*/ 77 w 77"/>
                <a:gd name="T31" fmla="*/ 70 h 70"/>
                <a:gd name="T32" fmla="*/ 77 w 77"/>
                <a:gd name="T33" fmla="*/ 31 h 70"/>
                <a:gd name="T34" fmla="*/ 62 w 77"/>
                <a:gd name="T35" fmla="*/ 0 h 70"/>
                <a:gd name="T36" fmla="*/ 70 w 77"/>
                <a:gd name="T37" fmla="*/ 33 h 70"/>
                <a:gd name="T38" fmla="*/ 51 w 77"/>
                <a:gd name="T39" fmla="*/ 33 h 70"/>
                <a:gd name="T40" fmla="*/ 48 w 77"/>
                <a:gd name="T41" fmla="*/ 31 h 70"/>
                <a:gd name="T42" fmla="*/ 51 w 77"/>
                <a:gd name="T43" fmla="*/ 28 h 70"/>
                <a:gd name="T44" fmla="*/ 70 w 77"/>
                <a:gd name="T45" fmla="*/ 28 h 70"/>
                <a:gd name="T46" fmla="*/ 72 w 77"/>
                <a:gd name="T47" fmla="*/ 31 h 70"/>
                <a:gd name="T48" fmla="*/ 70 w 77"/>
                <a:gd name="T49" fmla="*/ 3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70">
                  <a:moveTo>
                    <a:pt x="62" y="0"/>
                  </a:moveTo>
                  <a:cubicBezTo>
                    <a:pt x="61" y="0"/>
                    <a:pt x="59" y="1"/>
                    <a:pt x="58" y="1"/>
                  </a:cubicBezTo>
                  <a:cubicBezTo>
                    <a:pt x="58" y="1"/>
                    <a:pt x="58" y="2"/>
                    <a:pt x="58" y="2"/>
                  </a:cubicBezTo>
                  <a:cubicBezTo>
                    <a:pt x="58" y="12"/>
                    <a:pt x="51" y="20"/>
                    <a:pt x="41" y="21"/>
                  </a:cubicBezTo>
                  <a:cubicBezTo>
                    <a:pt x="41" y="36"/>
                    <a:pt x="41" y="36"/>
                    <a:pt x="41" y="36"/>
                  </a:cubicBezTo>
                  <a:cubicBezTo>
                    <a:pt x="45" y="37"/>
                    <a:pt x="48" y="41"/>
                    <a:pt x="48" y="45"/>
                  </a:cubicBezTo>
                  <a:cubicBezTo>
                    <a:pt x="48" y="51"/>
                    <a:pt x="44" y="55"/>
                    <a:pt x="39" y="55"/>
                  </a:cubicBezTo>
                  <a:cubicBezTo>
                    <a:pt x="33" y="55"/>
                    <a:pt x="29" y="51"/>
                    <a:pt x="29" y="45"/>
                  </a:cubicBezTo>
                  <a:cubicBezTo>
                    <a:pt x="29" y="41"/>
                    <a:pt x="32" y="37"/>
                    <a:pt x="36" y="36"/>
                  </a:cubicBezTo>
                  <a:cubicBezTo>
                    <a:pt x="36" y="21"/>
                    <a:pt x="36" y="21"/>
                    <a:pt x="36" y="21"/>
                  </a:cubicBezTo>
                  <a:cubicBezTo>
                    <a:pt x="27" y="20"/>
                    <a:pt x="19" y="12"/>
                    <a:pt x="19" y="2"/>
                  </a:cubicBezTo>
                  <a:cubicBezTo>
                    <a:pt x="19" y="2"/>
                    <a:pt x="19" y="1"/>
                    <a:pt x="19" y="1"/>
                  </a:cubicBezTo>
                  <a:cubicBezTo>
                    <a:pt x="18" y="1"/>
                    <a:pt x="17" y="0"/>
                    <a:pt x="16" y="0"/>
                  </a:cubicBezTo>
                  <a:cubicBezTo>
                    <a:pt x="6" y="7"/>
                    <a:pt x="0" y="19"/>
                    <a:pt x="0" y="32"/>
                  </a:cubicBezTo>
                  <a:cubicBezTo>
                    <a:pt x="0" y="70"/>
                    <a:pt x="0" y="70"/>
                    <a:pt x="0" y="70"/>
                  </a:cubicBezTo>
                  <a:cubicBezTo>
                    <a:pt x="77" y="70"/>
                    <a:pt x="77" y="70"/>
                    <a:pt x="77" y="70"/>
                  </a:cubicBezTo>
                  <a:cubicBezTo>
                    <a:pt x="77" y="31"/>
                    <a:pt x="77" y="31"/>
                    <a:pt x="77" y="31"/>
                  </a:cubicBezTo>
                  <a:cubicBezTo>
                    <a:pt x="77" y="18"/>
                    <a:pt x="71" y="7"/>
                    <a:pt x="62" y="0"/>
                  </a:cubicBezTo>
                  <a:close/>
                  <a:moveTo>
                    <a:pt x="70" y="33"/>
                  </a:moveTo>
                  <a:cubicBezTo>
                    <a:pt x="51" y="33"/>
                    <a:pt x="51" y="33"/>
                    <a:pt x="51" y="33"/>
                  </a:cubicBezTo>
                  <a:cubicBezTo>
                    <a:pt x="49" y="33"/>
                    <a:pt x="48" y="32"/>
                    <a:pt x="48" y="31"/>
                  </a:cubicBezTo>
                  <a:cubicBezTo>
                    <a:pt x="48" y="29"/>
                    <a:pt x="49" y="28"/>
                    <a:pt x="51" y="28"/>
                  </a:cubicBezTo>
                  <a:cubicBezTo>
                    <a:pt x="70" y="28"/>
                    <a:pt x="70" y="28"/>
                    <a:pt x="70" y="28"/>
                  </a:cubicBezTo>
                  <a:cubicBezTo>
                    <a:pt x="71" y="28"/>
                    <a:pt x="72" y="29"/>
                    <a:pt x="72" y="31"/>
                  </a:cubicBezTo>
                  <a:cubicBezTo>
                    <a:pt x="72" y="32"/>
                    <a:pt x="71" y="33"/>
                    <a:pt x="70"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
            <p:cNvSpPr>
              <a:spLocks/>
            </p:cNvSpPr>
            <p:nvPr/>
          </p:nvSpPr>
          <p:spPr bwMode="auto">
            <a:xfrm>
              <a:off x="1735138" y="1377950"/>
              <a:ext cx="122238" cy="55563"/>
            </a:xfrm>
            <a:custGeom>
              <a:avLst/>
              <a:gdLst>
                <a:gd name="T0" fmla="*/ 0 w 29"/>
                <a:gd name="T1" fmla="*/ 0 h 13"/>
                <a:gd name="T2" fmla="*/ 15 w 29"/>
                <a:gd name="T3" fmla="*/ 13 h 13"/>
                <a:gd name="T4" fmla="*/ 29 w 29"/>
                <a:gd name="T5" fmla="*/ 0 h 13"/>
                <a:gd name="T6" fmla="*/ 15 w 29"/>
                <a:gd name="T7" fmla="*/ 2 h 13"/>
                <a:gd name="T8" fmla="*/ 0 w 29"/>
                <a:gd name="T9" fmla="*/ 0 h 13"/>
              </a:gdLst>
              <a:ahLst/>
              <a:cxnLst>
                <a:cxn ang="0">
                  <a:pos x="T0" y="T1"/>
                </a:cxn>
                <a:cxn ang="0">
                  <a:pos x="T2" y="T3"/>
                </a:cxn>
                <a:cxn ang="0">
                  <a:pos x="T4" y="T5"/>
                </a:cxn>
                <a:cxn ang="0">
                  <a:pos x="T6" y="T7"/>
                </a:cxn>
                <a:cxn ang="0">
                  <a:pos x="T8" y="T9"/>
                </a:cxn>
              </a:cxnLst>
              <a:rect l="0" t="0" r="r" b="b"/>
              <a:pathLst>
                <a:path w="29" h="13">
                  <a:moveTo>
                    <a:pt x="0" y="0"/>
                  </a:moveTo>
                  <a:cubicBezTo>
                    <a:pt x="1" y="7"/>
                    <a:pt x="7" y="13"/>
                    <a:pt x="15" y="13"/>
                  </a:cubicBezTo>
                  <a:cubicBezTo>
                    <a:pt x="22" y="13"/>
                    <a:pt x="29" y="7"/>
                    <a:pt x="29" y="0"/>
                  </a:cubicBezTo>
                  <a:cubicBezTo>
                    <a:pt x="25" y="1"/>
                    <a:pt x="20" y="2"/>
                    <a:pt x="15" y="2"/>
                  </a:cubicBezTo>
                  <a:cubicBezTo>
                    <a:pt x="10" y="2"/>
                    <a:pt x="5" y="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1" name="TextBox 50"/>
          <p:cNvSpPr txBox="1"/>
          <p:nvPr/>
        </p:nvSpPr>
        <p:spPr>
          <a:xfrm>
            <a:off x="1216913" y="2450592"/>
            <a:ext cx="1316736" cy="369332"/>
          </a:xfrm>
          <a:prstGeom prst="rect">
            <a:avLst/>
          </a:prstGeom>
          <a:noFill/>
        </p:spPr>
        <p:txBody>
          <a:bodyPr wrap="square" rtlCol="0">
            <a:spAutoFit/>
          </a:bodyPr>
          <a:lstStyle/>
          <a:p>
            <a:r>
              <a:rPr lang="en-US" dirty="0">
                <a:solidFill>
                  <a:schemeClr val="bg1"/>
                </a:solidFill>
              </a:rPr>
              <a:t>Find Care</a:t>
            </a:r>
          </a:p>
        </p:txBody>
      </p:sp>
      <p:sp>
        <p:nvSpPr>
          <p:cNvPr id="52" name="Rectangle 51"/>
          <p:cNvSpPr/>
          <p:nvPr/>
        </p:nvSpPr>
        <p:spPr>
          <a:xfrm>
            <a:off x="909800" y="2937376"/>
            <a:ext cx="1810281" cy="1858970"/>
          </a:xfrm>
          <a:prstGeom prst="rect">
            <a:avLst/>
          </a:prstGeom>
        </p:spPr>
        <p:txBody>
          <a:bodyPr wrap="square">
            <a:spAutoFit/>
          </a:bodyPr>
          <a:lstStyle/>
          <a:p>
            <a:pPr algn="ctr">
              <a:lnSpc>
                <a:spcPct val="120000"/>
              </a:lnSpc>
              <a:spcBef>
                <a:spcPts val="0"/>
              </a:spcBef>
              <a:spcAft>
                <a:spcPts val="1200"/>
              </a:spcAft>
            </a:pPr>
            <a:r>
              <a:rPr lang="en-US" sz="1200" dirty="0">
                <a:solidFill>
                  <a:schemeClr val="bg1"/>
                </a:solidFill>
              </a:rPr>
              <a:t>Find and </a:t>
            </a:r>
            <a:br>
              <a:rPr lang="en-US" sz="1200" dirty="0">
                <a:solidFill>
                  <a:schemeClr val="bg1"/>
                </a:solidFill>
              </a:rPr>
            </a:br>
            <a:r>
              <a:rPr lang="en-US" sz="1200" dirty="0">
                <a:solidFill>
                  <a:schemeClr val="bg1"/>
                </a:solidFill>
              </a:rPr>
              <a:t>compare doctors</a:t>
            </a:r>
            <a:endParaRPr lang="en-US" sz="1200" strike="sngStrike" dirty="0">
              <a:solidFill>
                <a:schemeClr val="bg1"/>
              </a:solidFill>
            </a:endParaRPr>
          </a:p>
          <a:p>
            <a:pPr algn="ctr">
              <a:lnSpc>
                <a:spcPct val="110000"/>
              </a:lnSpc>
              <a:spcBef>
                <a:spcPts val="0"/>
              </a:spcBef>
              <a:spcAft>
                <a:spcPts val="1200"/>
              </a:spcAft>
            </a:pPr>
            <a:br>
              <a:rPr lang="en-US" sz="1200" dirty="0">
                <a:solidFill>
                  <a:schemeClr val="bg1"/>
                </a:solidFill>
              </a:rPr>
            </a:br>
            <a:r>
              <a:rPr lang="en-US" sz="1200" dirty="0">
                <a:solidFill>
                  <a:schemeClr val="bg1"/>
                </a:solidFill>
              </a:rPr>
              <a:t>Download digital ID cards</a:t>
            </a:r>
          </a:p>
          <a:p>
            <a:pPr algn="ctr">
              <a:lnSpc>
                <a:spcPct val="110000"/>
              </a:lnSpc>
              <a:spcBef>
                <a:spcPts val="0"/>
              </a:spcBef>
              <a:spcAft>
                <a:spcPts val="1200"/>
              </a:spcAft>
            </a:pPr>
            <a:br>
              <a:rPr lang="en-US" sz="1200" dirty="0">
                <a:solidFill>
                  <a:schemeClr val="bg1"/>
                </a:solidFill>
              </a:rPr>
            </a:br>
            <a:r>
              <a:rPr lang="en-US" sz="1200" dirty="0">
                <a:solidFill>
                  <a:schemeClr val="bg1"/>
                </a:solidFill>
              </a:rPr>
              <a:t>Read doctor reviews</a:t>
            </a:r>
            <a:endParaRPr lang="en-US" sz="1200" b="1" baseline="30000" dirty="0">
              <a:solidFill>
                <a:schemeClr val="bg1"/>
              </a:solidFill>
            </a:endParaRPr>
          </a:p>
        </p:txBody>
      </p:sp>
      <p:sp>
        <p:nvSpPr>
          <p:cNvPr id="53" name="Rounded Rectangle 52"/>
          <p:cNvSpPr/>
          <p:nvPr/>
        </p:nvSpPr>
        <p:spPr>
          <a:xfrm>
            <a:off x="3503323" y="1733488"/>
            <a:ext cx="1828237" cy="3152851"/>
          </a:xfrm>
          <a:prstGeom prst="roundRect">
            <a:avLst/>
          </a:prstGeom>
          <a:solidFill>
            <a:schemeClr val="bg1">
              <a:lumMod val="9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54" name="Oval 53"/>
          <p:cNvSpPr/>
          <p:nvPr/>
        </p:nvSpPr>
        <p:spPr>
          <a:xfrm>
            <a:off x="3983720" y="1426751"/>
            <a:ext cx="846511" cy="934689"/>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61" name="TextBox 60"/>
          <p:cNvSpPr txBox="1"/>
          <p:nvPr/>
        </p:nvSpPr>
        <p:spPr>
          <a:xfrm>
            <a:off x="3685640" y="2421117"/>
            <a:ext cx="1571595" cy="369332"/>
          </a:xfrm>
          <a:prstGeom prst="rect">
            <a:avLst/>
          </a:prstGeom>
          <a:noFill/>
        </p:spPr>
        <p:txBody>
          <a:bodyPr wrap="square" rtlCol="0">
            <a:spAutoFit/>
          </a:bodyPr>
          <a:lstStyle/>
          <a:p>
            <a:r>
              <a:rPr lang="en-US" dirty="0"/>
              <a:t>Cost of Care</a:t>
            </a:r>
          </a:p>
        </p:txBody>
      </p:sp>
      <p:sp>
        <p:nvSpPr>
          <p:cNvPr id="62" name="Rectangle 61"/>
          <p:cNvSpPr/>
          <p:nvPr/>
        </p:nvSpPr>
        <p:spPr>
          <a:xfrm>
            <a:off x="3501834" y="2915625"/>
            <a:ext cx="1810281" cy="2062103"/>
          </a:xfrm>
          <a:prstGeom prst="rect">
            <a:avLst/>
          </a:prstGeom>
        </p:spPr>
        <p:txBody>
          <a:bodyPr wrap="square">
            <a:spAutoFit/>
          </a:bodyPr>
          <a:lstStyle/>
          <a:p>
            <a:pPr algn="ctr">
              <a:spcBef>
                <a:spcPts val="0"/>
              </a:spcBef>
              <a:spcAft>
                <a:spcPts val="1200"/>
              </a:spcAft>
            </a:pPr>
            <a:r>
              <a:rPr lang="en-US" sz="1200" dirty="0"/>
              <a:t>Get estimates for your</a:t>
            </a:r>
            <a:br>
              <a:rPr lang="en-US" sz="1200" dirty="0"/>
            </a:br>
            <a:r>
              <a:rPr lang="en-US" sz="1200" dirty="0"/>
              <a:t>out-of-pocket costs</a:t>
            </a:r>
          </a:p>
          <a:p>
            <a:pPr algn="ctr">
              <a:spcBef>
                <a:spcPts val="0"/>
              </a:spcBef>
              <a:spcAft>
                <a:spcPts val="1200"/>
              </a:spcAft>
            </a:pPr>
            <a:br>
              <a:rPr lang="en-US" sz="1200" dirty="0"/>
            </a:br>
            <a:r>
              <a:rPr lang="en-US" sz="1200" dirty="0"/>
              <a:t>Track account balances and progress toward   your deductible</a:t>
            </a:r>
          </a:p>
          <a:p>
            <a:pPr algn="ctr">
              <a:spcBef>
                <a:spcPts val="0"/>
              </a:spcBef>
              <a:spcAft>
                <a:spcPts val="1200"/>
              </a:spcAft>
            </a:pPr>
            <a:br>
              <a:rPr lang="en-US" sz="1200" dirty="0"/>
            </a:br>
            <a:r>
              <a:rPr lang="en-US" sz="1200" dirty="0"/>
              <a:t>Manage and pay claims</a:t>
            </a:r>
            <a:br>
              <a:rPr lang="en-US" sz="1200" dirty="0"/>
            </a:br>
            <a:endParaRPr lang="en-US" sz="1200" dirty="0"/>
          </a:p>
        </p:txBody>
      </p:sp>
      <p:sp>
        <p:nvSpPr>
          <p:cNvPr id="63" name="Rounded Rectangle 62"/>
          <p:cNvSpPr/>
          <p:nvPr/>
        </p:nvSpPr>
        <p:spPr>
          <a:xfrm>
            <a:off x="6247094" y="1742392"/>
            <a:ext cx="1828237" cy="3152851"/>
          </a:xfrm>
          <a:prstGeom prst="roundRect">
            <a:avLst/>
          </a:prstGeom>
          <a:solidFill>
            <a:srgbClr val="EEB11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64" name="Oval 63"/>
          <p:cNvSpPr/>
          <p:nvPr/>
        </p:nvSpPr>
        <p:spPr>
          <a:xfrm>
            <a:off x="6737956" y="1433522"/>
            <a:ext cx="846511" cy="934689"/>
          </a:xfrm>
          <a:prstGeom prst="ellips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Bold"/>
              <a:cs typeface="Open Sans Bold"/>
            </a:endParaRPr>
          </a:p>
        </p:txBody>
      </p:sp>
      <p:sp>
        <p:nvSpPr>
          <p:cNvPr id="71" name="TextBox 70"/>
          <p:cNvSpPr txBox="1"/>
          <p:nvPr/>
        </p:nvSpPr>
        <p:spPr>
          <a:xfrm>
            <a:off x="6266539" y="2446849"/>
            <a:ext cx="1666705" cy="369332"/>
          </a:xfrm>
          <a:prstGeom prst="rect">
            <a:avLst/>
          </a:prstGeom>
          <a:noFill/>
        </p:spPr>
        <p:txBody>
          <a:bodyPr wrap="square" rtlCol="0">
            <a:spAutoFit/>
          </a:bodyPr>
          <a:lstStyle/>
          <a:p>
            <a:r>
              <a:rPr lang="en-US" dirty="0">
                <a:solidFill>
                  <a:schemeClr val="bg1"/>
                </a:solidFill>
              </a:rPr>
              <a:t>Quality &amp; Cost</a:t>
            </a:r>
          </a:p>
        </p:txBody>
      </p:sp>
      <p:sp>
        <p:nvSpPr>
          <p:cNvPr id="72" name="Rectangle 71"/>
          <p:cNvSpPr/>
          <p:nvPr/>
        </p:nvSpPr>
        <p:spPr>
          <a:xfrm>
            <a:off x="6227649" y="2812676"/>
            <a:ext cx="1810281" cy="2400657"/>
          </a:xfrm>
          <a:prstGeom prst="rect">
            <a:avLst/>
          </a:prstGeom>
        </p:spPr>
        <p:txBody>
          <a:bodyPr wrap="square">
            <a:spAutoFit/>
          </a:bodyPr>
          <a:lstStyle/>
          <a:p>
            <a:pPr algn="ctr">
              <a:spcBef>
                <a:spcPts val="0"/>
              </a:spcBef>
              <a:spcAft>
                <a:spcPts val="1200"/>
              </a:spcAft>
            </a:pPr>
            <a:r>
              <a:rPr lang="en-US" sz="1200" dirty="0">
                <a:solidFill>
                  <a:schemeClr val="bg1"/>
                </a:solidFill>
              </a:rPr>
              <a:t>Get coverage and</a:t>
            </a:r>
            <a:br>
              <a:rPr lang="en-US" sz="1200" dirty="0">
                <a:solidFill>
                  <a:schemeClr val="bg1"/>
                </a:solidFill>
              </a:rPr>
            </a:br>
            <a:r>
              <a:rPr lang="en-US" sz="1200" dirty="0">
                <a:solidFill>
                  <a:schemeClr val="bg1"/>
                </a:solidFill>
              </a:rPr>
              <a:t>benefits information</a:t>
            </a:r>
          </a:p>
          <a:p>
            <a:pPr algn="ctr">
              <a:spcBef>
                <a:spcPts val="0"/>
              </a:spcBef>
              <a:spcAft>
                <a:spcPts val="1200"/>
              </a:spcAft>
            </a:pPr>
            <a:br>
              <a:rPr lang="en-US" sz="1200" dirty="0">
                <a:solidFill>
                  <a:schemeClr val="bg1"/>
                </a:solidFill>
              </a:rPr>
            </a:br>
            <a:r>
              <a:rPr lang="en-US" sz="1200" dirty="0">
                <a:solidFill>
                  <a:schemeClr val="bg1"/>
                </a:solidFill>
              </a:rPr>
              <a:t>Use information to help make treatment decisions</a:t>
            </a:r>
          </a:p>
          <a:p>
            <a:pPr algn="ctr">
              <a:spcBef>
                <a:spcPts val="0"/>
              </a:spcBef>
              <a:spcAft>
                <a:spcPts val="1200"/>
              </a:spcAft>
            </a:pPr>
            <a:r>
              <a:rPr lang="en-US" sz="1200" dirty="0">
                <a:solidFill>
                  <a:schemeClr val="bg1"/>
                </a:solidFill>
              </a:rPr>
              <a:t>Look up </a:t>
            </a:r>
            <a:br>
              <a:rPr lang="en-US" sz="1200" dirty="0">
                <a:solidFill>
                  <a:schemeClr val="bg1"/>
                </a:solidFill>
              </a:rPr>
            </a:br>
            <a:r>
              <a:rPr lang="en-US" sz="1200" dirty="0">
                <a:solidFill>
                  <a:schemeClr val="bg1"/>
                </a:solidFill>
              </a:rPr>
              <a:t>symptoms, conditions </a:t>
            </a:r>
            <a:br>
              <a:rPr lang="en-US" sz="1200" dirty="0">
                <a:solidFill>
                  <a:schemeClr val="bg1"/>
                </a:solidFill>
              </a:rPr>
            </a:br>
            <a:r>
              <a:rPr lang="en-US" sz="1200" dirty="0">
                <a:solidFill>
                  <a:schemeClr val="bg1"/>
                </a:solidFill>
              </a:rPr>
              <a:t>and medications</a:t>
            </a:r>
          </a:p>
          <a:p>
            <a:pPr algn="ctr">
              <a:spcBef>
                <a:spcPts val="0"/>
              </a:spcBef>
              <a:spcAft>
                <a:spcPts val="1200"/>
              </a:spcAft>
            </a:pPr>
            <a:endParaRPr lang="en-US" sz="1200" dirty="0">
              <a:solidFill>
                <a:schemeClr val="tx2"/>
              </a:solidFill>
            </a:endParaRPr>
          </a:p>
        </p:txBody>
      </p:sp>
      <p:grpSp>
        <p:nvGrpSpPr>
          <p:cNvPr id="73" name="Group 37"/>
          <p:cNvGrpSpPr>
            <a:grpSpLocks noChangeAspect="1"/>
          </p:cNvGrpSpPr>
          <p:nvPr/>
        </p:nvGrpSpPr>
        <p:grpSpPr bwMode="auto">
          <a:xfrm>
            <a:off x="4126169" y="1729832"/>
            <a:ext cx="608705" cy="498164"/>
            <a:chOff x="620" y="2336"/>
            <a:chExt cx="837" cy="685"/>
          </a:xfrm>
          <a:solidFill>
            <a:srgbClr val="7D3F98"/>
          </a:solidFill>
        </p:grpSpPr>
        <p:sp>
          <p:nvSpPr>
            <p:cNvPr id="74" name="Freeform 38"/>
            <p:cNvSpPr>
              <a:spLocks/>
            </p:cNvSpPr>
            <p:nvPr/>
          </p:nvSpPr>
          <p:spPr bwMode="auto">
            <a:xfrm>
              <a:off x="1207" y="2769"/>
              <a:ext cx="250" cy="252"/>
            </a:xfrm>
            <a:custGeom>
              <a:avLst/>
              <a:gdLst>
                <a:gd name="T0" fmla="*/ 170 w 211"/>
                <a:gd name="T1" fmla="*/ 9 h 212"/>
                <a:gd name="T2" fmla="*/ 9 w 211"/>
                <a:gd name="T3" fmla="*/ 171 h 212"/>
                <a:gd name="T4" fmla="*/ 9 w 211"/>
                <a:gd name="T5" fmla="*/ 203 h 212"/>
                <a:gd name="T6" fmla="*/ 9 w 211"/>
                <a:gd name="T7" fmla="*/ 203 h 212"/>
                <a:gd name="T8" fmla="*/ 41 w 211"/>
                <a:gd name="T9" fmla="*/ 203 h 212"/>
                <a:gd name="T10" fmla="*/ 203 w 211"/>
                <a:gd name="T11" fmla="*/ 41 h 212"/>
                <a:gd name="T12" fmla="*/ 203 w 211"/>
                <a:gd name="T13" fmla="*/ 9 h 212"/>
                <a:gd name="T14" fmla="*/ 203 w 211"/>
                <a:gd name="T15" fmla="*/ 9 h 212"/>
                <a:gd name="T16" fmla="*/ 170 w 211"/>
                <a:gd name="T17" fmla="*/ 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12">
                  <a:moveTo>
                    <a:pt x="170" y="9"/>
                  </a:moveTo>
                  <a:cubicBezTo>
                    <a:pt x="9" y="171"/>
                    <a:pt x="9" y="171"/>
                    <a:pt x="9" y="171"/>
                  </a:cubicBezTo>
                  <a:cubicBezTo>
                    <a:pt x="0" y="180"/>
                    <a:pt x="0" y="194"/>
                    <a:pt x="9" y="203"/>
                  </a:cubicBezTo>
                  <a:cubicBezTo>
                    <a:pt x="9" y="203"/>
                    <a:pt x="9" y="203"/>
                    <a:pt x="9" y="203"/>
                  </a:cubicBezTo>
                  <a:cubicBezTo>
                    <a:pt x="17" y="212"/>
                    <a:pt x="32" y="212"/>
                    <a:pt x="41" y="203"/>
                  </a:cubicBezTo>
                  <a:cubicBezTo>
                    <a:pt x="203" y="41"/>
                    <a:pt x="203" y="41"/>
                    <a:pt x="203" y="41"/>
                  </a:cubicBezTo>
                  <a:cubicBezTo>
                    <a:pt x="211" y="32"/>
                    <a:pt x="211" y="18"/>
                    <a:pt x="203" y="9"/>
                  </a:cubicBezTo>
                  <a:cubicBezTo>
                    <a:pt x="203" y="9"/>
                    <a:pt x="203" y="9"/>
                    <a:pt x="203" y="9"/>
                  </a:cubicBezTo>
                  <a:cubicBezTo>
                    <a:pt x="194" y="0"/>
                    <a:pt x="179" y="0"/>
                    <a:pt x="170" y="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39"/>
            <p:cNvSpPr>
              <a:spLocks noEditPoints="1"/>
            </p:cNvSpPr>
            <p:nvPr/>
          </p:nvSpPr>
          <p:spPr bwMode="auto">
            <a:xfrm>
              <a:off x="620" y="2336"/>
              <a:ext cx="607" cy="418"/>
            </a:xfrm>
            <a:custGeom>
              <a:avLst/>
              <a:gdLst>
                <a:gd name="T0" fmla="*/ 472 w 512"/>
                <a:gd name="T1" fmla="*/ 206 h 352"/>
                <a:gd name="T2" fmla="*/ 416 w 512"/>
                <a:gd name="T3" fmla="*/ 150 h 352"/>
                <a:gd name="T4" fmla="*/ 472 w 512"/>
                <a:gd name="T5" fmla="*/ 94 h 352"/>
                <a:gd name="T6" fmla="*/ 512 w 512"/>
                <a:gd name="T7" fmla="*/ 94 h 352"/>
                <a:gd name="T8" fmla="*/ 512 w 512"/>
                <a:gd name="T9" fmla="*/ 45 h 352"/>
                <a:gd name="T10" fmla="*/ 464 w 512"/>
                <a:gd name="T11" fmla="*/ 0 h 352"/>
                <a:gd name="T12" fmla="*/ 48 w 512"/>
                <a:gd name="T13" fmla="*/ 0 h 352"/>
                <a:gd name="T14" fmla="*/ 0 w 512"/>
                <a:gd name="T15" fmla="*/ 45 h 352"/>
                <a:gd name="T16" fmla="*/ 0 w 512"/>
                <a:gd name="T17" fmla="*/ 306 h 352"/>
                <a:gd name="T18" fmla="*/ 48 w 512"/>
                <a:gd name="T19" fmla="*/ 352 h 352"/>
                <a:gd name="T20" fmla="*/ 464 w 512"/>
                <a:gd name="T21" fmla="*/ 352 h 352"/>
                <a:gd name="T22" fmla="*/ 512 w 512"/>
                <a:gd name="T23" fmla="*/ 306 h 352"/>
                <a:gd name="T24" fmla="*/ 512 w 512"/>
                <a:gd name="T25" fmla="*/ 206 h 352"/>
                <a:gd name="T26" fmla="*/ 472 w 512"/>
                <a:gd name="T27" fmla="*/ 206 h 352"/>
                <a:gd name="T28" fmla="*/ 34 w 512"/>
                <a:gd name="T29" fmla="*/ 64 h 352"/>
                <a:gd name="T30" fmla="*/ 34 w 512"/>
                <a:gd name="T31" fmla="*/ 45 h 352"/>
                <a:gd name="T32" fmla="*/ 50 w 512"/>
                <a:gd name="T33" fmla="*/ 32 h 352"/>
                <a:gd name="T34" fmla="*/ 466 w 512"/>
                <a:gd name="T35" fmla="*/ 32 h 352"/>
                <a:gd name="T36" fmla="*/ 482 w 512"/>
                <a:gd name="T37" fmla="*/ 45 h 352"/>
                <a:gd name="T38" fmla="*/ 482 w 512"/>
                <a:gd name="T39" fmla="*/ 64 h 352"/>
                <a:gd name="T40" fmla="*/ 34 w 512"/>
                <a:gd name="T41" fmla="*/ 6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 h="352">
                  <a:moveTo>
                    <a:pt x="472" y="206"/>
                  </a:moveTo>
                  <a:cubicBezTo>
                    <a:pt x="441" y="206"/>
                    <a:pt x="416" y="181"/>
                    <a:pt x="416" y="150"/>
                  </a:cubicBezTo>
                  <a:cubicBezTo>
                    <a:pt x="416" y="119"/>
                    <a:pt x="441" y="94"/>
                    <a:pt x="472" y="94"/>
                  </a:cubicBezTo>
                  <a:cubicBezTo>
                    <a:pt x="512" y="94"/>
                    <a:pt x="512" y="94"/>
                    <a:pt x="512" y="94"/>
                  </a:cubicBezTo>
                  <a:cubicBezTo>
                    <a:pt x="512" y="45"/>
                    <a:pt x="512" y="45"/>
                    <a:pt x="512" y="45"/>
                  </a:cubicBezTo>
                  <a:cubicBezTo>
                    <a:pt x="512" y="20"/>
                    <a:pt x="490" y="0"/>
                    <a:pt x="464" y="0"/>
                  </a:cubicBezTo>
                  <a:cubicBezTo>
                    <a:pt x="48" y="0"/>
                    <a:pt x="48" y="0"/>
                    <a:pt x="48" y="0"/>
                  </a:cubicBezTo>
                  <a:cubicBezTo>
                    <a:pt x="21" y="0"/>
                    <a:pt x="0" y="20"/>
                    <a:pt x="0" y="45"/>
                  </a:cubicBezTo>
                  <a:cubicBezTo>
                    <a:pt x="0" y="306"/>
                    <a:pt x="0" y="306"/>
                    <a:pt x="0" y="306"/>
                  </a:cubicBezTo>
                  <a:cubicBezTo>
                    <a:pt x="0" y="331"/>
                    <a:pt x="21" y="352"/>
                    <a:pt x="48" y="352"/>
                  </a:cubicBezTo>
                  <a:cubicBezTo>
                    <a:pt x="464" y="352"/>
                    <a:pt x="464" y="352"/>
                    <a:pt x="464" y="352"/>
                  </a:cubicBezTo>
                  <a:cubicBezTo>
                    <a:pt x="490" y="352"/>
                    <a:pt x="512" y="331"/>
                    <a:pt x="512" y="306"/>
                  </a:cubicBezTo>
                  <a:cubicBezTo>
                    <a:pt x="512" y="206"/>
                    <a:pt x="512" y="206"/>
                    <a:pt x="512" y="206"/>
                  </a:cubicBezTo>
                  <a:lnTo>
                    <a:pt x="472" y="206"/>
                  </a:lnTo>
                  <a:close/>
                  <a:moveTo>
                    <a:pt x="34" y="64"/>
                  </a:moveTo>
                  <a:cubicBezTo>
                    <a:pt x="34" y="45"/>
                    <a:pt x="34" y="45"/>
                    <a:pt x="34" y="45"/>
                  </a:cubicBezTo>
                  <a:cubicBezTo>
                    <a:pt x="34" y="38"/>
                    <a:pt x="41" y="32"/>
                    <a:pt x="50" y="32"/>
                  </a:cubicBezTo>
                  <a:cubicBezTo>
                    <a:pt x="466" y="32"/>
                    <a:pt x="466" y="32"/>
                    <a:pt x="466" y="32"/>
                  </a:cubicBezTo>
                  <a:cubicBezTo>
                    <a:pt x="475" y="32"/>
                    <a:pt x="482" y="38"/>
                    <a:pt x="482" y="45"/>
                  </a:cubicBezTo>
                  <a:cubicBezTo>
                    <a:pt x="482" y="64"/>
                    <a:pt x="482" y="64"/>
                    <a:pt x="482" y="64"/>
                  </a:cubicBezTo>
                  <a:lnTo>
                    <a:pt x="34"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40"/>
            <p:cNvSpPr>
              <a:spLocks/>
            </p:cNvSpPr>
            <p:nvPr/>
          </p:nvSpPr>
          <p:spPr bwMode="auto">
            <a:xfrm>
              <a:off x="1020" y="2485"/>
              <a:ext cx="359" cy="457"/>
            </a:xfrm>
            <a:custGeom>
              <a:avLst/>
              <a:gdLst>
                <a:gd name="T0" fmla="*/ 287 w 303"/>
                <a:gd name="T1" fmla="*/ 194 h 385"/>
                <a:gd name="T2" fmla="*/ 255 w 303"/>
                <a:gd name="T3" fmla="*/ 19 h 385"/>
                <a:gd name="T4" fmla="*/ 231 w 303"/>
                <a:gd name="T5" fmla="*/ 0 h 385"/>
                <a:gd name="T6" fmla="*/ 135 w 303"/>
                <a:gd name="T7" fmla="*/ 0 h 385"/>
                <a:gd name="T8" fmla="*/ 111 w 303"/>
                <a:gd name="T9" fmla="*/ 24 h 385"/>
                <a:gd name="T10" fmla="*/ 135 w 303"/>
                <a:gd name="T11" fmla="*/ 48 h 385"/>
                <a:gd name="T12" fmla="*/ 207 w 303"/>
                <a:gd name="T13" fmla="*/ 48 h 385"/>
                <a:gd name="T14" fmla="*/ 207 w 303"/>
                <a:gd name="T15" fmla="*/ 180 h 385"/>
                <a:gd name="T16" fmla="*/ 127 w 303"/>
                <a:gd name="T17" fmla="*/ 258 h 385"/>
                <a:gd name="T18" fmla="*/ 0 w 303"/>
                <a:gd name="T19" fmla="*/ 258 h 385"/>
                <a:gd name="T20" fmla="*/ 128 w 303"/>
                <a:gd name="T21" fmla="*/ 385 h 385"/>
                <a:gd name="T22" fmla="*/ 303 w 303"/>
                <a:gd name="T23" fmla="*/ 209 h 385"/>
                <a:gd name="T24" fmla="*/ 287 w 303"/>
                <a:gd name="T25" fmla="*/ 19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3" h="385">
                  <a:moveTo>
                    <a:pt x="287" y="194"/>
                  </a:moveTo>
                  <a:cubicBezTo>
                    <a:pt x="255" y="19"/>
                    <a:pt x="255" y="19"/>
                    <a:pt x="255" y="19"/>
                  </a:cubicBezTo>
                  <a:cubicBezTo>
                    <a:pt x="252" y="8"/>
                    <a:pt x="243" y="0"/>
                    <a:pt x="231" y="0"/>
                  </a:cubicBezTo>
                  <a:cubicBezTo>
                    <a:pt x="135" y="0"/>
                    <a:pt x="135" y="0"/>
                    <a:pt x="135" y="0"/>
                  </a:cubicBezTo>
                  <a:cubicBezTo>
                    <a:pt x="122" y="0"/>
                    <a:pt x="111" y="11"/>
                    <a:pt x="111" y="24"/>
                  </a:cubicBezTo>
                  <a:cubicBezTo>
                    <a:pt x="111" y="37"/>
                    <a:pt x="122" y="48"/>
                    <a:pt x="135" y="48"/>
                  </a:cubicBezTo>
                  <a:cubicBezTo>
                    <a:pt x="207" y="48"/>
                    <a:pt x="207" y="48"/>
                    <a:pt x="207" y="48"/>
                  </a:cubicBezTo>
                  <a:cubicBezTo>
                    <a:pt x="207" y="180"/>
                    <a:pt x="207" y="180"/>
                    <a:pt x="207" y="180"/>
                  </a:cubicBezTo>
                  <a:cubicBezTo>
                    <a:pt x="207" y="223"/>
                    <a:pt x="171" y="258"/>
                    <a:pt x="127" y="258"/>
                  </a:cubicBezTo>
                  <a:cubicBezTo>
                    <a:pt x="0" y="258"/>
                    <a:pt x="0" y="258"/>
                    <a:pt x="0" y="258"/>
                  </a:cubicBezTo>
                  <a:cubicBezTo>
                    <a:pt x="128" y="385"/>
                    <a:pt x="128" y="385"/>
                    <a:pt x="128" y="385"/>
                  </a:cubicBezTo>
                  <a:cubicBezTo>
                    <a:pt x="303" y="209"/>
                    <a:pt x="303" y="209"/>
                    <a:pt x="303" y="209"/>
                  </a:cubicBezTo>
                  <a:lnTo>
                    <a:pt x="287" y="19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77" name="Group 44"/>
          <p:cNvGrpSpPr>
            <a:grpSpLocks noChangeAspect="1"/>
          </p:cNvGrpSpPr>
          <p:nvPr/>
        </p:nvGrpSpPr>
        <p:grpSpPr bwMode="auto">
          <a:xfrm>
            <a:off x="6938420" y="1588771"/>
            <a:ext cx="446384" cy="667977"/>
            <a:chOff x="1947" y="2291"/>
            <a:chExt cx="558" cy="835"/>
          </a:xfrm>
          <a:solidFill>
            <a:srgbClr val="7D3F98"/>
          </a:solidFill>
        </p:grpSpPr>
        <p:sp>
          <p:nvSpPr>
            <p:cNvPr id="78" name="Freeform 45"/>
            <p:cNvSpPr>
              <a:spLocks noEditPoints="1"/>
            </p:cNvSpPr>
            <p:nvPr/>
          </p:nvSpPr>
          <p:spPr bwMode="auto">
            <a:xfrm>
              <a:off x="1947" y="2291"/>
              <a:ext cx="558" cy="835"/>
            </a:xfrm>
            <a:custGeom>
              <a:avLst/>
              <a:gdLst>
                <a:gd name="T0" fmla="*/ 470 w 470"/>
                <a:gd name="T1" fmla="*/ 235 h 704"/>
                <a:gd name="T2" fmla="*/ 235 w 470"/>
                <a:gd name="T3" fmla="*/ 0 h 704"/>
                <a:gd name="T4" fmla="*/ 0 w 470"/>
                <a:gd name="T5" fmla="*/ 235 h 704"/>
                <a:gd name="T6" fmla="*/ 79 w 470"/>
                <a:gd name="T7" fmla="*/ 411 h 704"/>
                <a:gd name="T8" fmla="*/ 0 w 470"/>
                <a:gd name="T9" fmla="*/ 660 h 704"/>
                <a:gd name="T10" fmla="*/ 111 w 470"/>
                <a:gd name="T11" fmla="*/ 602 h 704"/>
                <a:gd name="T12" fmla="*/ 182 w 470"/>
                <a:gd name="T13" fmla="*/ 704 h 704"/>
                <a:gd name="T14" fmla="*/ 223 w 470"/>
                <a:gd name="T15" fmla="*/ 470 h 704"/>
                <a:gd name="T16" fmla="*/ 235 w 470"/>
                <a:gd name="T17" fmla="*/ 471 h 704"/>
                <a:gd name="T18" fmla="*/ 247 w 470"/>
                <a:gd name="T19" fmla="*/ 470 h 704"/>
                <a:gd name="T20" fmla="*/ 288 w 470"/>
                <a:gd name="T21" fmla="*/ 704 h 704"/>
                <a:gd name="T22" fmla="*/ 359 w 470"/>
                <a:gd name="T23" fmla="*/ 602 h 704"/>
                <a:gd name="T24" fmla="*/ 470 w 470"/>
                <a:gd name="T25" fmla="*/ 660 h 704"/>
                <a:gd name="T26" fmla="*/ 391 w 470"/>
                <a:gd name="T27" fmla="*/ 411 h 704"/>
                <a:gd name="T28" fmla="*/ 470 w 470"/>
                <a:gd name="T29" fmla="*/ 235 h 704"/>
                <a:gd name="T30" fmla="*/ 235 w 470"/>
                <a:gd name="T31" fmla="*/ 436 h 704"/>
                <a:gd name="T32" fmla="*/ 34 w 470"/>
                <a:gd name="T33" fmla="*/ 235 h 704"/>
                <a:gd name="T34" fmla="*/ 235 w 470"/>
                <a:gd name="T35" fmla="*/ 35 h 704"/>
                <a:gd name="T36" fmla="*/ 436 w 470"/>
                <a:gd name="T37" fmla="*/ 235 h 704"/>
                <a:gd name="T38" fmla="*/ 235 w 470"/>
                <a:gd name="T39" fmla="*/ 436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70" h="704">
                  <a:moveTo>
                    <a:pt x="470" y="235"/>
                  </a:moveTo>
                  <a:cubicBezTo>
                    <a:pt x="470" y="105"/>
                    <a:pt x="365" y="0"/>
                    <a:pt x="235" y="0"/>
                  </a:cubicBezTo>
                  <a:cubicBezTo>
                    <a:pt x="105" y="0"/>
                    <a:pt x="0" y="105"/>
                    <a:pt x="0" y="235"/>
                  </a:cubicBezTo>
                  <a:cubicBezTo>
                    <a:pt x="0" y="305"/>
                    <a:pt x="30" y="368"/>
                    <a:pt x="79" y="411"/>
                  </a:cubicBezTo>
                  <a:cubicBezTo>
                    <a:pt x="0" y="660"/>
                    <a:pt x="0" y="660"/>
                    <a:pt x="0" y="660"/>
                  </a:cubicBezTo>
                  <a:cubicBezTo>
                    <a:pt x="111" y="602"/>
                    <a:pt x="111" y="602"/>
                    <a:pt x="111" y="602"/>
                  </a:cubicBezTo>
                  <a:cubicBezTo>
                    <a:pt x="182" y="704"/>
                    <a:pt x="182" y="704"/>
                    <a:pt x="182" y="704"/>
                  </a:cubicBezTo>
                  <a:cubicBezTo>
                    <a:pt x="223" y="470"/>
                    <a:pt x="223" y="470"/>
                    <a:pt x="223" y="470"/>
                  </a:cubicBezTo>
                  <a:cubicBezTo>
                    <a:pt x="227" y="471"/>
                    <a:pt x="231" y="471"/>
                    <a:pt x="235" y="471"/>
                  </a:cubicBezTo>
                  <a:cubicBezTo>
                    <a:pt x="239" y="471"/>
                    <a:pt x="243" y="471"/>
                    <a:pt x="247" y="470"/>
                  </a:cubicBezTo>
                  <a:cubicBezTo>
                    <a:pt x="288" y="704"/>
                    <a:pt x="288" y="704"/>
                    <a:pt x="288" y="704"/>
                  </a:cubicBezTo>
                  <a:cubicBezTo>
                    <a:pt x="359" y="602"/>
                    <a:pt x="359" y="602"/>
                    <a:pt x="359" y="602"/>
                  </a:cubicBezTo>
                  <a:cubicBezTo>
                    <a:pt x="470" y="660"/>
                    <a:pt x="470" y="660"/>
                    <a:pt x="470" y="660"/>
                  </a:cubicBezTo>
                  <a:cubicBezTo>
                    <a:pt x="391" y="411"/>
                    <a:pt x="391" y="411"/>
                    <a:pt x="391" y="411"/>
                  </a:cubicBezTo>
                  <a:cubicBezTo>
                    <a:pt x="440" y="368"/>
                    <a:pt x="470" y="305"/>
                    <a:pt x="470" y="235"/>
                  </a:cubicBezTo>
                  <a:close/>
                  <a:moveTo>
                    <a:pt x="235" y="436"/>
                  </a:moveTo>
                  <a:cubicBezTo>
                    <a:pt x="124" y="436"/>
                    <a:pt x="34" y="346"/>
                    <a:pt x="34" y="235"/>
                  </a:cubicBezTo>
                  <a:cubicBezTo>
                    <a:pt x="34" y="124"/>
                    <a:pt x="124" y="35"/>
                    <a:pt x="235" y="35"/>
                  </a:cubicBezTo>
                  <a:cubicBezTo>
                    <a:pt x="346" y="35"/>
                    <a:pt x="436" y="124"/>
                    <a:pt x="436" y="235"/>
                  </a:cubicBezTo>
                  <a:cubicBezTo>
                    <a:pt x="436" y="346"/>
                    <a:pt x="346" y="436"/>
                    <a:pt x="235" y="4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46"/>
            <p:cNvSpPr>
              <a:spLocks/>
            </p:cNvSpPr>
            <p:nvPr/>
          </p:nvSpPr>
          <p:spPr bwMode="auto">
            <a:xfrm>
              <a:off x="2096" y="2473"/>
              <a:ext cx="259" cy="232"/>
            </a:xfrm>
            <a:custGeom>
              <a:avLst/>
              <a:gdLst>
                <a:gd name="T0" fmla="*/ 210 w 218"/>
                <a:gd name="T1" fmla="*/ 82 h 196"/>
                <a:gd name="T2" fmla="*/ 210 w 218"/>
                <a:gd name="T3" fmla="*/ 82 h 196"/>
                <a:gd name="T4" fmla="*/ 109 w 218"/>
                <a:gd name="T5" fmla="*/ 196 h 196"/>
                <a:gd name="T6" fmla="*/ 8 w 218"/>
                <a:gd name="T7" fmla="*/ 82 h 196"/>
                <a:gd name="T8" fmla="*/ 8 w 218"/>
                <a:gd name="T9" fmla="*/ 82 h 196"/>
                <a:gd name="T10" fmla="*/ 0 w 218"/>
                <a:gd name="T11" fmla="*/ 54 h 196"/>
                <a:gd name="T12" fmla="*/ 54 w 218"/>
                <a:gd name="T13" fmla="*/ 0 h 196"/>
                <a:gd name="T14" fmla="*/ 109 w 218"/>
                <a:gd name="T15" fmla="*/ 54 h 196"/>
                <a:gd name="T16" fmla="*/ 163 w 218"/>
                <a:gd name="T17" fmla="*/ 0 h 196"/>
                <a:gd name="T18" fmla="*/ 218 w 218"/>
                <a:gd name="T19" fmla="*/ 54 h 196"/>
                <a:gd name="T20" fmla="*/ 210 w 218"/>
                <a:gd name="T21" fmla="*/ 8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196">
                  <a:moveTo>
                    <a:pt x="210" y="82"/>
                  </a:moveTo>
                  <a:cubicBezTo>
                    <a:pt x="210" y="82"/>
                    <a:pt x="210" y="82"/>
                    <a:pt x="210" y="82"/>
                  </a:cubicBezTo>
                  <a:cubicBezTo>
                    <a:pt x="210" y="82"/>
                    <a:pt x="171" y="141"/>
                    <a:pt x="109" y="196"/>
                  </a:cubicBezTo>
                  <a:cubicBezTo>
                    <a:pt x="109" y="196"/>
                    <a:pt x="33" y="123"/>
                    <a:pt x="8" y="82"/>
                  </a:cubicBezTo>
                  <a:cubicBezTo>
                    <a:pt x="8" y="82"/>
                    <a:pt x="8" y="82"/>
                    <a:pt x="8" y="82"/>
                  </a:cubicBezTo>
                  <a:cubicBezTo>
                    <a:pt x="3" y="74"/>
                    <a:pt x="0" y="64"/>
                    <a:pt x="0" y="54"/>
                  </a:cubicBezTo>
                  <a:cubicBezTo>
                    <a:pt x="0" y="24"/>
                    <a:pt x="24" y="0"/>
                    <a:pt x="54" y="0"/>
                  </a:cubicBezTo>
                  <a:cubicBezTo>
                    <a:pt x="85" y="0"/>
                    <a:pt x="109" y="24"/>
                    <a:pt x="109" y="54"/>
                  </a:cubicBezTo>
                  <a:cubicBezTo>
                    <a:pt x="109" y="24"/>
                    <a:pt x="133" y="0"/>
                    <a:pt x="163" y="0"/>
                  </a:cubicBezTo>
                  <a:cubicBezTo>
                    <a:pt x="193" y="0"/>
                    <a:pt x="218" y="24"/>
                    <a:pt x="218" y="54"/>
                  </a:cubicBezTo>
                  <a:cubicBezTo>
                    <a:pt x="218" y="64"/>
                    <a:pt x="215" y="74"/>
                    <a:pt x="210" y="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2" name="Rectangle 81"/>
          <p:cNvSpPr/>
          <p:nvPr/>
        </p:nvSpPr>
        <p:spPr>
          <a:xfrm>
            <a:off x="149902" y="783638"/>
            <a:ext cx="8634334" cy="646331"/>
          </a:xfrm>
          <a:prstGeom prst="rect">
            <a:avLst/>
          </a:prstGeom>
        </p:spPr>
        <p:txBody>
          <a:bodyPr wrap="square">
            <a:spAutoFit/>
          </a:bodyPr>
          <a:lstStyle/>
          <a:p>
            <a:pPr algn="ctr">
              <a:lnSpc>
                <a:spcPct val="100000"/>
              </a:lnSpc>
            </a:pPr>
            <a:r>
              <a:rPr lang="en-US" b="1" dirty="0">
                <a:solidFill>
                  <a:srgbClr val="A30042"/>
                </a:solidFill>
              </a:rPr>
              <a:t>Use the Aetna website and/or mobile app to make </a:t>
            </a:r>
            <a:br>
              <a:rPr lang="en-US" b="1" dirty="0">
                <a:solidFill>
                  <a:srgbClr val="A30042"/>
                </a:solidFill>
              </a:rPr>
            </a:br>
            <a:r>
              <a:rPr lang="en-US" b="1" dirty="0">
                <a:solidFill>
                  <a:srgbClr val="A30042"/>
                </a:solidFill>
              </a:rPr>
              <a:t>the most of your benefits</a:t>
            </a:r>
          </a:p>
        </p:txBody>
      </p:sp>
    </p:spTree>
    <p:extLst>
      <p:ext uri="{BB962C8B-B14F-4D97-AF65-F5344CB8AC3E}">
        <p14:creationId xmlns:p14="http://schemas.microsoft.com/office/powerpoint/2010/main" val="344212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564" y="270663"/>
            <a:ext cx="2860243" cy="523220"/>
          </a:xfrm>
          <a:prstGeom prst="rect">
            <a:avLst/>
          </a:prstGeom>
          <a:noFill/>
        </p:spPr>
        <p:txBody>
          <a:bodyPr wrap="square" rtlCol="0">
            <a:spAutoFit/>
          </a:bodyPr>
          <a:lstStyle/>
          <a:p>
            <a:r>
              <a:rPr lang="en-US" sz="2800" dirty="0">
                <a:solidFill>
                  <a:srgbClr val="A30042"/>
                </a:solidFill>
              </a:rPr>
              <a:t>Section 3</a:t>
            </a:r>
          </a:p>
        </p:txBody>
      </p:sp>
      <p:sp>
        <p:nvSpPr>
          <p:cNvPr id="5" name="TextBox 4"/>
          <p:cNvSpPr txBox="1"/>
          <p:nvPr/>
        </p:nvSpPr>
        <p:spPr>
          <a:xfrm>
            <a:off x="-402337" y="2018995"/>
            <a:ext cx="6364224" cy="1384995"/>
          </a:xfrm>
          <a:prstGeom prst="rect">
            <a:avLst/>
          </a:prstGeom>
          <a:noFill/>
        </p:spPr>
        <p:txBody>
          <a:bodyPr wrap="square" rtlCol="0">
            <a:spAutoFit/>
          </a:bodyPr>
          <a:lstStyle/>
          <a:p>
            <a:pPr algn="ctr"/>
            <a:r>
              <a:rPr lang="en-US" sz="2800" dirty="0"/>
              <a:t>Health Savings Accounts (HSA) </a:t>
            </a:r>
          </a:p>
          <a:p>
            <a:pPr algn="ctr"/>
            <a:r>
              <a:rPr lang="en-US" sz="2800" dirty="0"/>
              <a:t>&amp; </a:t>
            </a:r>
          </a:p>
          <a:p>
            <a:pPr algn="ctr"/>
            <a:r>
              <a:rPr lang="en-US" sz="2800" dirty="0"/>
              <a:t>Flexible Spending Accounts (FSA)</a:t>
            </a:r>
          </a:p>
        </p:txBody>
      </p:sp>
    </p:spTree>
    <p:extLst>
      <p:ext uri="{BB962C8B-B14F-4D97-AF65-F5344CB8AC3E}">
        <p14:creationId xmlns:p14="http://schemas.microsoft.com/office/powerpoint/2010/main" val="366798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885" y="957943"/>
            <a:ext cx="3762886" cy="4125685"/>
          </a:xfrm>
        </p:spPr>
        <p:txBody>
          <a:bodyPr/>
          <a:lstStyle/>
          <a:p>
            <a:pPr marL="0" indent="0">
              <a:buNone/>
            </a:pPr>
            <a:r>
              <a:rPr lang="en-US" sz="1800" dirty="0">
                <a:solidFill>
                  <a:srgbClr val="A30042"/>
                </a:solidFill>
              </a:rPr>
              <a:t>Section 1 </a:t>
            </a:r>
          </a:p>
          <a:p>
            <a:r>
              <a:rPr lang="en-US" sz="1400" dirty="0">
                <a:solidFill>
                  <a:srgbClr val="A30042"/>
                </a:solidFill>
              </a:rPr>
              <a:t>Important resources</a:t>
            </a:r>
          </a:p>
          <a:p>
            <a:r>
              <a:rPr lang="en-US" sz="1400" dirty="0">
                <a:solidFill>
                  <a:srgbClr val="A30042"/>
                </a:solidFill>
              </a:rPr>
              <a:t>When &amp; how to enroll</a:t>
            </a:r>
          </a:p>
          <a:p>
            <a:r>
              <a:rPr lang="en-US" sz="1400" dirty="0">
                <a:solidFill>
                  <a:srgbClr val="A30042"/>
                </a:solidFill>
              </a:rPr>
              <a:t>Benefit Eligibility</a:t>
            </a:r>
          </a:p>
          <a:p>
            <a:pPr marL="0" indent="0">
              <a:buNone/>
            </a:pPr>
            <a:r>
              <a:rPr lang="en-US" sz="1800" dirty="0">
                <a:solidFill>
                  <a:srgbClr val="A30042"/>
                </a:solidFill>
              </a:rPr>
              <a:t>Section 2</a:t>
            </a:r>
          </a:p>
          <a:p>
            <a:r>
              <a:rPr lang="en-US" sz="1400" dirty="0">
                <a:solidFill>
                  <a:srgbClr val="A30042"/>
                </a:solidFill>
              </a:rPr>
              <a:t>Medical, Behavioral Health &amp; Prescription Drug</a:t>
            </a:r>
          </a:p>
          <a:p>
            <a:r>
              <a:rPr lang="en-US" sz="1400" dirty="0">
                <a:solidFill>
                  <a:srgbClr val="A30042"/>
                </a:solidFill>
              </a:rPr>
              <a:t>Aetna Resources</a:t>
            </a:r>
          </a:p>
          <a:p>
            <a:pPr marL="0" indent="0">
              <a:buNone/>
            </a:pPr>
            <a:r>
              <a:rPr lang="en-US" sz="1800" dirty="0">
                <a:solidFill>
                  <a:srgbClr val="A30042"/>
                </a:solidFill>
              </a:rPr>
              <a:t>Section 3</a:t>
            </a:r>
          </a:p>
          <a:p>
            <a:r>
              <a:rPr lang="en-US" sz="1400" dirty="0">
                <a:solidFill>
                  <a:srgbClr val="A30042"/>
                </a:solidFill>
              </a:rPr>
              <a:t>Health Savings Account (HSA)</a:t>
            </a:r>
          </a:p>
          <a:p>
            <a:r>
              <a:rPr lang="en-US" sz="1400" dirty="0">
                <a:solidFill>
                  <a:srgbClr val="A30042"/>
                </a:solidFill>
              </a:rPr>
              <a:t>Flexible Spending Accounts (FSA)</a:t>
            </a:r>
          </a:p>
          <a:p>
            <a:pPr marL="0" indent="0">
              <a:buNone/>
            </a:pPr>
            <a:endParaRPr lang="en-US" sz="1400" dirty="0">
              <a:solidFill>
                <a:srgbClr val="A30042"/>
              </a:solidFill>
            </a:endParaRPr>
          </a:p>
          <a:p>
            <a:pPr marL="0" indent="0">
              <a:buNone/>
            </a:pPr>
            <a:endParaRPr lang="en-US" sz="1400" dirty="0">
              <a:solidFill>
                <a:srgbClr val="A30042"/>
              </a:solidFill>
            </a:endParaRPr>
          </a:p>
        </p:txBody>
      </p:sp>
      <p:sp>
        <p:nvSpPr>
          <p:cNvPr id="3" name="Title 2"/>
          <p:cNvSpPr>
            <a:spLocks noGrp="1"/>
          </p:cNvSpPr>
          <p:nvPr>
            <p:ph type="title"/>
          </p:nvPr>
        </p:nvSpPr>
        <p:spPr/>
        <p:txBody>
          <a:bodyPr/>
          <a:lstStyle/>
          <a:p>
            <a:r>
              <a:rPr lang="en-US" dirty="0"/>
              <a:t>AGENDA</a:t>
            </a:r>
          </a:p>
        </p:txBody>
      </p:sp>
      <p:sp>
        <p:nvSpPr>
          <p:cNvPr id="4" name="AutoShape 2">
            <a:extLst>
              <a:ext uri="{FF2B5EF4-FFF2-40B4-BE49-F238E27FC236}">
                <a16:creationId xmlns:a16="http://schemas.microsoft.com/office/drawing/2014/main" id="{8CD0278B-CF50-43F8-8FFA-BCCEECF1F18F}"/>
              </a:ext>
            </a:extLst>
          </p:cNvPr>
          <p:cNvSpPr>
            <a:spLocks noChangeArrowheads="1"/>
          </p:cNvSpPr>
          <p:nvPr/>
        </p:nvSpPr>
        <p:spPr bwMode="auto">
          <a:xfrm rot="5400000">
            <a:off x="9396028" y="-65392"/>
            <a:ext cx="2420006" cy="255079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 h="10000">
                <a:moveTo>
                  <a:pt x="0" y="10000"/>
                </a:moveTo>
                <a:lnTo>
                  <a:pt x="2000" y="0"/>
                </a:lnTo>
                <a:lnTo>
                  <a:pt x="9214" y="0"/>
                </a:lnTo>
                <a:lnTo>
                  <a:pt x="8000" y="10000"/>
                </a:lnTo>
                <a:lnTo>
                  <a:pt x="0" y="10000"/>
                </a:lnTo>
                <a:close/>
              </a:path>
            </a:pathLst>
          </a:custGeom>
          <a:solidFill>
            <a:srgbClr val="A3004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5" name="TextBox 4"/>
          <p:cNvSpPr txBox="1"/>
          <p:nvPr/>
        </p:nvSpPr>
        <p:spPr>
          <a:xfrm>
            <a:off x="9918448" y="1373216"/>
            <a:ext cx="2860243" cy="523220"/>
          </a:xfrm>
          <a:prstGeom prst="rect">
            <a:avLst/>
          </a:prstGeom>
          <a:noFill/>
        </p:spPr>
        <p:txBody>
          <a:bodyPr wrap="square" rtlCol="0">
            <a:spAutoFit/>
          </a:bodyPr>
          <a:lstStyle/>
          <a:p>
            <a:r>
              <a:rPr lang="en-US" sz="2800" dirty="0">
                <a:solidFill>
                  <a:schemeClr val="bg1"/>
                </a:solidFill>
              </a:rPr>
              <a:t>Section 1</a:t>
            </a:r>
          </a:p>
        </p:txBody>
      </p:sp>
      <p:sp>
        <p:nvSpPr>
          <p:cNvPr id="6" name="Content Placeholder 1"/>
          <p:cNvSpPr txBox="1">
            <a:spLocks/>
          </p:cNvSpPr>
          <p:nvPr/>
        </p:nvSpPr>
        <p:spPr>
          <a:xfrm>
            <a:off x="4855009" y="1097738"/>
            <a:ext cx="3749040" cy="3394472"/>
          </a:xfrm>
          <a:prstGeom prst="rect">
            <a:avLst/>
          </a:prstGeom>
        </p:spPr>
        <p:txBody>
          <a:bodyPr/>
          <a:lstStyle>
            <a:lvl1pPr marL="342900" indent="-342900" algn="l" defTabSz="457200" rtl="0" eaLnBrk="1" latinLnBrk="0" hangingPunct="1">
              <a:spcBef>
                <a:spcPct val="20000"/>
              </a:spcBef>
              <a:buFont typeface="Arial"/>
              <a:buChar char="•"/>
              <a:defRPr sz="2800" kern="1200">
                <a:solidFill>
                  <a:schemeClr val="accent4"/>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accent4"/>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accent4"/>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accent4"/>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accent4"/>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a:solidFill>
                  <a:srgbClr val="A30042"/>
                </a:solidFill>
              </a:rPr>
              <a:t>Section 4</a:t>
            </a:r>
          </a:p>
          <a:p>
            <a:r>
              <a:rPr lang="en-US" sz="1400" dirty="0">
                <a:solidFill>
                  <a:srgbClr val="A30042"/>
                </a:solidFill>
              </a:rPr>
              <a:t>Dental</a:t>
            </a:r>
          </a:p>
          <a:p>
            <a:r>
              <a:rPr lang="en-US" sz="1400" dirty="0">
                <a:solidFill>
                  <a:srgbClr val="A30042"/>
                </a:solidFill>
              </a:rPr>
              <a:t>Vision</a:t>
            </a:r>
          </a:p>
          <a:p>
            <a:r>
              <a:rPr lang="en-US" sz="1400" dirty="0">
                <a:solidFill>
                  <a:srgbClr val="A30042"/>
                </a:solidFill>
              </a:rPr>
              <a:t>Retirement</a:t>
            </a:r>
          </a:p>
          <a:p>
            <a:r>
              <a:rPr lang="en-US" sz="1400" dirty="0">
                <a:solidFill>
                  <a:srgbClr val="A30042"/>
                </a:solidFill>
              </a:rPr>
              <a:t>Life &amp; Disability</a:t>
            </a:r>
          </a:p>
          <a:p>
            <a:r>
              <a:rPr lang="en-US" sz="1400" dirty="0">
                <a:solidFill>
                  <a:srgbClr val="A30042"/>
                </a:solidFill>
              </a:rPr>
              <a:t>Accident </a:t>
            </a:r>
          </a:p>
          <a:p>
            <a:r>
              <a:rPr lang="en-US" sz="1400" dirty="0">
                <a:solidFill>
                  <a:srgbClr val="A30042"/>
                </a:solidFill>
              </a:rPr>
              <a:t>Critical Illness</a:t>
            </a:r>
          </a:p>
          <a:p>
            <a:r>
              <a:rPr lang="en-US" sz="1400" dirty="0">
                <a:solidFill>
                  <a:srgbClr val="A30042"/>
                </a:solidFill>
              </a:rPr>
              <a:t>Other benefits</a:t>
            </a:r>
            <a:endParaRPr lang="en-US" sz="1800" dirty="0">
              <a:solidFill>
                <a:srgbClr val="A30042"/>
              </a:solidFill>
            </a:endParaRPr>
          </a:p>
          <a:p>
            <a:pPr marL="0" indent="0">
              <a:buFont typeface="Arial"/>
              <a:buNone/>
            </a:pPr>
            <a:r>
              <a:rPr lang="en-US" sz="1800" dirty="0">
                <a:solidFill>
                  <a:srgbClr val="A30042"/>
                </a:solidFill>
              </a:rPr>
              <a:t>Section 6</a:t>
            </a:r>
          </a:p>
          <a:p>
            <a:r>
              <a:rPr lang="en-US" sz="1400" dirty="0">
                <a:solidFill>
                  <a:srgbClr val="A30042"/>
                </a:solidFill>
              </a:rPr>
              <a:t>Enrolling in benefits</a:t>
            </a:r>
          </a:p>
          <a:p>
            <a:pPr marL="0" indent="0">
              <a:buNone/>
            </a:pPr>
            <a:r>
              <a:rPr lang="en-US" sz="1800" dirty="0">
                <a:solidFill>
                  <a:srgbClr val="A30042"/>
                </a:solidFill>
              </a:rPr>
              <a:t>Section 7</a:t>
            </a:r>
          </a:p>
          <a:p>
            <a:r>
              <a:rPr lang="en-US" sz="1400" dirty="0">
                <a:solidFill>
                  <a:srgbClr val="A30042"/>
                </a:solidFill>
              </a:rPr>
              <a:t>Questions</a:t>
            </a:r>
            <a:r>
              <a:rPr lang="en-US" sz="1800" dirty="0">
                <a:solidFill>
                  <a:srgbClr val="A30042"/>
                </a:solidFill>
              </a:rPr>
              <a:t> </a:t>
            </a:r>
            <a:r>
              <a:rPr lang="en-US" sz="1400" dirty="0">
                <a:solidFill>
                  <a:srgbClr val="A30042"/>
                </a:solidFill>
              </a:rPr>
              <a:t>&amp; Answers</a:t>
            </a:r>
          </a:p>
          <a:p>
            <a:pPr marL="0" indent="0">
              <a:buFont typeface="Arial"/>
              <a:buNone/>
            </a:pPr>
            <a:endParaRPr lang="en-US" sz="1400" dirty="0"/>
          </a:p>
          <a:p>
            <a:pPr marL="0" indent="0">
              <a:buFont typeface="Arial"/>
              <a:buNone/>
            </a:pPr>
            <a:endParaRPr lang="en-US" sz="1400" dirty="0"/>
          </a:p>
        </p:txBody>
      </p:sp>
    </p:spTree>
    <p:extLst>
      <p:ext uri="{BB962C8B-B14F-4D97-AF65-F5344CB8AC3E}">
        <p14:creationId xmlns:p14="http://schemas.microsoft.com/office/powerpoint/2010/main" val="332855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4971DA2-629C-4EB6-8F0D-BB49B8786C2E}"/>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F491DFFA-0F0E-408A-AFA3-1DF113F45806}"/>
              </a:ext>
            </a:extLst>
          </p:cNvPr>
          <p:cNvSpPr txBox="1"/>
          <p:nvPr/>
        </p:nvSpPr>
        <p:spPr>
          <a:xfrm>
            <a:off x="235150" y="2882"/>
            <a:ext cx="2061824"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HSA </a:t>
            </a:r>
          </a:p>
        </p:txBody>
      </p:sp>
      <p:sp>
        <p:nvSpPr>
          <p:cNvPr id="28" name="Slide Number Placeholder 5">
            <a:extLst>
              <a:ext uri="{FF2B5EF4-FFF2-40B4-BE49-F238E27FC236}">
                <a16:creationId xmlns:a16="http://schemas.microsoft.com/office/drawing/2014/main" id="{3E2AC72E-735D-40E3-89B4-E609E74DB6CE}"/>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20</a:t>
            </a:fld>
            <a:endParaRPr lang="en-US" dirty="0"/>
          </a:p>
        </p:txBody>
      </p:sp>
      <p:sp>
        <p:nvSpPr>
          <p:cNvPr id="19" name="AutoShape 4">
            <a:extLst>
              <a:ext uri="{FF2B5EF4-FFF2-40B4-BE49-F238E27FC236}">
                <a16:creationId xmlns:a16="http://schemas.microsoft.com/office/drawing/2014/main" id="{BE83E062-5220-4702-AE97-F501F97A2718}"/>
              </a:ext>
            </a:extLst>
          </p:cNvPr>
          <p:cNvSpPr>
            <a:spLocks noChangeArrowheads="1"/>
          </p:cNvSpPr>
          <p:nvPr/>
        </p:nvSpPr>
        <p:spPr bwMode="auto">
          <a:xfrm rot="5400000">
            <a:off x="-221690" y="4458571"/>
            <a:ext cx="691428" cy="267420"/>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Rectangle 33">
            <a:extLst>
              <a:ext uri="{FF2B5EF4-FFF2-40B4-BE49-F238E27FC236}">
                <a16:creationId xmlns:a16="http://schemas.microsoft.com/office/drawing/2014/main" id="{2EF8CB30-F2DE-4B31-9ACA-4826E414FF36}"/>
              </a:ext>
            </a:extLst>
          </p:cNvPr>
          <p:cNvSpPr/>
          <p:nvPr/>
        </p:nvSpPr>
        <p:spPr>
          <a:xfrm>
            <a:off x="466988" y="4403515"/>
            <a:ext cx="4038632" cy="369332"/>
          </a:xfrm>
          <a:prstGeom prst="rect">
            <a:avLst/>
          </a:prstGeom>
        </p:spPr>
        <p:txBody>
          <a:bodyPr wrap="square">
            <a:spAutoFit/>
          </a:bodyPr>
          <a:lstStyle/>
          <a:p>
            <a:pPr algn="ctr">
              <a:spcAft>
                <a:spcPts val="4200"/>
              </a:spcAft>
            </a:pPr>
            <a:r>
              <a:rPr lang="en-US" b="1" dirty="0">
                <a:solidFill>
                  <a:schemeClr val="bg1"/>
                </a:solidFill>
                <a:cs typeface="Open Sans"/>
              </a:rPr>
              <a:t>Contributions are use-it or lose-it!</a:t>
            </a:r>
          </a:p>
        </p:txBody>
      </p:sp>
      <p:sp>
        <p:nvSpPr>
          <p:cNvPr id="4" name="AutoShape 2" descr="Image result for chicago cta bus"/>
          <p:cNvSpPr>
            <a:spLocks noChangeAspect="1" noChangeArrowheads="1"/>
          </p:cNvSpPr>
          <p:nvPr/>
        </p:nvSpPr>
        <p:spPr bwMode="auto">
          <a:xfrm>
            <a:off x="3760632" y="22911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0" name="Group 29">
            <a:extLst>
              <a:ext uri="{FF2B5EF4-FFF2-40B4-BE49-F238E27FC236}">
                <a16:creationId xmlns:a16="http://schemas.microsoft.com/office/drawing/2014/main" id="{3D55DBF7-15EA-4CE7-8BDC-42AD462F0F8F}"/>
              </a:ext>
            </a:extLst>
          </p:cNvPr>
          <p:cNvGrpSpPr/>
          <p:nvPr/>
        </p:nvGrpSpPr>
        <p:grpSpPr>
          <a:xfrm>
            <a:off x="1118090" y="2076791"/>
            <a:ext cx="2466358" cy="1263479"/>
            <a:chOff x="4618865" y="1875277"/>
            <a:chExt cx="2706521" cy="1688303"/>
          </a:xfrm>
          <a:solidFill>
            <a:srgbClr val="A30042"/>
          </a:solidFill>
        </p:grpSpPr>
        <p:sp>
          <p:nvSpPr>
            <p:cNvPr id="33" name="AutoShape 2">
              <a:extLst>
                <a:ext uri="{FF2B5EF4-FFF2-40B4-BE49-F238E27FC236}">
                  <a16:creationId xmlns:a16="http://schemas.microsoft.com/office/drawing/2014/main" id="{E3444370-A60F-4A86-AAD8-202A4B4B25BD}"/>
                </a:ext>
              </a:extLst>
            </p:cNvPr>
            <p:cNvSpPr>
              <a:spLocks noChangeArrowheads="1"/>
            </p:cNvSpPr>
            <p:nvPr/>
          </p:nvSpPr>
          <p:spPr bwMode="auto">
            <a:xfrm rot="5400000">
              <a:off x="5127974" y="1366168"/>
              <a:ext cx="1688303" cy="270652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 name="connsiteX0" fmla="*/ 0 w 10000"/>
                <a:gd name="connsiteY0" fmla="*/ 10031 h 10031"/>
                <a:gd name="connsiteX1" fmla="*/ 5786 w 10000"/>
                <a:gd name="connsiteY1" fmla="*/ 0 h 10031"/>
                <a:gd name="connsiteX2" fmla="*/ 10000 w 10000"/>
                <a:gd name="connsiteY2" fmla="*/ 31 h 10031"/>
                <a:gd name="connsiteX3" fmla="*/ 8682 w 10000"/>
                <a:gd name="connsiteY3" fmla="*/ 10031 h 10031"/>
                <a:gd name="connsiteX4" fmla="*/ 0 w 10000"/>
                <a:gd name="connsiteY4" fmla="*/ 10031 h 10031"/>
                <a:gd name="connsiteX0" fmla="*/ 0 w 5622"/>
                <a:gd name="connsiteY0" fmla="*/ 10031 h 10031"/>
                <a:gd name="connsiteX1" fmla="*/ 1408 w 5622"/>
                <a:gd name="connsiteY1" fmla="*/ 0 h 10031"/>
                <a:gd name="connsiteX2" fmla="*/ 5622 w 5622"/>
                <a:gd name="connsiteY2" fmla="*/ 31 h 10031"/>
                <a:gd name="connsiteX3" fmla="*/ 4304 w 5622"/>
                <a:gd name="connsiteY3" fmla="*/ 10031 h 10031"/>
                <a:gd name="connsiteX4" fmla="*/ 0 w 5622"/>
                <a:gd name="connsiteY4" fmla="*/ 10031 h 10031"/>
                <a:gd name="connsiteX0" fmla="*/ 0 w 9481"/>
                <a:gd name="connsiteY0" fmla="*/ 10031 h 10031"/>
                <a:gd name="connsiteX1" fmla="*/ 1985 w 9481"/>
                <a:gd name="connsiteY1" fmla="*/ 0 h 10031"/>
                <a:gd name="connsiteX2" fmla="*/ 9481 w 9481"/>
                <a:gd name="connsiteY2" fmla="*/ 31 h 10031"/>
                <a:gd name="connsiteX3" fmla="*/ 7137 w 9481"/>
                <a:gd name="connsiteY3" fmla="*/ 10000 h 10031"/>
                <a:gd name="connsiteX4" fmla="*/ 0 w 9481"/>
                <a:gd name="connsiteY4" fmla="*/ 10031 h 10031"/>
                <a:gd name="connsiteX0" fmla="*/ 0 w 10211"/>
                <a:gd name="connsiteY0" fmla="*/ 10000 h 10000"/>
                <a:gd name="connsiteX1" fmla="*/ 2305 w 10211"/>
                <a:gd name="connsiteY1" fmla="*/ 0 h 10000"/>
                <a:gd name="connsiteX2" fmla="*/ 10211 w 10211"/>
                <a:gd name="connsiteY2" fmla="*/ 31 h 10000"/>
                <a:gd name="connsiteX3" fmla="*/ 7739 w 10211"/>
                <a:gd name="connsiteY3" fmla="*/ 9969 h 10000"/>
                <a:gd name="connsiteX4" fmla="*/ 0 w 10211"/>
                <a:gd name="connsiteY4" fmla="*/ 10000 h 10000"/>
                <a:gd name="connsiteX0" fmla="*/ 0 w 10295"/>
                <a:gd name="connsiteY0" fmla="*/ 10000 h 10000"/>
                <a:gd name="connsiteX1" fmla="*/ 2389 w 10295"/>
                <a:gd name="connsiteY1" fmla="*/ 0 h 10000"/>
                <a:gd name="connsiteX2" fmla="*/ 10295 w 10295"/>
                <a:gd name="connsiteY2" fmla="*/ 31 h 10000"/>
                <a:gd name="connsiteX3" fmla="*/ 7823 w 10295"/>
                <a:gd name="connsiteY3" fmla="*/ 9969 h 10000"/>
                <a:gd name="connsiteX4" fmla="*/ 0 w 10295"/>
                <a:gd name="connsiteY4" fmla="*/ 10000 h 10000"/>
                <a:gd name="connsiteX0" fmla="*/ 0 w 10253"/>
                <a:gd name="connsiteY0" fmla="*/ 9938 h 9969"/>
                <a:gd name="connsiteX1" fmla="*/ 2347 w 10253"/>
                <a:gd name="connsiteY1" fmla="*/ 0 h 9969"/>
                <a:gd name="connsiteX2" fmla="*/ 10253 w 10253"/>
                <a:gd name="connsiteY2" fmla="*/ 31 h 9969"/>
                <a:gd name="connsiteX3" fmla="*/ 7781 w 10253"/>
                <a:gd name="connsiteY3" fmla="*/ 9969 h 9969"/>
                <a:gd name="connsiteX4" fmla="*/ 0 w 10253"/>
                <a:gd name="connsiteY4" fmla="*/ 9938 h 9969"/>
                <a:gd name="connsiteX0" fmla="*/ 0 w 10000"/>
                <a:gd name="connsiteY0" fmla="*/ 10000 h 10000"/>
                <a:gd name="connsiteX1" fmla="*/ 2289 w 10000"/>
                <a:gd name="connsiteY1" fmla="*/ 0 h 10000"/>
                <a:gd name="connsiteX2" fmla="*/ 10000 w 10000"/>
                <a:gd name="connsiteY2" fmla="*/ 31 h 10000"/>
                <a:gd name="connsiteX3" fmla="*/ 7589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289" y="0"/>
                  </a:lnTo>
                  <a:lnTo>
                    <a:pt x="10000" y="31"/>
                  </a:lnTo>
                  <a:lnTo>
                    <a:pt x="7589" y="10000"/>
                  </a:lnTo>
                  <a:lnTo>
                    <a:pt x="0" y="10000"/>
                  </a:lnTo>
                  <a:close/>
                </a:path>
              </a:pathLst>
            </a:custGeom>
            <a:solidFill>
              <a:schemeClr val="tx1"/>
            </a:solidFill>
            <a:ln>
              <a:solidFill>
                <a:schemeClr val="tx1"/>
              </a:solidFill>
            </a:ln>
            <a:effectLst/>
          </p:spPr>
          <p:txBody>
            <a:bodyPr vert="horz" wrap="square" lIns="36576" tIns="36576" rIns="36576" bIns="36576" numCol="1" anchor="t" anchorCtr="0" compatLnSpc="1">
              <a:prstTxWarp prst="textNoShape">
                <a:avLst/>
              </a:prstTxWarp>
            </a:bodyPr>
            <a:lstStyle/>
            <a:p>
              <a:endParaRPr lang="en-US" dirty="0"/>
            </a:p>
          </p:txBody>
        </p:sp>
        <p:sp>
          <p:nvSpPr>
            <p:cNvPr id="35" name="TextBox 34"/>
            <p:cNvSpPr txBox="1"/>
            <p:nvPr/>
          </p:nvSpPr>
          <p:spPr>
            <a:xfrm>
              <a:off x="5238794" y="2569019"/>
              <a:ext cx="1905766" cy="571911"/>
            </a:xfrm>
            <a:prstGeom prst="rect">
              <a:avLst/>
            </a:prstGeom>
            <a:solidFill>
              <a:schemeClr val="tx1"/>
            </a:solidFill>
            <a:ln>
              <a:solidFill>
                <a:schemeClr val="tx1"/>
              </a:solidFill>
            </a:ln>
          </p:spPr>
          <p:txBody>
            <a:bodyPr wrap="square" rtlCol="0">
              <a:spAutoFit/>
            </a:bodyPr>
            <a:lstStyle/>
            <a:p>
              <a:pPr>
                <a:lnSpc>
                  <a:spcPts val="3000"/>
                </a:lnSpc>
              </a:pPr>
              <a:r>
                <a:rPr lang="en-US" sz="1600" b="1" dirty="0">
                  <a:solidFill>
                    <a:schemeClr val="accent2"/>
                  </a:solidFill>
                  <a:latin typeface="+mj-lt"/>
                  <a:cs typeface="Open Sans"/>
                </a:rPr>
                <a:t>Employee</a:t>
              </a:r>
              <a:r>
                <a:rPr lang="en-US" sz="1200" b="1" dirty="0">
                  <a:solidFill>
                    <a:schemeClr val="accent2"/>
                  </a:solidFill>
                  <a:latin typeface="+mj-lt"/>
                  <a:cs typeface="Open Sans"/>
                </a:rPr>
                <a:t> Only</a:t>
              </a:r>
            </a:p>
          </p:txBody>
        </p:sp>
      </p:grpSp>
      <p:sp>
        <p:nvSpPr>
          <p:cNvPr id="8" name="Rectangle 7"/>
          <p:cNvSpPr/>
          <p:nvPr/>
        </p:nvSpPr>
        <p:spPr>
          <a:xfrm>
            <a:off x="466988" y="653915"/>
            <a:ext cx="8522208" cy="2308324"/>
          </a:xfrm>
          <a:prstGeom prst="rect">
            <a:avLst/>
          </a:prstGeom>
        </p:spPr>
        <p:txBody>
          <a:bodyPr wrap="square">
            <a:spAutoFit/>
          </a:bodyPr>
          <a:lstStyle/>
          <a:p>
            <a:r>
              <a:rPr lang="en-US" sz="1600" dirty="0">
                <a:solidFill>
                  <a:srgbClr val="A30042"/>
                </a:solidFill>
              </a:rPr>
              <a:t>A Health Savings Account (HSA) is a bank account that allows you to save and pay for your share of everyday qualified health care expenses tax-free. </a:t>
            </a:r>
          </a:p>
          <a:p>
            <a:pPr marL="285750" indent="-285750">
              <a:buFont typeface="Arial" panose="020B0604020202020204" pitchFamily="34" charset="0"/>
              <a:buChar char="•"/>
            </a:pPr>
            <a:r>
              <a:rPr lang="en-US" sz="1600" dirty="0">
                <a:solidFill>
                  <a:srgbClr val="A30042"/>
                </a:solidFill>
              </a:rPr>
              <a:t>Loyola will contribute to your HSA account with the first paycheck after you enroll. Enroll in your HSA payroll contribution at </a:t>
            </a:r>
            <a:r>
              <a:rPr lang="en-US" sz="1600" dirty="0">
                <a:solidFill>
                  <a:srgbClr val="A30042"/>
                </a:solidFill>
                <a:hlinkClick r:id="rId3"/>
              </a:rPr>
              <a:t>https://ess.luc.edu</a:t>
            </a:r>
            <a:r>
              <a:rPr lang="en-US" sz="1600" dirty="0">
                <a:solidFill>
                  <a:srgbClr val="A30042"/>
                </a:solidFill>
              </a:rPr>
              <a:t>.</a:t>
            </a:r>
          </a:p>
          <a:p>
            <a:pPr marL="285750" indent="-285750">
              <a:buFont typeface="Arial" panose="020B0604020202020204" pitchFamily="34" charset="0"/>
              <a:buChar char="•"/>
            </a:pPr>
            <a:r>
              <a:rPr lang="en-US" sz="1600" b="1" u="sng" dirty="0">
                <a:solidFill>
                  <a:srgbClr val="A30042"/>
                </a:solidFill>
              </a:rPr>
              <a:t>Amounts below are prorated based on hire date.</a:t>
            </a:r>
          </a:p>
          <a:p>
            <a:endParaRPr lang="en-US" sz="1600" dirty="0">
              <a:solidFill>
                <a:srgbClr val="A30042"/>
              </a:solidFill>
            </a:endParaRPr>
          </a:p>
          <a:p>
            <a:pPr marL="285750" indent="-285750">
              <a:buFont typeface="Arial" panose="020B0604020202020204" pitchFamily="34" charset="0"/>
              <a:buChar char="•"/>
            </a:pPr>
            <a:endParaRPr lang="en-US" sz="1600" dirty="0">
              <a:solidFill>
                <a:srgbClr val="A30042"/>
              </a:solidFill>
            </a:endParaRPr>
          </a:p>
          <a:p>
            <a:pPr marL="285750" indent="-285750">
              <a:buFont typeface="Arial" panose="020B0604020202020204" pitchFamily="34" charset="0"/>
              <a:buChar char="•"/>
            </a:pPr>
            <a:endParaRPr lang="en-US" sz="1600" dirty="0">
              <a:solidFill>
                <a:srgbClr val="A30042"/>
              </a:solidFill>
            </a:endParaRPr>
          </a:p>
          <a:p>
            <a:pPr marL="285750" indent="-285750">
              <a:buFont typeface="Arial" panose="020B0604020202020204" pitchFamily="34" charset="0"/>
              <a:buChar char="•"/>
            </a:pPr>
            <a:endParaRPr lang="en-US" sz="1600" dirty="0">
              <a:solidFill>
                <a:srgbClr val="A30042"/>
              </a:solidFill>
            </a:endParaRPr>
          </a:p>
        </p:txBody>
      </p:sp>
      <p:sp>
        <p:nvSpPr>
          <p:cNvPr id="10" name="TextBox 9"/>
          <p:cNvSpPr txBox="1"/>
          <p:nvPr/>
        </p:nvSpPr>
        <p:spPr>
          <a:xfrm>
            <a:off x="1913832" y="2358032"/>
            <a:ext cx="779074" cy="400110"/>
          </a:xfrm>
          <a:prstGeom prst="rect">
            <a:avLst/>
          </a:prstGeom>
          <a:noFill/>
        </p:spPr>
        <p:txBody>
          <a:bodyPr wrap="square" rtlCol="0">
            <a:spAutoFit/>
          </a:bodyPr>
          <a:lstStyle/>
          <a:p>
            <a:r>
              <a:rPr lang="en-US" sz="2000" dirty="0">
                <a:solidFill>
                  <a:schemeClr val="bg1"/>
                </a:solidFill>
              </a:rPr>
              <a:t>$600</a:t>
            </a:r>
          </a:p>
        </p:txBody>
      </p:sp>
      <p:sp>
        <p:nvSpPr>
          <p:cNvPr id="39" name="TextBox 38"/>
          <p:cNvSpPr txBox="1"/>
          <p:nvPr/>
        </p:nvSpPr>
        <p:spPr>
          <a:xfrm>
            <a:off x="5903916" y="2940996"/>
            <a:ext cx="1211889" cy="400110"/>
          </a:xfrm>
          <a:prstGeom prst="rect">
            <a:avLst/>
          </a:prstGeom>
          <a:noFill/>
        </p:spPr>
        <p:txBody>
          <a:bodyPr wrap="square" rtlCol="0">
            <a:spAutoFit/>
          </a:bodyPr>
          <a:lstStyle/>
          <a:p>
            <a:r>
              <a:rPr lang="en-US" sz="2000" dirty="0">
                <a:solidFill>
                  <a:schemeClr val="bg1"/>
                </a:solidFill>
              </a:rPr>
              <a:t>$1,200</a:t>
            </a:r>
          </a:p>
        </p:txBody>
      </p:sp>
      <p:sp>
        <p:nvSpPr>
          <p:cNvPr id="43" name="AutoShape 2" descr="Image result for chicago cta bus"/>
          <p:cNvSpPr>
            <a:spLocks noChangeAspect="1" noChangeArrowheads="1"/>
          </p:cNvSpPr>
          <p:nvPr/>
        </p:nvSpPr>
        <p:spPr bwMode="auto">
          <a:xfrm>
            <a:off x="7307285" y="24665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44" name="Group 43">
            <a:extLst>
              <a:ext uri="{FF2B5EF4-FFF2-40B4-BE49-F238E27FC236}">
                <a16:creationId xmlns:a16="http://schemas.microsoft.com/office/drawing/2014/main" id="{3D55DBF7-15EA-4CE7-8BDC-42AD462F0F8F}"/>
              </a:ext>
            </a:extLst>
          </p:cNvPr>
          <p:cNvGrpSpPr/>
          <p:nvPr/>
        </p:nvGrpSpPr>
        <p:grpSpPr>
          <a:xfrm>
            <a:off x="4664743" y="2252170"/>
            <a:ext cx="2466359" cy="1263479"/>
            <a:chOff x="4618865" y="1875277"/>
            <a:chExt cx="2706522" cy="1688303"/>
          </a:xfrm>
          <a:solidFill>
            <a:srgbClr val="A30042"/>
          </a:solidFill>
        </p:grpSpPr>
        <p:sp>
          <p:nvSpPr>
            <p:cNvPr id="45" name="AutoShape 2">
              <a:extLst>
                <a:ext uri="{FF2B5EF4-FFF2-40B4-BE49-F238E27FC236}">
                  <a16:creationId xmlns:a16="http://schemas.microsoft.com/office/drawing/2014/main" id="{E3444370-A60F-4A86-AAD8-202A4B4B25BD}"/>
                </a:ext>
              </a:extLst>
            </p:cNvPr>
            <p:cNvSpPr>
              <a:spLocks noChangeArrowheads="1"/>
            </p:cNvSpPr>
            <p:nvPr/>
          </p:nvSpPr>
          <p:spPr bwMode="auto">
            <a:xfrm rot="5400000">
              <a:off x="5127974" y="1366168"/>
              <a:ext cx="1688303" cy="270652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 name="connsiteX0" fmla="*/ 0 w 10000"/>
                <a:gd name="connsiteY0" fmla="*/ 10031 h 10031"/>
                <a:gd name="connsiteX1" fmla="*/ 5786 w 10000"/>
                <a:gd name="connsiteY1" fmla="*/ 0 h 10031"/>
                <a:gd name="connsiteX2" fmla="*/ 10000 w 10000"/>
                <a:gd name="connsiteY2" fmla="*/ 31 h 10031"/>
                <a:gd name="connsiteX3" fmla="*/ 8682 w 10000"/>
                <a:gd name="connsiteY3" fmla="*/ 10031 h 10031"/>
                <a:gd name="connsiteX4" fmla="*/ 0 w 10000"/>
                <a:gd name="connsiteY4" fmla="*/ 10031 h 10031"/>
                <a:gd name="connsiteX0" fmla="*/ 0 w 5622"/>
                <a:gd name="connsiteY0" fmla="*/ 10031 h 10031"/>
                <a:gd name="connsiteX1" fmla="*/ 1408 w 5622"/>
                <a:gd name="connsiteY1" fmla="*/ 0 h 10031"/>
                <a:gd name="connsiteX2" fmla="*/ 5622 w 5622"/>
                <a:gd name="connsiteY2" fmla="*/ 31 h 10031"/>
                <a:gd name="connsiteX3" fmla="*/ 4304 w 5622"/>
                <a:gd name="connsiteY3" fmla="*/ 10031 h 10031"/>
                <a:gd name="connsiteX4" fmla="*/ 0 w 5622"/>
                <a:gd name="connsiteY4" fmla="*/ 10031 h 10031"/>
                <a:gd name="connsiteX0" fmla="*/ 0 w 9481"/>
                <a:gd name="connsiteY0" fmla="*/ 10031 h 10031"/>
                <a:gd name="connsiteX1" fmla="*/ 1985 w 9481"/>
                <a:gd name="connsiteY1" fmla="*/ 0 h 10031"/>
                <a:gd name="connsiteX2" fmla="*/ 9481 w 9481"/>
                <a:gd name="connsiteY2" fmla="*/ 31 h 10031"/>
                <a:gd name="connsiteX3" fmla="*/ 7137 w 9481"/>
                <a:gd name="connsiteY3" fmla="*/ 10000 h 10031"/>
                <a:gd name="connsiteX4" fmla="*/ 0 w 9481"/>
                <a:gd name="connsiteY4" fmla="*/ 10031 h 10031"/>
                <a:gd name="connsiteX0" fmla="*/ 0 w 10211"/>
                <a:gd name="connsiteY0" fmla="*/ 10000 h 10000"/>
                <a:gd name="connsiteX1" fmla="*/ 2305 w 10211"/>
                <a:gd name="connsiteY1" fmla="*/ 0 h 10000"/>
                <a:gd name="connsiteX2" fmla="*/ 10211 w 10211"/>
                <a:gd name="connsiteY2" fmla="*/ 31 h 10000"/>
                <a:gd name="connsiteX3" fmla="*/ 7739 w 10211"/>
                <a:gd name="connsiteY3" fmla="*/ 9969 h 10000"/>
                <a:gd name="connsiteX4" fmla="*/ 0 w 10211"/>
                <a:gd name="connsiteY4" fmla="*/ 10000 h 10000"/>
                <a:gd name="connsiteX0" fmla="*/ 0 w 10295"/>
                <a:gd name="connsiteY0" fmla="*/ 10000 h 10000"/>
                <a:gd name="connsiteX1" fmla="*/ 2389 w 10295"/>
                <a:gd name="connsiteY1" fmla="*/ 0 h 10000"/>
                <a:gd name="connsiteX2" fmla="*/ 10295 w 10295"/>
                <a:gd name="connsiteY2" fmla="*/ 31 h 10000"/>
                <a:gd name="connsiteX3" fmla="*/ 7823 w 10295"/>
                <a:gd name="connsiteY3" fmla="*/ 9969 h 10000"/>
                <a:gd name="connsiteX4" fmla="*/ 0 w 10295"/>
                <a:gd name="connsiteY4" fmla="*/ 10000 h 10000"/>
                <a:gd name="connsiteX0" fmla="*/ 0 w 10253"/>
                <a:gd name="connsiteY0" fmla="*/ 9938 h 9969"/>
                <a:gd name="connsiteX1" fmla="*/ 2347 w 10253"/>
                <a:gd name="connsiteY1" fmla="*/ 0 h 9969"/>
                <a:gd name="connsiteX2" fmla="*/ 10253 w 10253"/>
                <a:gd name="connsiteY2" fmla="*/ 31 h 9969"/>
                <a:gd name="connsiteX3" fmla="*/ 7781 w 10253"/>
                <a:gd name="connsiteY3" fmla="*/ 9969 h 9969"/>
                <a:gd name="connsiteX4" fmla="*/ 0 w 10253"/>
                <a:gd name="connsiteY4" fmla="*/ 9938 h 9969"/>
                <a:gd name="connsiteX0" fmla="*/ 0 w 10000"/>
                <a:gd name="connsiteY0" fmla="*/ 10000 h 10000"/>
                <a:gd name="connsiteX1" fmla="*/ 2289 w 10000"/>
                <a:gd name="connsiteY1" fmla="*/ 0 h 10000"/>
                <a:gd name="connsiteX2" fmla="*/ 10000 w 10000"/>
                <a:gd name="connsiteY2" fmla="*/ 31 h 10000"/>
                <a:gd name="connsiteX3" fmla="*/ 7589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289" y="0"/>
                  </a:lnTo>
                  <a:lnTo>
                    <a:pt x="10000" y="31"/>
                  </a:lnTo>
                  <a:lnTo>
                    <a:pt x="7589" y="10000"/>
                  </a:lnTo>
                  <a:lnTo>
                    <a:pt x="0" y="10000"/>
                  </a:lnTo>
                  <a:close/>
                </a:path>
              </a:pathLst>
            </a:custGeom>
            <a:solidFill>
              <a:schemeClr val="tx1"/>
            </a:solidFill>
            <a:ln>
              <a:solidFill>
                <a:schemeClr val="tx1"/>
              </a:solidFill>
            </a:ln>
            <a:effectLst/>
          </p:spPr>
          <p:txBody>
            <a:bodyPr vert="horz" wrap="square" lIns="36576" tIns="36576" rIns="36576" bIns="36576" numCol="1" anchor="t" anchorCtr="0" compatLnSpc="1">
              <a:prstTxWarp prst="textNoShape">
                <a:avLst/>
              </a:prstTxWarp>
            </a:bodyPr>
            <a:lstStyle/>
            <a:p>
              <a:endParaRPr lang="en-US" dirty="0"/>
            </a:p>
          </p:txBody>
        </p:sp>
        <p:sp>
          <p:nvSpPr>
            <p:cNvPr id="46" name="TextBox 45"/>
            <p:cNvSpPr txBox="1"/>
            <p:nvPr/>
          </p:nvSpPr>
          <p:spPr>
            <a:xfrm>
              <a:off x="4791717" y="2532688"/>
              <a:ext cx="2533670" cy="637455"/>
            </a:xfrm>
            <a:prstGeom prst="rect">
              <a:avLst/>
            </a:prstGeom>
            <a:solidFill>
              <a:schemeClr val="tx1"/>
            </a:solidFill>
            <a:ln>
              <a:solidFill>
                <a:schemeClr val="tx1"/>
              </a:solidFill>
            </a:ln>
          </p:spPr>
          <p:txBody>
            <a:bodyPr wrap="square" rtlCol="0">
              <a:spAutoFit/>
            </a:bodyPr>
            <a:lstStyle/>
            <a:p>
              <a:pPr>
                <a:lnSpc>
                  <a:spcPts val="3000"/>
                </a:lnSpc>
              </a:pPr>
              <a:r>
                <a:rPr lang="en-US" sz="1600" b="1" dirty="0">
                  <a:solidFill>
                    <a:schemeClr val="accent2"/>
                  </a:solidFill>
                  <a:latin typeface="+mj-lt"/>
                  <a:cs typeface="Open Sans"/>
                </a:rPr>
                <a:t>Employee +1 or More</a:t>
              </a:r>
            </a:p>
          </p:txBody>
        </p:sp>
      </p:grpSp>
      <p:sp>
        <p:nvSpPr>
          <p:cNvPr id="47" name="TextBox 46"/>
          <p:cNvSpPr txBox="1"/>
          <p:nvPr/>
        </p:nvSpPr>
        <p:spPr>
          <a:xfrm>
            <a:off x="5383524" y="2456062"/>
            <a:ext cx="1406614" cy="400110"/>
          </a:xfrm>
          <a:prstGeom prst="rect">
            <a:avLst/>
          </a:prstGeom>
          <a:noFill/>
        </p:spPr>
        <p:txBody>
          <a:bodyPr wrap="square" rtlCol="0">
            <a:spAutoFit/>
          </a:bodyPr>
          <a:lstStyle/>
          <a:p>
            <a:r>
              <a:rPr lang="en-US" sz="2000" dirty="0">
                <a:solidFill>
                  <a:schemeClr val="bg1"/>
                </a:solidFill>
              </a:rPr>
              <a:t>$1,200</a:t>
            </a:r>
          </a:p>
        </p:txBody>
      </p:sp>
      <p:sp>
        <p:nvSpPr>
          <p:cNvPr id="48" name="Title 3"/>
          <p:cNvSpPr>
            <a:spLocks noGrp="1"/>
          </p:cNvSpPr>
          <p:nvPr>
            <p:ph type="title"/>
          </p:nvPr>
        </p:nvSpPr>
        <p:spPr>
          <a:xfrm>
            <a:off x="235149" y="3509309"/>
            <a:ext cx="8791575" cy="2306474"/>
          </a:xfrm>
        </p:spPr>
        <p:txBody>
          <a:bodyPr>
            <a:normAutofit/>
          </a:bodyPr>
          <a:lstStyle/>
          <a:p>
            <a:pPr lvl="0" algn="ctr">
              <a:lnSpc>
                <a:spcPct val="150000"/>
              </a:lnSpc>
            </a:pPr>
            <a:r>
              <a:rPr lang="en-US" sz="1600" cap="none" dirty="0">
                <a:solidFill>
                  <a:srgbClr val="A30042"/>
                </a:solidFill>
              </a:rPr>
              <a:t>You can contribute up to the following amounts tax free in 2021:</a:t>
            </a:r>
            <a:br>
              <a:rPr lang="en-US" sz="1600" cap="none" dirty="0">
                <a:solidFill>
                  <a:srgbClr val="A30042"/>
                </a:solidFill>
              </a:rPr>
            </a:br>
            <a:r>
              <a:rPr lang="en-US" sz="1600" cap="none" dirty="0">
                <a:solidFill>
                  <a:srgbClr val="A30042"/>
                </a:solidFill>
              </a:rPr>
              <a:t>Individual = </a:t>
            </a:r>
            <a:r>
              <a:rPr lang="en-US" sz="1600" b="1" cap="none" dirty="0">
                <a:solidFill>
                  <a:srgbClr val="A30042"/>
                </a:solidFill>
              </a:rPr>
              <a:t>$3,600 total or </a:t>
            </a:r>
            <a:r>
              <a:rPr lang="en-US" sz="1600" cap="none" dirty="0">
                <a:solidFill>
                  <a:schemeClr val="bg1">
                    <a:lumMod val="50000"/>
                  </a:schemeClr>
                </a:solidFill>
              </a:rPr>
              <a:t>$600 Loyola </a:t>
            </a:r>
            <a:r>
              <a:rPr lang="en-US" sz="1600" cap="none" dirty="0">
                <a:solidFill>
                  <a:srgbClr val="A30042"/>
                </a:solidFill>
              </a:rPr>
              <a:t>+ up to $</a:t>
            </a:r>
            <a:r>
              <a:rPr lang="en-US" sz="1600" dirty="0">
                <a:solidFill>
                  <a:srgbClr val="A30042"/>
                </a:solidFill>
              </a:rPr>
              <a:t>3,000</a:t>
            </a:r>
            <a:br>
              <a:rPr lang="en-US" sz="1600" cap="none" dirty="0">
                <a:solidFill>
                  <a:srgbClr val="A30042"/>
                </a:solidFill>
              </a:rPr>
            </a:br>
            <a:r>
              <a:rPr lang="en-US" sz="1600" cap="none" dirty="0">
                <a:solidFill>
                  <a:srgbClr val="A30042"/>
                </a:solidFill>
              </a:rPr>
              <a:t>Family (You +1 or more) = </a:t>
            </a:r>
            <a:r>
              <a:rPr lang="en-US" sz="1600" b="1" cap="none" dirty="0">
                <a:solidFill>
                  <a:srgbClr val="A30042"/>
                </a:solidFill>
              </a:rPr>
              <a:t>$7,200 total or </a:t>
            </a:r>
            <a:r>
              <a:rPr lang="en-US" sz="1600" cap="none" dirty="0">
                <a:solidFill>
                  <a:schemeClr val="bg1">
                    <a:lumMod val="50000"/>
                  </a:schemeClr>
                </a:solidFill>
              </a:rPr>
              <a:t>$1,200 Loyola </a:t>
            </a:r>
            <a:r>
              <a:rPr lang="en-US" sz="1600" cap="none" dirty="0">
                <a:solidFill>
                  <a:srgbClr val="A30042"/>
                </a:solidFill>
              </a:rPr>
              <a:t>+ up to $6,000 </a:t>
            </a:r>
            <a:br>
              <a:rPr lang="en-US" sz="1600" dirty="0">
                <a:solidFill>
                  <a:srgbClr val="A30042"/>
                </a:solidFill>
              </a:rPr>
            </a:br>
            <a:r>
              <a:rPr lang="en-US" sz="1400" cap="none" dirty="0">
                <a:solidFill>
                  <a:srgbClr val="A30042"/>
                </a:solidFill>
              </a:rPr>
              <a:t>I</a:t>
            </a:r>
            <a:r>
              <a:rPr lang="en-US" sz="1400" i="1" cap="none" dirty="0">
                <a:solidFill>
                  <a:srgbClr val="A30042"/>
                </a:solidFill>
              </a:rPr>
              <a:t>f you are 55 or older, you can contribute an additional $1,000 in catch-up contributions, too.</a:t>
            </a:r>
            <a:br>
              <a:rPr lang="en-US" sz="1400" cap="none" dirty="0">
                <a:solidFill>
                  <a:srgbClr val="A30042"/>
                </a:solidFill>
              </a:rPr>
            </a:br>
            <a:endParaRPr lang="en-US" sz="1600" cap="none" dirty="0">
              <a:solidFill>
                <a:srgbClr val="A3004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9960" y="640567"/>
            <a:ext cx="8862365" cy="4754422"/>
          </a:xfrm>
        </p:spPr>
        <p:txBody>
          <a:bodyPr/>
          <a:lstStyle/>
          <a:p>
            <a:pPr marL="0" indent="0">
              <a:buNone/>
            </a:pPr>
            <a:r>
              <a:rPr lang="en-US" sz="1050" b="1" dirty="0">
                <a:solidFill>
                  <a:schemeClr val="tx1"/>
                </a:solidFill>
              </a:rPr>
              <a:t>How do I qualify for an HSA? </a:t>
            </a:r>
          </a:p>
          <a:p>
            <a:pPr marL="0" indent="0">
              <a:buNone/>
            </a:pPr>
            <a:r>
              <a:rPr lang="en-US" sz="1050" dirty="0">
                <a:solidFill>
                  <a:schemeClr val="tx1"/>
                </a:solidFill>
              </a:rPr>
              <a:t>You must be enrolled in an HSA qualified health plan option (PPO 3 HSA). If addition, you cannot be covered by another health plan (including Medicare or Tricare) or be claimed as a dependent on another person’s tax return.</a:t>
            </a:r>
          </a:p>
          <a:p>
            <a:pPr marL="0" indent="0">
              <a:buNone/>
            </a:pPr>
            <a:endParaRPr lang="en-US" sz="1050" dirty="0">
              <a:solidFill>
                <a:schemeClr val="tx1"/>
              </a:solidFill>
            </a:endParaRPr>
          </a:p>
          <a:p>
            <a:pPr marL="0" indent="0">
              <a:buNone/>
            </a:pPr>
            <a:r>
              <a:rPr lang="en-US" sz="1050" b="1" dirty="0">
                <a:solidFill>
                  <a:schemeClr val="tx1"/>
                </a:solidFill>
              </a:rPr>
              <a:t>How do I make deposits to my HSA?</a:t>
            </a:r>
            <a:endParaRPr lang="en-US" sz="1050" dirty="0">
              <a:solidFill>
                <a:schemeClr val="tx1"/>
              </a:solidFill>
            </a:endParaRPr>
          </a:p>
          <a:p>
            <a:pPr marL="0" indent="0">
              <a:buNone/>
            </a:pPr>
            <a:r>
              <a:rPr lang="en-US" sz="1050" dirty="0">
                <a:solidFill>
                  <a:schemeClr val="tx1"/>
                </a:solidFill>
              </a:rPr>
              <a:t>You can contribute to your account with payroll deductions, online by making deposits from your checking account, or by mailing a personal check. Loyola will deposit the University’s contribution in January 2021.</a:t>
            </a:r>
          </a:p>
          <a:p>
            <a:pPr marL="0" indent="0">
              <a:buNone/>
            </a:pPr>
            <a:r>
              <a:rPr lang="en-US" sz="1050" dirty="0">
                <a:solidFill>
                  <a:schemeClr val="tx1"/>
                </a:solidFill>
              </a:rPr>
              <a:t> </a:t>
            </a:r>
          </a:p>
          <a:p>
            <a:pPr marL="0" indent="0">
              <a:buNone/>
            </a:pPr>
            <a:r>
              <a:rPr lang="en-US" sz="1050" b="1" dirty="0">
                <a:solidFill>
                  <a:schemeClr val="tx1"/>
                </a:solidFill>
              </a:rPr>
              <a:t>What expenses qualify for payment from an HSA?</a:t>
            </a:r>
            <a:endParaRPr lang="en-US" sz="1050" dirty="0">
              <a:solidFill>
                <a:schemeClr val="tx1"/>
              </a:solidFill>
            </a:endParaRPr>
          </a:p>
          <a:p>
            <a:pPr marL="0" indent="0">
              <a:buNone/>
            </a:pPr>
            <a:r>
              <a:rPr lang="en-US" sz="1050" dirty="0">
                <a:solidFill>
                  <a:schemeClr val="tx1"/>
                </a:solidFill>
              </a:rPr>
              <a:t>Funds in your HSA can be used to pay for any eligible medical, dental, or vision expenses – doctor’s visits, prescriptions, lab tests, and hospitalizations. See IRS Publication 502 for a complete list of qualified expenses.</a:t>
            </a:r>
          </a:p>
          <a:p>
            <a:pPr marL="0" indent="0">
              <a:buNone/>
            </a:pPr>
            <a:endParaRPr lang="en-US" sz="1050" dirty="0">
              <a:solidFill>
                <a:schemeClr val="tx1"/>
              </a:solidFill>
            </a:endParaRPr>
          </a:p>
          <a:p>
            <a:pPr marL="0" indent="0">
              <a:buNone/>
            </a:pPr>
            <a:r>
              <a:rPr lang="en-US" sz="1050" b="1" dirty="0">
                <a:solidFill>
                  <a:schemeClr val="tx1"/>
                </a:solidFill>
              </a:rPr>
              <a:t>Do HSA funds expire?</a:t>
            </a:r>
            <a:endParaRPr lang="en-US" sz="1050" dirty="0">
              <a:solidFill>
                <a:schemeClr val="tx1"/>
              </a:solidFill>
            </a:endParaRPr>
          </a:p>
          <a:p>
            <a:pPr marL="0" indent="0">
              <a:buNone/>
            </a:pPr>
            <a:r>
              <a:rPr lang="en-US" sz="1050" dirty="0">
                <a:solidFill>
                  <a:schemeClr val="tx1"/>
                </a:solidFill>
              </a:rPr>
              <a:t>Your HSA funds never expire. Any funds you don’t spend roll over year after year and can be saved and invested for retirement. There is an </a:t>
            </a:r>
            <a:r>
              <a:rPr lang="en-US" sz="1050" i="1" dirty="0">
                <a:solidFill>
                  <a:schemeClr val="tx1"/>
                </a:solidFill>
              </a:rPr>
              <a:t>annual</a:t>
            </a:r>
            <a:r>
              <a:rPr lang="en-US" sz="1050" dirty="0">
                <a:solidFill>
                  <a:schemeClr val="tx1"/>
                </a:solidFill>
              </a:rPr>
              <a:t> limit for contributions, but the total balance of your account has no limit.</a:t>
            </a:r>
          </a:p>
          <a:p>
            <a:pPr marL="0" indent="0">
              <a:buNone/>
            </a:pPr>
            <a:endParaRPr lang="en-US" sz="1050" dirty="0">
              <a:solidFill>
                <a:schemeClr val="tx1"/>
              </a:solidFill>
            </a:endParaRPr>
          </a:p>
          <a:p>
            <a:pPr marL="0" indent="0">
              <a:buNone/>
            </a:pPr>
            <a:r>
              <a:rPr lang="en-US" sz="1050" b="1" dirty="0">
                <a:solidFill>
                  <a:schemeClr val="tx1"/>
                </a:solidFill>
              </a:rPr>
              <a:t>What happens if I change jobs or health plans? </a:t>
            </a:r>
          </a:p>
          <a:p>
            <a:pPr marL="0" indent="0">
              <a:buNone/>
            </a:pPr>
            <a:r>
              <a:rPr lang="en-US" sz="1050" dirty="0">
                <a:solidFill>
                  <a:schemeClr val="tx1"/>
                </a:solidFill>
              </a:rPr>
              <a:t>You own your HSA. If you change jobs or health plans, you continue to own your account. If you enroll in another HSA-qualified health plan, you can continue to contribute to your HSA. If you choose another type of health plan, you are still eligible to spend the funds in your HSA on qualified medical expenses — for you, your spouse, and your tax dependents.</a:t>
            </a:r>
          </a:p>
          <a:p>
            <a:pPr marL="0" indent="0">
              <a:buNone/>
            </a:pPr>
            <a:endParaRPr lang="en-US" sz="1050" dirty="0">
              <a:solidFill>
                <a:schemeClr val="tx1"/>
              </a:solidFill>
            </a:endParaRPr>
          </a:p>
          <a:p>
            <a:pPr marL="0" indent="0">
              <a:buNone/>
            </a:pPr>
            <a:r>
              <a:rPr lang="en-US" sz="1050" b="1" dirty="0">
                <a:solidFill>
                  <a:schemeClr val="tx1"/>
                </a:solidFill>
              </a:rPr>
              <a:t>What are the fees for having this account?</a:t>
            </a:r>
          </a:p>
          <a:p>
            <a:pPr marL="0" indent="0">
              <a:buNone/>
            </a:pPr>
            <a:r>
              <a:rPr lang="en-US" sz="1050" dirty="0">
                <a:solidFill>
                  <a:schemeClr val="tx1"/>
                </a:solidFill>
              </a:rPr>
              <a:t>The monthly maintenance fee is employer paid by Loyola. $1.90 per employee per month if the monthly average balance is $3,000 or less. No fee if the monthly average balance is $3,000 or higher.</a:t>
            </a:r>
          </a:p>
          <a:p>
            <a:pPr marL="0" indent="0">
              <a:buNone/>
            </a:pPr>
            <a:endParaRPr lang="en-US" dirty="0"/>
          </a:p>
        </p:txBody>
      </p:sp>
      <p:sp>
        <p:nvSpPr>
          <p:cNvPr id="3" name="Title 2"/>
          <p:cNvSpPr>
            <a:spLocks noGrp="1"/>
          </p:cNvSpPr>
          <p:nvPr>
            <p:ph type="title"/>
          </p:nvPr>
        </p:nvSpPr>
        <p:spPr/>
        <p:txBody>
          <a:bodyPr/>
          <a:lstStyle/>
          <a:p>
            <a:r>
              <a:rPr lang="en-US" dirty="0"/>
              <a:t>HSA Q&amp;A</a:t>
            </a:r>
          </a:p>
        </p:txBody>
      </p:sp>
    </p:spTree>
    <p:extLst>
      <p:ext uri="{BB962C8B-B14F-4D97-AF65-F5344CB8AC3E}">
        <p14:creationId xmlns:p14="http://schemas.microsoft.com/office/powerpoint/2010/main" val="69581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3D55DBF7-15EA-4CE7-8BDC-42AD462F0F8F}"/>
              </a:ext>
            </a:extLst>
          </p:cNvPr>
          <p:cNvGrpSpPr/>
          <p:nvPr/>
        </p:nvGrpSpPr>
        <p:grpSpPr>
          <a:xfrm>
            <a:off x="2996314" y="2442927"/>
            <a:ext cx="2810521" cy="2220573"/>
            <a:chOff x="4248445" y="1875276"/>
            <a:chExt cx="3084197" cy="2318378"/>
          </a:xfrm>
          <a:solidFill>
            <a:srgbClr val="A30042"/>
          </a:solidFill>
        </p:grpSpPr>
        <p:sp>
          <p:nvSpPr>
            <p:cNvPr id="23" name="AutoShape 2">
              <a:extLst>
                <a:ext uri="{FF2B5EF4-FFF2-40B4-BE49-F238E27FC236}">
                  <a16:creationId xmlns:a16="http://schemas.microsoft.com/office/drawing/2014/main" id="{E3444370-A60F-4A86-AAD8-202A4B4B25BD}"/>
                </a:ext>
              </a:extLst>
            </p:cNvPr>
            <p:cNvSpPr>
              <a:spLocks noChangeArrowheads="1"/>
            </p:cNvSpPr>
            <p:nvPr/>
          </p:nvSpPr>
          <p:spPr bwMode="auto">
            <a:xfrm rot="5400000">
              <a:off x="4631355" y="1492366"/>
              <a:ext cx="2318378" cy="30841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 name="connsiteX0" fmla="*/ 0 w 10000"/>
                <a:gd name="connsiteY0" fmla="*/ 10031 h 10031"/>
                <a:gd name="connsiteX1" fmla="*/ 5786 w 10000"/>
                <a:gd name="connsiteY1" fmla="*/ 0 h 10031"/>
                <a:gd name="connsiteX2" fmla="*/ 10000 w 10000"/>
                <a:gd name="connsiteY2" fmla="*/ 31 h 10031"/>
                <a:gd name="connsiteX3" fmla="*/ 8682 w 10000"/>
                <a:gd name="connsiteY3" fmla="*/ 10031 h 10031"/>
                <a:gd name="connsiteX4" fmla="*/ 0 w 10000"/>
                <a:gd name="connsiteY4" fmla="*/ 10031 h 10031"/>
                <a:gd name="connsiteX0" fmla="*/ 0 w 5622"/>
                <a:gd name="connsiteY0" fmla="*/ 10031 h 10031"/>
                <a:gd name="connsiteX1" fmla="*/ 1408 w 5622"/>
                <a:gd name="connsiteY1" fmla="*/ 0 h 10031"/>
                <a:gd name="connsiteX2" fmla="*/ 5622 w 5622"/>
                <a:gd name="connsiteY2" fmla="*/ 31 h 10031"/>
                <a:gd name="connsiteX3" fmla="*/ 4304 w 5622"/>
                <a:gd name="connsiteY3" fmla="*/ 10031 h 10031"/>
                <a:gd name="connsiteX4" fmla="*/ 0 w 5622"/>
                <a:gd name="connsiteY4" fmla="*/ 10031 h 10031"/>
                <a:gd name="connsiteX0" fmla="*/ 0 w 9481"/>
                <a:gd name="connsiteY0" fmla="*/ 10031 h 10031"/>
                <a:gd name="connsiteX1" fmla="*/ 1985 w 9481"/>
                <a:gd name="connsiteY1" fmla="*/ 0 h 10031"/>
                <a:gd name="connsiteX2" fmla="*/ 9481 w 9481"/>
                <a:gd name="connsiteY2" fmla="*/ 31 h 10031"/>
                <a:gd name="connsiteX3" fmla="*/ 7137 w 9481"/>
                <a:gd name="connsiteY3" fmla="*/ 10000 h 10031"/>
                <a:gd name="connsiteX4" fmla="*/ 0 w 9481"/>
                <a:gd name="connsiteY4" fmla="*/ 10031 h 10031"/>
                <a:gd name="connsiteX0" fmla="*/ 0 w 10211"/>
                <a:gd name="connsiteY0" fmla="*/ 10000 h 10000"/>
                <a:gd name="connsiteX1" fmla="*/ 2305 w 10211"/>
                <a:gd name="connsiteY1" fmla="*/ 0 h 10000"/>
                <a:gd name="connsiteX2" fmla="*/ 10211 w 10211"/>
                <a:gd name="connsiteY2" fmla="*/ 31 h 10000"/>
                <a:gd name="connsiteX3" fmla="*/ 7739 w 10211"/>
                <a:gd name="connsiteY3" fmla="*/ 9969 h 10000"/>
                <a:gd name="connsiteX4" fmla="*/ 0 w 10211"/>
                <a:gd name="connsiteY4" fmla="*/ 10000 h 10000"/>
                <a:gd name="connsiteX0" fmla="*/ 0 w 10295"/>
                <a:gd name="connsiteY0" fmla="*/ 10000 h 10000"/>
                <a:gd name="connsiteX1" fmla="*/ 2389 w 10295"/>
                <a:gd name="connsiteY1" fmla="*/ 0 h 10000"/>
                <a:gd name="connsiteX2" fmla="*/ 10295 w 10295"/>
                <a:gd name="connsiteY2" fmla="*/ 31 h 10000"/>
                <a:gd name="connsiteX3" fmla="*/ 7823 w 10295"/>
                <a:gd name="connsiteY3" fmla="*/ 9969 h 10000"/>
                <a:gd name="connsiteX4" fmla="*/ 0 w 10295"/>
                <a:gd name="connsiteY4" fmla="*/ 10000 h 10000"/>
                <a:gd name="connsiteX0" fmla="*/ 0 w 10253"/>
                <a:gd name="connsiteY0" fmla="*/ 9938 h 9969"/>
                <a:gd name="connsiteX1" fmla="*/ 2347 w 10253"/>
                <a:gd name="connsiteY1" fmla="*/ 0 h 9969"/>
                <a:gd name="connsiteX2" fmla="*/ 10253 w 10253"/>
                <a:gd name="connsiteY2" fmla="*/ 31 h 9969"/>
                <a:gd name="connsiteX3" fmla="*/ 7781 w 10253"/>
                <a:gd name="connsiteY3" fmla="*/ 9969 h 9969"/>
                <a:gd name="connsiteX4" fmla="*/ 0 w 10253"/>
                <a:gd name="connsiteY4" fmla="*/ 9938 h 9969"/>
                <a:gd name="connsiteX0" fmla="*/ 0 w 10000"/>
                <a:gd name="connsiteY0" fmla="*/ 10000 h 10000"/>
                <a:gd name="connsiteX1" fmla="*/ 2289 w 10000"/>
                <a:gd name="connsiteY1" fmla="*/ 0 h 10000"/>
                <a:gd name="connsiteX2" fmla="*/ 10000 w 10000"/>
                <a:gd name="connsiteY2" fmla="*/ 31 h 10000"/>
                <a:gd name="connsiteX3" fmla="*/ 7589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289" y="0"/>
                  </a:lnTo>
                  <a:lnTo>
                    <a:pt x="10000" y="31"/>
                  </a:lnTo>
                  <a:lnTo>
                    <a:pt x="7589" y="10000"/>
                  </a:lnTo>
                  <a:lnTo>
                    <a:pt x="0" y="10000"/>
                  </a:lnTo>
                  <a:close/>
                </a:path>
              </a:pathLst>
            </a:custGeom>
            <a:grp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25" name="TextBox 24"/>
            <p:cNvSpPr txBox="1"/>
            <p:nvPr/>
          </p:nvSpPr>
          <p:spPr>
            <a:xfrm>
              <a:off x="4677612" y="3136380"/>
              <a:ext cx="2459233" cy="498066"/>
            </a:xfrm>
            <a:prstGeom prst="rect">
              <a:avLst/>
            </a:prstGeom>
            <a:grpFill/>
          </p:spPr>
          <p:txBody>
            <a:bodyPr wrap="square" rtlCol="0">
              <a:spAutoFit/>
            </a:bodyPr>
            <a:lstStyle/>
            <a:p>
              <a:pPr>
                <a:lnSpc>
                  <a:spcPts val="3000"/>
                </a:lnSpc>
              </a:pPr>
              <a:r>
                <a:rPr lang="en-US" sz="2500" b="1" dirty="0">
                  <a:solidFill>
                    <a:schemeClr val="accent2"/>
                  </a:solidFill>
                  <a:latin typeface="+mj-lt"/>
                  <a:cs typeface="Open Sans"/>
                </a:rPr>
                <a:t>TRANSIT</a:t>
              </a:r>
            </a:p>
          </p:txBody>
        </p:sp>
      </p:grpSp>
      <p:sp>
        <p:nvSpPr>
          <p:cNvPr id="31" name="Rectangle 30">
            <a:extLst>
              <a:ext uri="{FF2B5EF4-FFF2-40B4-BE49-F238E27FC236}">
                <a16:creationId xmlns:a16="http://schemas.microsoft.com/office/drawing/2014/main" id="{C4971DA2-629C-4EB6-8F0D-BB49B8786C2E}"/>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AutoShape 2">
            <a:extLst>
              <a:ext uri="{FF2B5EF4-FFF2-40B4-BE49-F238E27FC236}">
                <a16:creationId xmlns:a16="http://schemas.microsoft.com/office/drawing/2014/main" id="{C512ACBD-C7CF-4FCA-92C8-CBF3B1BA66B2}"/>
              </a:ext>
            </a:extLst>
          </p:cNvPr>
          <p:cNvSpPr>
            <a:spLocks noChangeArrowheads="1"/>
          </p:cNvSpPr>
          <p:nvPr/>
        </p:nvSpPr>
        <p:spPr bwMode="auto">
          <a:xfrm rot="5400000">
            <a:off x="5596353" y="1054809"/>
            <a:ext cx="3909952" cy="3033903"/>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 h="10000">
                <a:moveTo>
                  <a:pt x="0" y="10000"/>
                </a:moveTo>
                <a:lnTo>
                  <a:pt x="2000" y="0"/>
                </a:lnTo>
                <a:lnTo>
                  <a:pt x="9214" y="0"/>
                </a:lnTo>
                <a:lnTo>
                  <a:pt x="8000" y="10000"/>
                </a:lnTo>
                <a:lnTo>
                  <a:pt x="0" y="10000"/>
                </a:lnTo>
                <a:close/>
              </a:path>
            </a:pathLst>
          </a:custGeom>
          <a:solidFill>
            <a:srgbClr val="A3004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36" name="TextBox 35">
            <a:extLst>
              <a:ext uri="{FF2B5EF4-FFF2-40B4-BE49-F238E27FC236}">
                <a16:creationId xmlns:a16="http://schemas.microsoft.com/office/drawing/2014/main" id="{F491DFFA-0F0E-408A-AFA3-1DF113F45806}"/>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FSA </a:t>
            </a:r>
          </a:p>
        </p:txBody>
      </p:sp>
      <p:sp>
        <p:nvSpPr>
          <p:cNvPr id="21" name="Text Box 3">
            <a:extLst>
              <a:ext uri="{FF2B5EF4-FFF2-40B4-BE49-F238E27FC236}">
                <a16:creationId xmlns:a16="http://schemas.microsoft.com/office/drawing/2014/main" id="{11AEB023-CB80-4800-9B1B-9DCEDECE0812}"/>
              </a:ext>
            </a:extLst>
          </p:cNvPr>
          <p:cNvSpPr txBox="1">
            <a:spLocks noChangeArrowheads="1"/>
          </p:cNvSpPr>
          <p:nvPr/>
        </p:nvSpPr>
        <p:spPr bwMode="auto">
          <a:xfrm>
            <a:off x="6234858" y="1297146"/>
            <a:ext cx="2931513" cy="163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285750" lvl="0" indent="-285750" defTabSz="914400" eaLnBrk="0" fontAlgn="base" hangingPunct="0">
              <a:lnSpc>
                <a:spcPts val="2000"/>
              </a:lnSpc>
              <a:spcBef>
                <a:spcPts val="500"/>
              </a:spcBef>
              <a:spcAft>
                <a:spcPts val="500"/>
              </a:spcAft>
            </a:pPr>
            <a:r>
              <a:rPr lang="en-US" altLang="en-US" b="1" dirty="0">
                <a:solidFill>
                  <a:srgbClr val="FFFFFE"/>
                </a:solidFill>
                <a:latin typeface="+mj-lt"/>
              </a:rPr>
              <a:t>SELECT YOUR </a:t>
            </a:r>
            <a:br>
              <a:rPr lang="en-US" altLang="en-US" b="1" dirty="0">
                <a:solidFill>
                  <a:srgbClr val="FFFFFE"/>
                </a:solidFill>
                <a:latin typeface="+mj-lt"/>
              </a:rPr>
            </a:br>
            <a:r>
              <a:rPr lang="en-US" altLang="en-US" b="1" dirty="0">
                <a:solidFill>
                  <a:srgbClr val="FFFFFE"/>
                </a:solidFill>
                <a:latin typeface="+mj-lt"/>
              </a:rPr>
              <a:t>FSA ACCOUNTS</a:t>
            </a:r>
          </a:p>
          <a:p>
            <a:pPr marL="457200" lvl="0" indent="-171450" defTabSz="914400" eaLnBrk="0" fontAlgn="base" hangingPunct="0">
              <a:lnSpc>
                <a:spcPct val="104000"/>
              </a:lnSpc>
              <a:spcBef>
                <a:spcPts val="500"/>
              </a:spcBef>
              <a:spcAft>
                <a:spcPts val="100"/>
              </a:spcAft>
              <a:buSzPts val="800"/>
              <a:buFont typeface="Webdings" panose="05030102010509060703" pitchFamily="18" charset="2"/>
              <a:buChar char="&lt;"/>
            </a:pPr>
            <a:r>
              <a:rPr lang="en-US" altLang="en-US" sz="1200" dirty="0">
                <a:solidFill>
                  <a:srgbClr val="FFFFFE"/>
                </a:solidFill>
                <a:latin typeface="+mj-lt"/>
              </a:rPr>
              <a:t>HEALTH CARE FLEXIBLE SPENDING ACCOUNT (HFSA)</a:t>
            </a:r>
          </a:p>
          <a:p>
            <a:pPr marL="457200" lvl="0" indent="-171450" defTabSz="914400" eaLnBrk="0" fontAlgn="base" hangingPunct="0">
              <a:lnSpc>
                <a:spcPct val="104000"/>
              </a:lnSpc>
              <a:spcBef>
                <a:spcPts val="500"/>
              </a:spcBef>
              <a:spcAft>
                <a:spcPts val="100"/>
              </a:spcAft>
              <a:buSzPts val="800"/>
              <a:buFont typeface="Webdings" panose="05030102010509060703" pitchFamily="18" charset="2"/>
              <a:buChar char="&lt;"/>
            </a:pPr>
            <a:r>
              <a:rPr lang="en-US" altLang="en-US" sz="1200" dirty="0">
                <a:solidFill>
                  <a:srgbClr val="FFFFFE"/>
                </a:solidFill>
                <a:latin typeface="+mj-lt"/>
              </a:rPr>
              <a:t>LIMITED FLEXIBLE SPENDING ACCOUNT (LFSA)</a:t>
            </a:r>
          </a:p>
          <a:p>
            <a:pPr marL="457200" lvl="0" indent="-171450" defTabSz="914400" eaLnBrk="0" fontAlgn="base" hangingPunct="0">
              <a:lnSpc>
                <a:spcPct val="104000"/>
              </a:lnSpc>
              <a:spcBef>
                <a:spcPts val="500"/>
              </a:spcBef>
              <a:spcAft>
                <a:spcPts val="100"/>
              </a:spcAft>
              <a:buSzPts val="800"/>
              <a:buFont typeface="Webdings" panose="05030102010509060703" pitchFamily="18" charset="2"/>
              <a:buChar char="&lt;"/>
            </a:pPr>
            <a:r>
              <a:rPr lang="en-US" altLang="en-US" sz="1200" dirty="0">
                <a:solidFill>
                  <a:srgbClr val="FFFFFE"/>
                </a:solidFill>
                <a:latin typeface="+mj-lt"/>
              </a:rPr>
              <a:t>DEPENDENT CARE </a:t>
            </a:r>
            <a:br>
              <a:rPr lang="en-US" altLang="en-US" sz="1200" dirty="0">
                <a:solidFill>
                  <a:srgbClr val="FFFFFE"/>
                </a:solidFill>
                <a:latin typeface="+mj-lt"/>
              </a:rPr>
            </a:br>
            <a:r>
              <a:rPr lang="en-US" altLang="en-US" sz="1200" dirty="0">
                <a:solidFill>
                  <a:srgbClr val="FFFFFE"/>
                </a:solidFill>
                <a:latin typeface="+mj-lt"/>
              </a:rPr>
              <a:t>EXPENSE ACCOUNT</a:t>
            </a:r>
          </a:p>
          <a:p>
            <a:pPr marL="457200" lvl="0" indent="-171450" defTabSz="914400" eaLnBrk="0" fontAlgn="base" hangingPunct="0">
              <a:lnSpc>
                <a:spcPct val="104000"/>
              </a:lnSpc>
              <a:spcBef>
                <a:spcPts val="500"/>
              </a:spcBef>
              <a:spcAft>
                <a:spcPts val="100"/>
              </a:spcAft>
              <a:buSzPts val="800"/>
              <a:buFont typeface="Webdings" panose="05030102010509060703" pitchFamily="18" charset="2"/>
              <a:buChar char="&lt;"/>
            </a:pPr>
            <a:r>
              <a:rPr lang="en-US" altLang="en-US" sz="1200" dirty="0">
                <a:solidFill>
                  <a:srgbClr val="FFFFFE"/>
                </a:solidFill>
                <a:latin typeface="+mj-lt"/>
              </a:rPr>
              <a:t>TRANSIT</a:t>
            </a:r>
          </a:p>
        </p:txBody>
      </p:sp>
      <p:sp>
        <p:nvSpPr>
          <p:cNvPr id="7" name="TextBox 6"/>
          <p:cNvSpPr txBox="1"/>
          <p:nvPr/>
        </p:nvSpPr>
        <p:spPr>
          <a:xfrm>
            <a:off x="10006430" y="2291166"/>
            <a:ext cx="2322353" cy="1477328"/>
          </a:xfrm>
          <a:prstGeom prst="rect">
            <a:avLst/>
          </a:prstGeom>
          <a:noFill/>
        </p:spPr>
        <p:txBody>
          <a:bodyPr wrap="square" rtlCol="0">
            <a:spAutoFit/>
          </a:bodyPr>
          <a:lstStyle/>
          <a:p>
            <a:pPr algn="ctr">
              <a:spcAft>
                <a:spcPts val="1800"/>
              </a:spcAft>
            </a:pPr>
            <a:r>
              <a:rPr lang="en-US" dirty="0">
                <a:solidFill>
                  <a:schemeClr val="accent5">
                    <a:lumMod val="50000"/>
                  </a:schemeClr>
                </a:solidFill>
                <a:latin typeface="+mj-lt"/>
                <a:cs typeface="Open Sans"/>
              </a:rPr>
              <a:t>Open a flexible spending account to help pay for eligible medical expenses tax free.</a:t>
            </a:r>
          </a:p>
        </p:txBody>
      </p:sp>
      <p:sp>
        <p:nvSpPr>
          <p:cNvPr id="28" name="Slide Number Placeholder 5">
            <a:extLst>
              <a:ext uri="{FF2B5EF4-FFF2-40B4-BE49-F238E27FC236}">
                <a16:creationId xmlns:a16="http://schemas.microsoft.com/office/drawing/2014/main" id="{3E2AC72E-735D-40E3-89B4-E609E74DB6CE}"/>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22</a:t>
            </a:fld>
            <a:endParaRPr lang="en-US" dirty="0"/>
          </a:p>
        </p:txBody>
      </p:sp>
      <p:grpSp>
        <p:nvGrpSpPr>
          <p:cNvPr id="3" name="Group 2">
            <a:extLst>
              <a:ext uri="{FF2B5EF4-FFF2-40B4-BE49-F238E27FC236}">
                <a16:creationId xmlns:a16="http://schemas.microsoft.com/office/drawing/2014/main" id="{96C03EA5-ABA8-4921-B4E7-57DA95FB3A08}"/>
              </a:ext>
            </a:extLst>
          </p:cNvPr>
          <p:cNvGrpSpPr/>
          <p:nvPr/>
        </p:nvGrpSpPr>
        <p:grpSpPr>
          <a:xfrm>
            <a:off x="110387" y="706855"/>
            <a:ext cx="2937300" cy="1972302"/>
            <a:chOff x="509931" y="212677"/>
            <a:chExt cx="3045819" cy="2056791"/>
          </a:xfrm>
        </p:grpSpPr>
        <p:sp>
          <p:nvSpPr>
            <p:cNvPr id="29" name="AutoShape 2">
              <a:extLst>
                <a:ext uri="{FF2B5EF4-FFF2-40B4-BE49-F238E27FC236}">
                  <a16:creationId xmlns:a16="http://schemas.microsoft.com/office/drawing/2014/main" id="{CA183C85-E053-4AD6-85AE-7CB1FB68A08A}"/>
                </a:ext>
              </a:extLst>
            </p:cNvPr>
            <p:cNvSpPr>
              <a:spLocks noChangeArrowheads="1"/>
            </p:cNvSpPr>
            <p:nvPr/>
          </p:nvSpPr>
          <p:spPr bwMode="auto">
            <a:xfrm rot="5400000">
              <a:off x="1004445" y="-281837"/>
              <a:ext cx="2056791" cy="304581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 name="connsiteX0" fmla="*/ 0 w 10000"/>
                <a:gd name="connsiteY0" fmla="*/ 10031 h 10031"/>
                <a:gd name="connsiteX1" fmla="*/ 5786 w 10000"/>
                <a:gd name="connsiteY1" fmla="*/ 0 h 10031"/>
                <a:gd name="connsiteX2" fmla="*/ 10000 w 10000"/>
                <a:gd name="connsiteY2" fmla="*/ 31 h 10031"/>
                <a:gd name="connsiteX3" fmla="*/ 8682 w 10000"/>
                <a:gd name="connsiteY3" fmla="*/ 10031 h 10031"/>
                <a:gd name="connsiteX4" fmla="*/ 0 w 10000"/>
                <a:gd name="connsiteY4" fmla="*/ 10031 h 10031"/>
                <a:gd name="connsiteX0" fmla="*/ 0 w 5622"/>
                <a:gd name="connsiteY0" fmla="*/ 10031 h 10031"/>
                <a:gd name="connsiteX1" fmla="*/ 1408 w 5622"/>
                <a:gd name="connsiteY1" fmla="*/ 0 h 10031"/>
                <a:gd name="connsiteX2" fmla="*/ 5622 w 5622"/>
                <a:gd name="connsiteY2" fmla="*/ 31 h 10031"/>
                <a:gd name="connsiteX3" fmla="*/ 4304 w 5622"/>
                <a:gd name="connsiteY3" fmla="*/ 10031 h 10031"/>
                <a:gd name="connsiteX4" fmla="*/ 0 w 5622"/>
                <a:gd name="connsiteY4" fmla="*/ 10031 h 10031"/>
                <a:gd name="connsiteX0" fmla="*/ 0 w 9481"/>
                <a:gd name="connsiteY0" fmla="*/ 10031 h 10031"/>
                <a:gd name="connsiteX1" fmla="*/ 1985 w 9481"/>
                <a:gd name="connsiteY1" fmla="*/ 0 h 10031"/>
                <a:gd name="connsiteX2" fmla="*/ 9481 w 9481"/>
                <a:gd name="connsiteY2" fmla="*/ 31 h 10031"/>
                <a:gd name="connsiteX3" fmla="*/ 7137 w 9481"/>
                <a:gd name="connsiteY3" fmla="*/ 10000 h 10031"/>
                <a:gd name="connsiteX4" fmla="*/ 0 w 9481"/>
                <a:gd name="connsiteY4" fmla="*/ 10031 h 10031"/>
                <a:gd name="connsiteX0" fmla="*/ 0 w 10211"/>
                <a:gd name="connsiteY0" fmla="*/ 10000 h 10000"/>
                <a:gd name="connsiteX1" fmla="*/ 2305 w 10211"/>
                <a:gd name="connsiteY1" fmla="*/ 0 h 10000"/>
                <a:gd name="connsiteX2" fmla="*/ 10211 w 10211"/>
                <a:gd name="connsiteY2" fmla="*/ 31 h 10000"/>
                <a:gd name="connsiteX3" fmla="*/ 7739 w 10211"/>
                <a:gd name="connsiteY3" fmla="*/ 9969 h 10000"/>
                <a:gd name="connsiteX4" fmla="*/ 0 w 10211"/>
                <a:gd name="connsiteY4" fmla="*/ 10000 h 10000"/>
                <a:gd name="connsiteX0" fmla="*/ 0 w 10295"/>
                <a:gd name="connsiteY0" fmla="*/ 10000 h 10000"/>
                <a:gd name="connsiteX1" fmla="*/ 2389 w 10295"/>
                <a:gd name="connsiteY1" fmla="*/ 0 h 10000"/>
                <a:gd name="connsiteX2" fmla="*/ 10295 w 10295"/>
                <a:gd name="connsiteY2" fmla="*/ 31 h 10000"/>
                <a:gd name="connsiteX3" fmla="*/ 7823 w 10295"/>
                <a:gd name="connsiteY3" fmla="*/ 9969 h 10000"/>
                <a:gd name="connsiteX4" fmla="*/ 0 w 10295"/>
                <a:gd name="connsiteY4" fmla="*/ 10000 h 10000"/>
                <a:gd name="connsiteX0" fmla="*/ 0 w 10253"/>
                <a:gd name="connsiteY0" fmla="*/ 9938 h 9969"/>
                <a:gd name="connsiteX1" fmla="*/ 2347 w 10253"/>
                <a:gd name="connsiteY1" fmla="*/ 0 h 9969"/>
                <a:gd name="connsiteX2" fmla="*/ 10253 w 10253"/>
                <a:gd name="connsiteY2" fmla="*/ 31 h 9969"/>
                <a:gd name="connsiteX3" fmla="*/ 7781 w 10253"/>
                <a:gd name="connsiteY3" fmla="*/ 9969 h 9969"/>
                <a:gd name="connsiteX4" fmla="*/ 0 w 10253"/>
                <a:gd name="connsiteY4" fmla="*/ 9938 h 9969"/>
                <a:gd name="connsiteX0" fmla="*/ 0 w 10000"/>
                <a:gd name="connsiteY0" fmla="*/ 10000 h 10000"/>
                <a:gd name="connsiteX1" fmla="*/ 2289 w 10000"/>
                <a:gd name="connsiteY1" fmla="*/ 0 h 10000"/>
                <a:gd name="connsiteX2" fmla="*/ 10000 w 10000"/>
                <a:gd name="connsiteY2" fmla="*/ 31 h 10000"/>
                <a:gd name="connsiteX3" fmla="*/ 7589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289" y="0"/>
                  </a:lnTo>
                  <a:lnTo>
                    <a:pt x="10000" y="31"/>
                  </a:lnTo>
                  <a:lnTo>
                    <a:pt x="7589" y="10000"/>
                  </a:lnTo>
                  <a:lnTo>
                    <a:pt x="0" y="10000"/>
                  </a:lnTo>
                  <a:close/>
                </a:path>
              </a:pathLst>
            </a:custGeom>
            <a:solidFill>
              <a:schemeClr val="bg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37" name="TextBox 36"/>
            <p:cNvSpPr txBox="1"/>
            <p:nvPr/>
          </p:nvSpPr>
          <p:spPr>
            <a:xfrm>
              <a:off x="662722" y="828255"/>
              <a:ext cx="2555311" cy="861774"/>
            </a:xfrm>
            <a:prstGeom prst="rect">
              <a:avLst/>
            </a:prstGeom>
            <a:noFill/>
          </p:spPr>
          <p:txBody>
            <a:bodyPr wrap="square" rtlCol="0">
              <a:spAutoFit/>
            </a:bodyPr>
            <a:lstStyle/>
            <a:p>
              <a:pPr>
                <a:lnSpc>
                  <a:spcPts val="3000"/>
                </a:lnSpc>
              </a:pPr>
              <a:r>
                <a:rPr lang="en-US" sz="2500" b="1" dirty="0">
                  <a:solidFill>
                    <a:schemeClr val="accent2"/>
                  </a:solidFill>
                  <a:latin typeface="+mj-lt"/>
                  <a:cs typeface="Open Sans"/>
                </a:rPr>
                <a:t>HEALTHCARE FSA </a:t>
              </a:r>
            </a:p>
          </p:txBody>
        </p:sp>
        <p:pic>
          <p:nvPicPr>
            <p:cNvPr id="38" name="Picture 6" descr="flex-spending-icon">
              <a:extLst>
                <a:ext uri="{FF2B5EF4-FFF2-40B4-BE49-F238E27FC236}">
                  <a16:creationId xmlns:a16="http://schemas.microsoft.com/office/drawing/2014/main" id="{51E9C76E-D63A-4C86-96F0-1888C90137D7}"/>
                </a:ext>
              </a:extLst>
            </p:cNvPr>
            <p:cNvPicPr>
              <a:picLocks noChangeAspect="1" noChangeArrowheads="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51886" y="1325509"/>
              <a:ext cx="455613" cy="434975"/>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pic>
      </p:grpSp>
      <p:grpSp>
        <p:nvGrpSpPr>
          <p:cNvPr id="2" name="Group 1">
            <a:extLst>
              <a:ext uri="{FF2B5EF4-FFF2-40B4-BE49-F238E27FC236}">
                <a16:creationId xmlns:a16="http://schemas.microsoft.com/office/drawing/2014/main" id="{3D55DBF7-15EA-4CE7-8BDC-42AD462F0F8F}"/>
              </a:ext>
            </a:extLst>
          </p:cNvPr>
          <p:cNvGrpSpPr/>
          <p:nvPr/>
        </p:nvGrpSpPr>
        <p:grpSpPr>
          <a:xfrm>
            <a:off x="110387" y="2234731"/>
            <a:ext cx="3573520" cy="2168784"/>
            <a:chOff x="1129991" y="2237020"/>
            <a:chExt cx="3791128" cy="2318378"/>
          </a:xfrm>
        </p:grpSpPr>
        <p:sp>
          <p:nvSpPr>
            <p:cNvPr id="32" name="AutoShape 2">
              <a:extLst>
                <a:ext uri="{FF2B5EF4-FFF2-40B4-BE49-F238E27FC236}">
                  <a16:creationId xmlns:a16="http://schemas.microsoft.com/office/drawing/2014/main" id="{E3444370-A60F-4A86-AAD8-202A4B4B25BD}"/>
                </a:ext>
              </a:extLst>
            </p:cNvPr>
            <p:cNvSpPr>
              <a:spLocks noChangeArrowheads="1"/>
            </p:cNvSpPr>
            <p:nvPr/>
          </p:nvSpPr>
          <p:spPr bwMode="auto">
            <a:xfrm rot="5400000">
              <a:off x="1512901" y="1854110"/>
              <a:ext cx="2318378" cy="30841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 name="connsiteX0" fmla="*/ 0 w 10000"/>
                <a:gd name="connsiteY0" fmla="*/ 10031 h 10031"/>
                <a:gd name="connsiteX1" fmla="*/ 5786 w 10000"/>
                <a:gd name="connsiteY1" fmla="*/ 0 h 10031"/>
                <a:gd name="connsiteX2" fmla="*/ 10000 w 10000"/>
                <a:gd name="connsiteY2" fmla="*/ 31 h 10031"/>
                <a:gd name="connsiteX3" fmla="*/ 8682 w 10000"/>
                <a:gd name="connsiteY3" fmla="*/ 10031 h 10031"/>
                <a:gd name="connsiteX4" fmla="*/ 0 w 10000"/>
                <a:gd name="connsiteY4" fmla="*/ 10031 h 10031"/>
                <a:gd name="connsiteX0" fmla="*/ 0 w 5622"/>
                <a:gd name="connsiteY0" fmla="*/ 10031 h 10031"/>
                <a:gd name="connsiteX1" fmla="*/ 1408 w 5622"/>
                <a:gd name="connsiteY1" fmla="*/ 0 h 10031"/>
                <a:gd name="connsiteX2" fmla="*/ 5622 w 5622"/>
                <a:gd name="connsiteY2" fmla="*/ 31 h 10031"/>
                <a:gd name="connsiteX3" fmla="*/ 4304 w 5622"/>
                <a:gd name="connsiteY3" fmla="*/ 10031 h 10031"/>
                <a:gd name="connsiteX4" fmla="*/ 0 w 5622"/>
                <a:gd name="connsiteY4" fmla="*/ 10031 h 10031"/>
                <a:gd name="connsiteX0" fmla="*/ 0 w 9481"/>
                <a:gd name="connsiteY0" fmla="*/ 10031 h 10031"/>
                <a:gd name="connsiteX1" fmla="*/ 1985 w 9481"/>
                <a:gd name="connsiteY1" fmla="*/ 0 h 10031"/>
                <a:gd name="connsiteX2" fmla="*/ 9481 w 9481"/>
                <a:gd name="connsiteY2" fmla="*/ 31 h 10031"/>
                <a:gd name="connsiteX3" fmla="*/ 7137 w 9481"/>
                <a:gd name="connsiteY3" fmla="*/ 10000 h 10031"/>
                <a:gd name="connsiteX4" fmla="*/ 0 w 9481"/>
                <a:gd name="connsiteY4" fmla="*/ 10031 h 10031"/>
                <a:gd name="connsiteX0" fmla="*/ 0 w 10211"/>
                <a:gd name="connsiteY0" fmla="*/ 10000 h 10000"/>
                <a:gd name="connsiteX1" fmla="*/ 2305 w 10211"/>
                <a:gd name="connsiteY1" fmla="*/ 0 h 10000"/>
                <a:gd name="connsiteX2" fmla="*/ 10211 w 10211"/>
                <a:gd name="connsiteY2" fmla="*/ 31 h 10000"/>
                <a:gd name="connsiteX3" fmla="*/ 7739 w 10211"/>
                <a:gd name="connsiteY3" fmla="*/ 9969 h 10000"/>
                <a:gd name="connsiteX4" fmla="*/ 0 w 10211"/>
                <a:gd name="connsiteY4" fmla="*/ 10000 h 10000"/>
                <a:gd name="connsiteX0" fmla="*/ 0 w 10295"/>
                <a:gd name="connsiteY0" fmla="*/ 10000 h 10000"/>
                <a:gd name="connsiteX1" fmla="*/ 2389 w 10295"/>
                <a:gd name="connsiteY1" fmla="*/ 0 h 10000"/>
                <a:gd name="connsiteX2" fmla="*/ 10295 w 10295"/>
                <a:gd name="connsiteY2" fmla="*/ 31 h 10000"/>
                <a:gd name="connsiteX3" fmla="*/ 7823 w 10295"/>
                <a:gd name="connsiteY3" fmla="*/ 9969 h 10000"/>
                <a:gd name="connsiteX4" fmla="*/ 0 w 10295"/>
                <a:gd name="connsiteY4" fmla="*/ 10000 h 10000"/>
                <a:gd name="connsiteX0" fmla="*/ 0 w 10253"/>
                <a:gd name="connsiteY0" fmla="*/ 9938 h 9969"/>
                <a:gd name="connsiteX1" fmla="*/ 2347 w 10253"/>
                <a:gd name="connsiteY1" fmla="*/ 0 h 9969"/>
                <a:gd name="connsiteX2" fmla="*/ 10253 w 10253"/>
                <a:gd name="connsiteY2" fmla="*/ 31 h 9969"/>
                <a:gd name="connsiteX3" fmla="*/ 7781 w 10253"/>
                <a:gd name="connsiteY3" fmla="*/ 9969 h 9969"/>
                <a:gd name="connsiteX4" fmla="*/ 0 w 10253"/>
                <a:gd name="connsiteY4" fmla="*/ 9938 h 9969"/>
                <a:gd name="connsiteX0" fmla="*/ 0 w 10000"/>
                <a:gd name="connsiteY0" fmla="*/ 10000 h 10000"/>
                <a:gd name="connsiteX1" fmla="*/ 2289 w 10000"/>
                <a:gd name="connsiteY1" fmla="*/ 0 h 10000"/>
                <a:gd name="connsiteX2" fmla="*/ 10000 w 10000"/>
                <a:gd name="connsiteY2" fmla="*/ 31 h 10000"/>
                <a:gd name="connsiteX3" fmla="*/ 7589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289" y="0"/>
                  </a:lnTo>
                  <a:lnTo>
                    <a:pt x="10000" y="31"/>
                  </a:lnTo>
                  <a:lnTo>
                    <a:pt x="7589" y="10000"/>
                  </a:lnTo>
                  <a:lnTo>
                    <a:pt x="0" y="10000"/>
                  </a:lnTo>
                  <a:close/>
                </a:path>
              </a:pathLst>
            </a:custGeom>
            <a:solidFill>
              <a:schemeClr val="tx1"/>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24" name="TextBox 23"/>
            <p:cNvSpPr txBox="1"/>
            <p:nvPr/>
          </p:nvSpPr>
          <p:spPr>
            <a:xfrm>
              <a:off x="2099381" y="3191259"/>
              <a:ext cx="2821738" cy="921216"/>
            </a:xfrm>
            <a:prstGeom prst="rect">
              <a:avLst/>
            </a:prstGeom>
            <a:noFill/>
          </p:spPr>
          <p:txBody>
            <a:bodyPr wrap="square" rtlCol="0">
              <a:spAutoFit/>
            </a:bodyPr>
            <a:lstStyle/>
            <a:p>
              <a:pPr>
                <a:lnSpc>
                  <a:spcPts val="3000"/>
                </a:lnSpc>
              </a:pPr>
              <a:r>
                <a:rPr lang="en-US" sz="2500" b="1" dirty="0">
                  <a:solidFill>
                    <a:schemeClr val="accent2"/>
                  </a:solidFill>
                  <a:latin typeface="+mj-lt"/>
                  <a:cs typeface="Open Sans"/>
                </a:rPr>
                <a:t>DEPENDENT</a:t>
              </a:r>
              <a:br>
                <a:rPr lang="en-US" sz="2500" b="1" dirty="0">
                  <a:solidFill>
                    <a:schemeClr val="accent2"/>
                  </a:solidFill>
                  <a:latin typeface="+mj-lt"/>
                  <a:cs typeface="Open Sans"/>
                </a:rPr>
              </a:br>
              <a:r>
                <a:rPr lang="en-US" sz="2500" b="1" dirty="0">
                  <a:solidFill>
                    <a:schemeClr val="accent2"/>
                  </a:solidFill>
                  <a:latin typeface="+mj-lt"/>
                  <a:cs typeface="Open Sans"/>
                </a:rPr>
                <a:t>CARE</a:t>
              </a:r>
            </a:p>
          </p:txBody>
        </p:sp>
      </p:grpSp>
      <p:sp>
        <p:nvSpPr>
          <p:cNvPr id="18" name="Rectangle 17">
            <a:extLst>
              <a:ext uri="{FF2B5EF4-FFF2-40B4-BE49-F238E27FC236}">
                <a16:creationId xmlns:a16="http://schemas.microsoft.com/office/drawing/2014/main" id="{404C94C8-86BF-4920-9F1D-BBCB5F77C24E}"/>
              </a:ext>
            </a:extLst>
          </p:cNvPr>
          <p:cNvSpPr>
            <a:spLocks noChangeArrowheads="1"/>
          </p:cNvSpPr>
          <p:nvPr/>
        </p:nvSpPr>
        <p:spPr bwMode="auto">
          <a:xfrm>
            <a:off x="72324" y="4232429"/>
            <a:ext cx="8669340" cy="837898"/>
          </a:xfrm>
          <a:prstGeom prst="rect">
            <a:avLst/>
          </a:prstGeom>
          <a:solidFill>
            <a:schemeClr val="accent3"/>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19" name="AutoShape 4">
            <a:extLst>
              <a:ext uri="{FF2B5EF4-FFF2-40B4-BE49-F238E27FC236}">
                <a16:creationId xmlns:a16="http://schemas.microsoft.com/office/drawing/2014/main" id="{BE83E062-5220-4702-AE97-F501F97A2718}"/>
              </a:ext>
            </a:extLst>
          </p:cNvPr>
          <p:cNvSpPr>
            <a:spLocks noChangeArrowheads="1"/>
          </p:cNvSpPr>
          <p:nvPr/>
        </p:nvSpPr>
        <p:spPr bwMode="auto">
          <a:xfrm rot="5400000">
            <a:off x="-221690" y="4458571"/>
            <a:ext cx="691428" cy="267420"/>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Rectangle 33">
            <a:extLst>
              <a:ext uri="{FF2B5EF4-FFF2-40B4-BE49-F238E27FC236}">
                <a16:creationId xmlns:a16="http://schemas.microsoft.com/office/drawing/2014/main" id="{2EF8CB30-F2DE-4B31-9ACA-4826E414FF36}"/>
              </a:ext>
            </a:extLst>
          </p:cNvPr>
          <p:cNvSpPr/>
          <p:nvPr/>
        </p:nvSpPr>
        <p:spPr>
          <a:xfrm>
            <a:off x="110388" y="4345107"/>
            <a:ext cx="8415769" cy="646331"/>
          </a:xfrm>
          <a:prstGeom prst="rect">
            <a:avLst/>
          </a:prstGeom>
        </p:spPr>
        <p:txBody>
          <a:bodyPr wrap="square">
            <a:spAutoFit/>
          </a:bodyPr>
          <a:lstStyle/>
          <a:p>
            <a:pPr algn="ctr">
              <a:spcAft>
                <a:spcPts val="4200"/>
              </a:spcAft>
            </a:pPr>
            <a:r>
              <a:rPr lang="en-US" sz="1200" b="1" dirty="0">
                <a:solidFill>
                  <a:schemeClr val="bg1"/>
                </a:solidFill>
                <a:cs typeface="Open Sans"/>
              </a:rPr>
              <a:t>Typically contributions are use-it or lose-it! Except for a $550 roll over benefit on the HFSA and the LFSA. If you do not use all of your contributions, you are eligible to carry-over $550 of remaining FSA funds to the following plan year. To carry-over the funds, you need re-enroll in the HFSA or the LFSA in the new year.</a:t>
            </a:r>
          </a:p>
        </p:txBody>
      </p:sp>
      <p:sp>
        <p:nvSpPr>
          <p:cNvPr id="4" name="AutoShape 2" descr="Image result for chicago cta bus"/>
          <p:cNvSpPr>
            <a:spLocks noChangeAspect="1" noChangeArrowheads="1"/>
          </p:cNvSpPr>
          <p:nvPr/>
        </p:nvSpPr>
        <p:spPr bwMode="auto">
          <a:xfrm>
            <a:off x="3760632" y="229116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4"/>
          <a:stretch>
            <a:fillRect/>
          </a:stretch>
        </p:blipFill>
        <p:spPr>
          <a:xfrm>
            <a:off x="3354269" y="2851373"/>
            <a:ext cx="1252504" cy="694911"/>
          </a:xfrm>
          <a:prstGeom prst="rect">
            <a:avLst/>
          </a:prstGeom>
        </p:spPr>
      </p:pic>
      <p:pic>
        <p:nvPicPr>
          <p:cNvPr id="6" name="Picture 5"/>
          <p:cNvPicPr>
            <a:picLocks noChangeAspect="1"/>
          </p:cNvPicPr>
          <p:nvPr/>
        </p:nvPicPr>
        <p:blipFill>
          <a:blip r:embed="rId5"/>
          <a:stretch>
            <a:fillRect/>
          </a:stretch>
        </p:blipFill>
        <p:spPr>
          <a:xfrm>
            <a:off x="353435" y="2803113"/>
            <a:ext cx="671607" cy="671607"/>
          </a:xfrm>
          <a:prstGeom prst="rect">
            <a:avLst/>
          </a:prstGeom>
        </p:spPr>
      </p:pic>
      <p:grpSp>
        <p:nvGrpSpPr>
          <p:cNvPr id="30" name="Group 29">
            <a:extLst>
              <a:ext uri="{FF2B5EF4-FFF2-40B4-BE49-F238E27FC236}">
                <a16:creationId xmlns:a16="http://schemas.microsoft.com/office/drawing/2014/main" id="{3D55DBF7-15EA-4CE7-8BDC-42AD462F0F8F}"/>
              </a:ext>
            </a:extLst>
          </p:cNvPr>
          <p:cNvGrpSpPr/>
          <p:nvPr/>
        </p:nvGrpSpPr>
        <p:grpSpPr>
          <a:xfrm>
            <a:off x="2711392" y="594509"/>
            <a:ext cx="2810521" cy="2220573"/>
            <a:chOff x="4248445" y="1875276"/>
            <a:chExt cx="3084197" cy="2318378"/>
          </a:xfrm>
          <a:solidFill>
            <a:srgbClr val="A30042"/>
          </a:solidFill>
        </p:grpSpPr>
        <p:sp>
          <p:nvSpPr>
            <p:cNvPr id="33" name="AutoShape 2">
              <a:extLst>
                <a:ext uri="{FF2B5EF4-FFF2-40B4-BE49-F238E27FC236}">
                  <a16:creationId xmlns:a16="http://schemas.microsoft.com/office/drawing/2014/main" id="{E3444370-A60F-4A86-AAD8-202A4B4B25BD}"/>
                </a:ext>
              </a:extLst>
            </p:cNvPr>
            <p:cNvSpPr>
              <a:spLocks noChangeArrowheads="1"/>
            </p:cNvSpPr>
            <p:nvPr/>
          </p:nvSpPr>
          <p:spPr bwMode="auto">
            <a:xfrm rot="5400000">
              <a:off x="4631355" y="1492366"/>
              <a:ext cx="2318378" cy="3084197"/>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 name="connsiteX0" fmla="*/ 0 w 10000"/>
                <a:gd name="connsiteY0" fmla="*/ 10031 h 10031"/>
                <a:gd name="connsiteX1" fmla="*/ 5786 w 10000"/>
                <a:gd name="connsiteY1" fmla="*/ 0 h 10031"/>
                <a:gd name="connsiteX2" fmla="*/ 10000 w 10000"/>
                <a:gd name="connsiteY2" fmla="*/ 31 h 10031"/>
                <a:gd name="connsiteX3" fmla="*/ 8682 w 10000"/>
                <a:gd name="connsiteY3" fmla="*/ 10031 h 10031"/>
                <a:gd name="connsiteX4" fmla="*/ 0 w 10000"/>
                <a:gd name="connsiteY4" fmla="*/ 10031 h 10031"/>
                <a:gd name="connsiteX0" fmla="*/ 0 w 5622"/>
                <a:gd name="connsiteY0" fmla="*/ 10031 h 10031"/>
                <a:gd name="connsiteX1" fmla="*/ 1408 w 5622"/>
                <a:gd name="connsiteY1" fmla="*/ 0 h 10031"/>
                <a:gd name="connsiteX2" fmla="*/ 5622 w 5622"/>
                <a:gd name="connsiteY2" fmla="*/ 31 h 10031"/>
                <a:gd name="connsiteX3" fmla="*/ 4304 w 5622"/>
                <a:gd name="connsiteY3" fmla="*/ 10031 h 10031"/>
                <a:gd name="connsiteX4" fmla="*/ 0 w 5622"/>
                <a:gd name="connsiteY4" fmla="*/ 10031 h 10031"/>
                <a:gd name="connsiteX0" fmla="*/ 0 w 9481"/>
                <a:gd name="connsiteY0" fmla="*/ 10031 h 10031"/>
                <a:gd name="connsiteX1" fmla="*/ 1985 w 9481"/>
                <a:gd name="connsiteY1" fmla="*/ 0 h 10031"/>
                <a:gd name="connsiteX2" fmla="*/ 9481 w 9481"/>
                <a:gd name="connsiteY2" fmla="*/ 31 h 10031"/>
                <a:gd name="connsiteX3" fmla="*/ 7137 w 9481"/>
                <a:gd name="connsiteY3" fmla="*/ 10000 h 10031"/>
                <a:gd name="connsiteX4" fmla="*/ 0 w 9481"/>
                <a:gd name="connsiteY4" fmla="*/ 10031 h 10031"/>
                <a:gd name="connsiteX0" fmla="*/ 0 w 10211"/>
                <a:gd name="connsiteY0" fmla="*/ 10000 h 10000"/>
                <a:gd name="connsiteX1" fmla="*/ 2305 w 10211"/>
                <a:gd name="connsiteY1" fmla="*/ 0 h 10000"/>
                <a:gd name="connsiteX2" fmla="*/ 10211 w 10211"/>
                <a:gd name="connsiteY2" fmla="*/ 31 h 10000"/>
                <a:gd name="connsiteX3" fmla="*/ 7739 w 10211"/>
                <a:gd name="connsiteY3" fmla="*/ 9969 h 10000"/>
                <a:gd name="connsiteX4" fmla="*/ 0 w 10211"/>
                <a:gd name="connsiteY4" fmla="*/ 10000 h 10000"/>
                <a:gd name="connsiteX0" fmla="*/ 0 w 10295"/>
                <a:gd name="connsiteY0" fmla="*/ 10000 h 10000"/>
                <a:gd name="connsiteX1" fmla="*/ 2389 w 10295"/>
                <a:gd name="connsiteY1" fmla="*/ 0 h 10000"/>
                <a:gd name="connsiteX2" fmla="*/ 10295 w 10295"/>
                <a:gd name="connsiteY2" fmla="*/ 31 h 10000"/>
                <a:gd name="connsiteX3" fmla="*/ 7823 w 10295"/>
                <a:gd name="connsiteY3" fmla="*/ 9969 h 10000"/>
                <a:gd name="connsiteX4" fmla="*/ 0 w 10295"/>
                <a:gd name="connsiteY4" fmla="*/ 10000 h 10000"/>
                <a:gd name="connsiteX0" fmla="*/ 0 w 10253"/>
                <a:gd name="connsiteY0" fmla="*/ 9938 h 9969"/>
                <a:gd name="connsiteX1" fmla="*/ 2347 w 10253"/>
                <a:gd name="connsiteY1" fmla="*/ 0 h 9969"/>
                <a:gd name="connsiteX2" fmla="*/ 10253 w 10253"/>
                <a:gd name="connsiteY2" fmla="*/ 31 h 9969"/>
                <a:gd name="connsiteX3" fmla="*/ 7781 w 10253"/>
                <a:gd name="connsiteY3" fmla="*/ 9969 h 9969"/>
                <a:gd name="connsiteX4" fmla="*/ 0 w 10253"/>
                <a:gd name="connsiteY4" fmla="*/ 9938 h 9969"/>
                <a:gd name="connsiteX0" fmla="*/ 0 w 10000"/>
                <a:gd name="connsiteY0" fmla="*/ 10000 h 10000"/>
                <a:gd name="connsiteX1" fmla="*/ 2289 w 10000"/>
                <a:gd name="connsiteY1" fmla="*/ 0 h 10000"/>
                <a:gd name="connsiteX2" fmla="*/ 10000 w 10000"/>
                <a:gd name="connsiteY2" fmla="*/ 31 h 10000"/>
                <a:gd name="connsiteX3" fmla="*/ 7589 w 10000"/>
                <a:gd name="connsiteY3" fmla="*/ 10000 h 10000"/>
                <a:gd name="connsiteX4" fmla="*/ 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2289" y="0"/>
                  </a:lnTo>
                  <a:lnTo>
                    <a:pt x="10000" y="31"/>
                  </a:lnTo>
                  <a:lnTo>
                    <a:pt x="7589" y="10000"/>
                  </a:lnTo>
                  <a:lnTo>
                    <a:pt x="0" y="10000"/>
                  </a:lnTo>
                  <a:close/>
                </a:path>
              </a:pathLst>
            </a:custGeom>
            <a:solidFill>
              <a:schemeClr val="tx1"/>
            </a:solidFill>
            <a:ln>
              <a:solidFill>
                <a:schemeClr val="tx1"/>
              </a:solidFill>
            </a:ln>
            <a:effectLst/>
          </p:spPr>
          <p:txBody>
            <a:bodyPr vert="horz" wrap="square" lIns="36576" tIns="36576" rIns="36576" bIns="36576" numCol="1" anchor="t" anchorCtr="0" compatLnSpc="1">
              <a:prstTxWarp prst="textNoShape">
                <a:avLst/>
              </a:prstTxWarp>
            </a:bodyPr>
            <a:lstStyle/>
            <a:p>
              <a:endParaRPr lang="en-US" dirty="0"/>
            </a:p>
          </p:txBody>
        </p:sp>
        <p:sp>
          <p:nvSpPr>
            <p:cNvPr id="35" name="TextBox 34"/>
            <p:cNvSpPr txBox="1"/>
            <p:nvPr/>
          </p:nvSpPr>
          <p:spPr>
            <a:xfrm>
              <a:off x="4677612" y="3136380"/>
              <a:ext cx="2459233" cy="498066"/>
            </a:xfrm>
            <a:prstGeom prst="rect">
              <a:avLst/>
            </a:prstGeom>
            <a:solidFill>
              <a:schemeClr val="tx1"/>
            </a:solidFill>
            <a:ln>
              <a:solidFill>
                <a:schemeClr val="tx1"/>
              </a:solidFill>
            </a:ln>
          </p:spPr>
          <p:txBody>
            <a:bodyPr wrap="square" rtlCol="0">
              <a:spAutoFit/>
            </a:bodyPr>
            <a:lstStyle/>
            <a:p>
              <a:pPr>
                <a:lnSpc>
                  <a:spcPts val="3000"/>
                </a:lnSpc>
              </a:pPr>
              <a:r>
                <a:rPr lang="en-US" sz="2500" b="1" dirty="0">
                  <a:solidFill>
                    <a:schemeClr val="accent2"/>
                  </a:solidFill>
                  <a:latin typeface="+mj-lt"/>
                  <a:cs typeface="Open Sans"/>
                </a:rPr>
                <a:t>LIMITED FSA</a:t>
              </a:r>
            </a:p>
          </p:txBody>
        </p:sp>
      </p:grpSp>
      <p:pic>
        <p:nvPicPr>
          <p:cNvPr id="9" name="Picture 8"/>
          <p:cNvPicPr>
            <a:picLocks noChangeAspect="1"/>
          </p:cNvPicPr>
          <p:nvPr/>
        </p:nvPicPr>
        <p:blipFill>
          <a:blip r:embed="rId6"/>
          <a:stretch>
            <a:fillRect/>
          </a:stretch>
        </p:blipFill>
        <p:spPr>
          <a:xfrm>
            <a:off x="3140212" y="836500"/>
            <a:ext cx="925220" cy="925220"/>
          </a:xfrm>
          <a:prstGeom prst="rect">
            <a:avLst/>
          </a:prstGeom>
        </p:spPr>
      </p:pic>
      <p:sp>
        <p:nvSpPr>
          <p:cNvPr id="8" name="TextBox 7"/>
          <p:cNvSpPr txBox="1"/>
          <p:nvPr/>
        </p:nvSpPr>
        <p:spPr>
          <a:xfrm>
            <a:off x="235149" y="832983"/>
            <a:ext cx="1391177" cy="553998"/>
          </a:xfrm>
          <a:prstGeom prst="rect">
            <a:avLst/>
          </a:prstGeom>
          <a:noFill/>
        </p:spPr>
        <p:txBody>
          <a:bodyPr wrap="square" rtlCol="0">
            <a:spAutoFit/>
          </a:bodyPr>
          <a:lstStyle/>
          <a:p>
            <a:r>
              <a:rPr lang="en-US" dirty="0"/>
              <a:t>$2,750</a:t>
            </a:r>
          </a:p>
          <a:p>
            <a:r>
              <a:rPr lang="en-US" sz="1200" dirty="0"/>
              <a:t>annual limit</a:t>
            </a:r>
          </a:p>
        </p:txBody>
      </p:sp>
      <p:sp>
        <p:nvSpPr>
          <p:cNvPr id="40" name="TextBox 39"/>
          <p:cNvSpPr txBox="1"/>
          <p:nvPr/>
        </p:nvSpPr>
        <p:spPr>
          <a:xfrm>
            <a:off x="1024134" y="2467104"/>
            <a:ext cx="1459716" cy="1000274"/>
          </a:xfrm>
          <a:prstGeom prst="rect">
            <a:avLst/>
          </a:prstGeom>
          <a:noFill/>
        </p:spPr>
        <p:txBody>
          <a:bodyPr wrap="square" rtlCol="0">
            <a:spAutoFit/>
          </a:bodyPr>
          <a:lstStyle/>
          <a:p>
            <a:r>
              <a:rPr lang="en-US" dirty="0">
                <a:solidFill>
                  <a:schemeClr val="bg1"/>
                </a:solidFill>
              </a:rPr>
              <a:t>$10,000 (2021 only)</a:t>
            </a:r>
          </a:p>
          <a:p>
            <a:r>
              <a:rPr lang="en-US" sz="1200" dirty="0">
                <a:solidFill>
                  <a:schemeClr val="bg1"/>
                </a:solidFill>
              </a:rPr>
              <a:t>annual limit</a:t>
            </a:r>
          </a:p>
          <a:p>
            <a:endParaRPr lang="en-US" sz="1100" dirty="0">
              <a:solidFill>
                <a:schemeClr val="bg1"/>
              </a:solidFill>
            </a:endParaRPr>
          </a:p>
        </p:txBody>
      </p:sp>
      <p:sp>
        <p:nvSpPr>
          <p:cNvPr id="41" name="TextBox 40"/>
          <p:cNvSpPr txBox="1"/>
          <p:nvPr/>
        </p:nvSpPr>
        <p:spPr>
          <a:xfrm>
            <a:off x="4808184" y="3221909"/>
            <a:ext cx="1055889" cy="530915"/>
          </a:xfrm>
          <a:prstGeom prst="rect">
            <a:avLst/>
          </a:prstGeom>
          <a:noFill/>
        </p:spPr>
        <p:txBody>
          <a:bodyPr wrap="square" rtlCol="0">
            <a:spAutoFit/>
          </a:bodyPr>
          <a:lstStyle/>
          <a:p>
            <a:r>
              <a:rPr lang="en-US" dirty="0">
                <a:solidFill>
                  <a:schemeClr val="bg1"/>
                </a:solidFill>
              </a:rPr>
              <a:t>$270 </a:t>
            </a:r>
          </a:p>
          <a:p>
            <a:r>
              <a:rPr lang="en-US" sz="1000" dirty="0">
                <a:solidFill>
                  <a:schemeClr val="bg1"/>
                </a:solidFill>
              </a:rPr>
              <a:t>per month</a:t>
            </a:r>
          </a:p>
        </p:txBody>
      </p:sp>
      <p:sp>
        <p:nvSpPr>
          <p:cNvPr id="42" name="TextBox 41"/>
          <p:cNvSpPr txBox="1"/>
          <p:nvPr/>
        </p:nvSpPr>
        <p:spPr>
          <a:xfrm>
            <a:off x="4265544" y="1180109"/>
            <a:ext cx="1055889" cy="723275"/>
          </a:xfrm>
          <a:prstGeom prst="rect">
            <a:avLst/>
          </a:prstGeom>
          <a:noFill/>
        </p:spPr>
        <p:txBody>
          <a:bodyPr wrap="square" rtlCol="0">
            <a:spAutoFit/>
          </a:bodyPr>
          <a:lstStyle/>
          <a:p>
            <a:r>
              <a:rPr lang="en-US" dirty="0">
                <a:solidFill>
                  <a:schemeClr val="bg1"/>
                </a:solidFill>
              </a:rPr>
              <a:t>$2,750</a:t>
            </a:r>
          </a:p>
          <a:p>
            <a:r>
              <a:rPr lang="en-US" sz="1200" dirty="0">
                <a:solidFill>
                  <a:schemeClr val="bg1"/>
                </a:solidFill>
              </a:rPr>
              <a:t>annual limit</a:t>
            </a:r>
          </a:p>
          <a:p>
            <a:endParaRPr lang="en-US" sz="1100" dirty="0">
              <a:solidFill>
                <a:schemeClr val="bg1"/>
              </a:solidFill>
            </a:endParaRPr>
          </a:p>
        </p:txBody>
      </p:sp>
    </p:spTree>
    <p:extLst>
      <p:ext uri="{BB962C8B-B14F-4D97-AF65-F5344CB8AC3E}">
        <p14:creationId xmlns:p14="http://schemas.microsoft.com/office/powerpoint/2010/main" val="2669379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734" y="270663"/>
            <a:ext cx="2860243" cy="523220"/>
          </a:xfrm>
          <a:prstGeom prst="rect">
            <a:avLst/>
          </a:prstGeom>
          <a:noFill/>
        </p:spPr>
        <p:txBody>
          <a:bodyPr wrap="square" rtlCol="0">
            <a:spAutoFit/>
          </a:bodyPr>
          <a:lstStyle/>
          <a:p>
            <a:r>
              <a:rPr lang="en-US" sz="2800" dirty="0">
                <a:solidFill>
                  <a:srgbClr val="A30042"/>
                </a:solidFill>
              </a:rPr>
              <a:t>Section 4</a:t>
            </a:r>
          </a:p>
        </p:txBody>
      </p:sp>
      <p:sp>
        <p:nvSpPr>
          <p:cNvPr id="3" name="TextBox 2"/>
          <p:cNvSpPr txBox="1"/>
          <p:nvPr/>
        </p:nvSpPr>
        <p:spPr>
          <a:xfrm>
            <a:off x="-504750" y="1426464"/>
            <a:ext cx="6364224" cy="3539430"/>
          </a:xfrm>
          <a:prstGeom prst="rect">
            <a:avLst/>
          </a:prstGeom>
          <a:noFill/>
        </p:spPr>
        <p:txBody>
          <a:bodyPr wrap="square" rtlCol="0">
            <a:spAutoFit/>
          </a:bodyPr>
          <a:lstStyle/>
          <a:p>
            <a:pPr algn="ctr"/>
            <a:r>
              <a:rPr lang="en-US" sz="2800" dirty="0"/>
              <a:t>Dental</a:t>
            </a:r>
          </a:p>
          <a:p>
            <a:pPr algn="ctr"/>
            <a:r>
              <a:rPr lang="en-US" sz="2800" dirty="0"/>
              <a:t>Vision</a:t>
            </a:r>
          </a:p>
          <a:p>
            <a:pPr algn="ctr"/>
            <a:r>
              <a:rPr lang="en-US" sz="2800" dirty="0"/>
              <a:t>Retirement</a:t>
            </a:r>
          </a:p>
          <a:p>
            <a:pPr algn="ctr"/>
            <a:r>
              <a:rPr lang="en-US" sz="2800" dirty="0"/>
              <a:t>Life &amp; Disability</a:t>
            </a:r>
          </a:p>
          <a:p>
            <a:pPr algn="ctr"/>
            <a:r>
              <a:rPr lang="en-US" sz="2800" dirty="0"/>
              <a:t>Accident</a:t>
            </a:r>
          </a:p>
          <a:p>
            <a:pPr algn="ctr"/>
            <a:r>
              <a:rPr lang="en-US" sz="2800" dirty="0"/>
              <a:t>Critical Illness</a:t>
            </a:r>
          </a:p>
          <a:p>
            <a:pPr algn="ctr"/>
            <a:r>
              <a:rPr lang="en-US" sz="2800" dirty="0"/>
              <a:t>Other benefits</a:t>
            </a:r>
          </a:p>
          <a:p>
            <a:pPr algn="ctr"/>
            <a:endParaRPr lang="en-US" sz="2800" dirty="0"/>
          </a:p>
        </p:txBody>
      </p:sp>
    </p:spTree>
    <p:extLst>
      <p:ext uri="{BB962C8B-B14F-4D97-AF65-F5344CB8AC3E}">
        <p14:creationId xmlns:p14="http://schemas.microsoft.com/office/powerpoint/2010/main" val="2036743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CD2051F7-4D7C-472E-A559-A965B25EF43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70" y="11169"/>
            <a:ext cx="9144000" cy="5143501"/>
          </a:xfrm>
          <a:prstGeom prst="rect">
            <a:avLst/>
          </a:prstGeom>
        </p:spPr>
      </p:pic>
      <p:sp>
        <p:nvSpPr>
          <p:cNvPr id="12" name="Rectangle 11">
            <a:extLst>
              <a:ext uri="{FF2B5EF4-FFF2-40B4-BE49-F238E27FC236}">
                <a16:creationId xmlns:a16="http://schemas.microsoft.com/office/drawing/2014/main" id="{8A43B0A4-FDF4-45D3-82C9-EE52BF84D0CA}"/>
              </a:ext>
            </a:extLst>
          </p:cNvPr>
          <p:cNvSpPr/>
          <p:nvPr/>
        </p:nvSpPr>
        <p:spPr>
          <a:xfrm>
            <a:off x="-7621" y="-7620"/>
            <a:ext cx="9144000" cy="5143501"/>
          </a:xfrm>
          <a:prstGeom prst="rect">
            <a:avLst/>
          </a:prstGeom>
          <a:solidFill>
            <a:schemeClr val="tx1">
              <a:alpha val="50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2800" b="0" i="0" u="none" strike="noStrike" kern="0" cap="none" spc="0" normalizeH="0" baseline="0" noProof="0">
              <a:ln>
                <a:noFill/>
              </a:ln>
              <a:solidFill>
                <a:srgbClr val="0A091B"/>
              </a:solidFill>
              <a:effectLst/>
              <a:uLnTx/>
              <a:uFillTx/>
              <a:latin typeface="Roboto"/>
              <a:ea typeface="+mn-ea"/>
              <a:cs typeface="+mn-cs"/>
            </a:endParaRPr>
          </a:p>
        </p:txBody>
      </p:sp>
      <p:sp>
        <p:nvSpPr>
          <p:cNvPr id="16" name="Rectangle 15">
            <a:extLst>
              <a:ext uri="{FF2B5EF4-FFF2-40B4-BE49-F238E27FC236}">
                <a16:creationId xmlns:a16="http://schemas.microsoft.com/office/drawing/2014/main" id="{2FB4FB37-1799-4F61-9E52-AD4D334324B7}"/>
              </a:ext>
            </a:extLst>
          </p:cNvPr>
          <p:cNvSpPr/>
          <p:nvPr/>
        </p:nvSpPr>
        <p:spPr>
          <a:xfrm>
            <a:off x="-6351" y="-762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F9AB78A-D064-4FBF-A1B0-A283AFD4CC47}"/>
              </a:ext>
            </a:extLst>
          </p:cNvPr>
          <p:cNvSpPr txBox="1"/>
          <p:nvPr/>
        </p:nvSpPr>
        <p:spPr>
          <a:xfrm>
            <a:off x="241649" y="52277"/>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DENTAL</a:t>
            </a:r>
          </a:p>
        </p:txBody>
      </p:sp>
      <p:sp>
        <p:nvSpPr>
          <p:cNvPr id="15" name="Slide Number Placeholder 5">
            <a:extLst>
              <a:ext uri="{FF2B5EF4-FFF2-40B4-BE49-F238E27FC236}">
                <a16:creationId xmlns:a16="http://schemas.microsoft.com/office/drawing/2014/main" id="{A320CA3B-68C9-481C-9350-0CDB22EB42A3}"/>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24</a:t>
            </a:fld>
            <a:endParaRPr lang="en-US" dirty="0"/>
          </a:p>
        </p:txBody>
      </p:sp>
      <p:sp>
        <p:nvSpPr>
          <p:cNvPr id="4" name="Rectangle 3">
            <a:extLst>
              <a:ext uri="{FF2B5EF4-FFF2-40B4-BE49-F238E27FC236}">
                <a16:creationId xmlns:a16="http://schemas.microsoft.com/office/drawing/2014/main" id="{D9F0D4E5-C33F-4A2F-BB7D-0C83BDD59461}"/>
              </a:ext>
            </a:extLst>
          </p:cNvPr>
          <p:cNvSpPr/>
          <p:nvPr/>
        </p:nvSpPr>
        <p:spPr>
          <a:xfrm>
            <a:off x="2627247" y="-3009900"/>
            <a:ext cx="3710940" cy="16640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AutoShape 2">
            <a:extLst>
              <a:ext uri="{FF2B5EF4-FFF2-40B4-BE49-F238E27FC236}">
                <a16:creationId xmlns:a16="http://schemas.microsoft.com/office/drawing/2014/main" id="{8CD0278B-CF50-43F8-8FFA-BCCEECF1F18F}"/>
              </a:ext>
            </a:extLst>
          </p:cNvPr>
          <p:cNvSpPr>
            <a:spLocks noChangeArrowheads="1"/>
          </p:cNvSpPr>
          <p:nvPr/>
        </p:nvSpPr>
        <p:spPr bwMode="auto">
          <a:xfrm rot="5400000">
            <a:off x="7370193" y="172639"/>
            <a:ext cx="1216571" cy="220083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 h="10000">
                <a:moveTo>
                  <a:pt x="0" y="10000"/>
                </a:moveTo>
                <a:lnTo>
                  <a:pt x="2000" y="0"/>
                </a:lnTo>
                <a:lnTo>
                  <a:pt x="9214" y="0"/>
                </a:lnTo>
                <a:lnTo>
                  <a:pt x="8000" y="10000"/>
                </a:lnTo>
                <a:lnTo>
                  <a:pt x="0" y="10000"/>
                </a:lnTo>
                <a:close/>
              </a:path>
            </a:pathLst>
          </a:custGeom>
          <a:solidFill>
            <a:srgbClr val="A30042"/>
          </a:solidFill>
          <a:ln>
            <a:noFill/>
          </a:ln>
          <a:effectLst/>
        </p:spPr>
        <p:txBody>
          <a:bodyPr vert="horz" wrap="square" lIns="36576" tIns="36576" rIns="36576" bIns="36576" numCol="1" anchor="t" anchorCtr="0" compatLnSpc="1">
            <a:prstTxWarp prst="textNoShape">
              <a:avLst/>
            </a:prstTxWarp>
          </a:bodyPr>
          <a:lstStyle/>
          <a:p>
            <a:endParaRPr lang="en-US" dirty="0"/>
          </a:p>
        </p:txBody>
      </p:sp>
      <p:graphicFrame>
        <p:nvGraphicFramePr>
          <p:cNvPr id="2" name="Diagram 1"/>
          <p:cNvGraphicFramePr/>
          <p:nvPr>
            <p:extLst>
              <p:ext uri="{D42A27DB-BD31-4B8C-83A1-F6EECF244321}">
                <p14:modId xmlns:p14="http://schemas.microsoft.com/office/powerpoint/2010/main" val="1379369714"/>
              </p:ext>
            </p:extLst>
          </p:nvPr>
        </p:nvGraphicFramePr>
        <p:xfrm>
          <a:off x="959229" y="1969514"/>
          <a:ext cx="7592240" cy="3045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TextBox 17"/>
          <p:cNvSpPr txBox="1"/>
          <p:nvPr/>
        </p:nvSpPr>
        <p:spPr>
          <a:xfrm>
            <a:off x="2150670" y="930530"/>
            <a:ext cx="4533046" cy="769441"/>
          </a:xfrm>
          <a:prstGeom prst="rect">
            <a:avLst/>
          </a:prstGeom>
          <a:noFill/>
        </p:spPr>
        <p:txBody>
          <a:bodyPr wrap="square" rtlCol="0">
            <a:spAutoFit/>
          </a:bodyPr>
          <a:lstStyle/>
          <a:p>
            <a:pPr algn="ctr"/>
            <a:r>
              <a:rPr lang="en-US" sz="2400" dirty="0">
                <a:solidFill>
                  <a:srgbClr val="A30042"/>
                </a:solidFill>
              </a:rPr>
              <a:t>Dental insurance options</a:t>
            </a:r>
          </a:p>
          <a:p>
            <a:pPr algn="ctr"/>
            <a:endParaRPr lang="en-US" sz="2000" dirty="0">
              <a:latin typeface="Myriad Pro" panose="020B05030304030202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33824"/>
            <a:ext cx="3386937" cy="4509677"/>
          </a:xfrm>
          <a:prstGeom prst="rect">
            <a:avLst/>
          </a:prstGeom>
        </p:spPr>
      </p:pic>
      <p:sp>
        <p:nvSpPr>
          <p:cNvPr id="20" name="Rectangle 19">
            <a:extLst>
              <a:ext uri="{FF2B5EF4-FFF2-40B4-BE49-F238E27FC236}">
                <a16:creationId xmlns:a16="http://schemas.microsoft.com/office/drawing/2014/main" id="{B18CD4D0-250A-457D-9CA7-D125B203FF8D}"/>
              </a:ext>
            </a:extLst>
          </p:cNvPr>
          <p:cNvSpPr/>
          <p:nvPr/>
        </p:nvSpPr>
        <p:spPr>
          <a:xfrm>
            <a:off x="0" y="640566"/>
            <a:ext cx="3376554" cy="4502933"/>
          </a:xfrm>
          <a:prstGeom prst="rect">
            <a:avLst/>
          </a:prstGeom>
          <a:solidFill>
            <a:schemeClr val="tx1">
              <a:alpha val="50000"/>
            </a:schemeClr>
          </a:solidFill>
          <a:ln w="635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uk-UA" sz="2800" b="0" i="0" u="none" strike="noStrike" kern="0" cap="none" spc="0" normalizeH="0" baseline="0" noProof="0">
              <a:ln>
                <a:noFill/>
              </a:ln>
              <a:solidFill>
                <a:srgbClr val="0A091B"/>
              </a:solidFill>
              <a:effectLst/>
              <a:uLnTx/>
              <a:uFillTx/>
              <a:latin typeface="Roboto"/>
              <a:ea typeface="+mn-ea"/>
              <a:cs typeface="+mn-cs"/>
            </a:endParaRPr>
          </a:p>
        </p:txBody>
      </p:sp>
      <p:sp>
        <p:nvSpPr>
          <p:cNvPr id="16" name="Rectangle 15">
            <a:extLst>
              <a:ext uri="{FF2B5EF4-FFF2-40B4-BE49-F238E27FC236}">
                <a16:creationId xmlns:a16="http://schemas.microsoft.com/office/drawing/2014/main" id="{AADF76BB-5009-4E7E-8E2E-7F1E2234C97A}"/>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49EF042-1044-4E5B-B2CD-4D91D89079FB}"/>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VISION </a:t>
            </a:r>
          </a:p>
        </p:txBody>
      </p:sp>
      <p:sp>
        <p:nvSpPr>
          <p:cNvPr id="15" name="Slide Number Placeholder 5">
            <a:extLst>
              <a:ext uri="{FF2B5EF4-FFF2-40B4-BE49-F238E27FC236}">
                <a16:creationId xmlns:a16="http://schemas.microsoft.com/office/drawing/2014/main" id="{D8C3B17B-82E7-4C42-B219-D755A13B3985}"/>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25</a:t>
            </a:fld>
            <a:endParaRPr lang="en-US" dirty="0"/>
          </a:p>
        </p:txBody>
      </p:sp>
      <p:sp>
        <p:nvSpPr>
          <p:cNvPr id="2" name="TextBox 1"/>
          <p:cNvSpPr txBox="1"/>
          <p:nvPr/>
        </p:nvSpPr>
        <p:spPr>
          <a:xfrm>
            <a:off x="3449706" y="790435"/>
            <a:ext cx="5480049" cy="5109091"/>
          </a:xfrm>
          <a:prstGeom prst="rect">
            <a:avLst/>
          </a:prstGeom>
          <a:noFill/>
        </p:spPr>
        <p:txBody>
          <a:bodyPr wrap="square" rtlCol="0">
            <a:spAutoFit/>
          </a:bodyPr>
          <a:lstStyle/>
          <a:p>
            <a:r>
              <a:rPr lang="en-US" sz="2000" dirty="0">
                <a:solidFill>
                  <a:srgbClr val="A30042"/>
                </a:solidFill>
              </a:rPr>
              <a:t>Vision Service Plan (VSP) provides comprehensive eye care benefits throughout the VSP network for routine services. Members also have access to discounts available at </a:t>
            </a:r>
            <a:r>
              <a:rPr lang="en-US" sz="2000" dirty="0">
                <a:solidFill>
                  <a:srgbClr val="A30042"/>
                </a:solidFill>
                <a:hlinkClick r:id="rId4"/>
              </a:rPr>
              <a:t>www.vsp.com</a:t>
            </a:r>
            <a:r>
              <a:rPr lang="en-US" sz="2000" dirty="0">
                <a:solidFill>
                  <a:srgbClr val="A30042"/>
                </a:solidFill>
              </a:rPr>
              <a:t>.</a:t>
            </a:r>
          </a:p>
          <a:p>
            <a:endParaRPr lang="en-US" sz="2000" dirty="0">
              <a:solidFill>
                <a:srgbClr val="A30042"/>
              </a:solidFill>
            </a:endParaRPr>
          </a:p>
          <a:p>
            <a:r>
              <a:rPr lang="en-US" sz="2000" b="1" dirty="0"/>
              <a:t>Aetna Vision Discounts</a:t>
            </a:r>
            <a:br>
              <a:rPr lang="en-US" sz="2000" b="1" dirty="0"/>
            </a:br>
            <a:r>
              <a:rPr lang="en-US" sz="2000" dirty="0"/>
              <a:t>Employees and family members enrolled in our Aetna medical plan are eligible for vision savings under Aetna's EyeMed vision discount program. Please keep in mind this is not insurance but a discount savings program. </a:t>
            </a:r>
            <a:r>
              <a:rPr lang="en-US" sz="2000" dirty="0">
                <a:solidFill>
                  <a:schemeClr val="bg1">
                    <a:lumMod val="50000"/>
                  </a:schemeClr>
                </a:solidFill>
              </a:rPr>
              <a:t>Visit </a:t>
            </a:r>
            <a:r>
              <a:rPr lang="en-US" sz="2000" dirty="0">
                <a:solidFill>
                  <a:schemeClr val="bg1">
                    <a:lumMod val="50000"/>
                  </a:schemeClr>
                </a:solidFill>
                <a:hlinkClick r:id="rId5"/>
              </a:rPr>
              <a:t>www.aetna.com</a:t>
            </a:r>
            <a:r>
              <a:rPr lang="en-US" sz="2000" dirty="0">
                <a:solidFill>
                  <a:schemeClr val="bg1">
                    <a:lumMod val="50000"/>
                  </a:schemeClr>
                </a:solidFill>
              </a:rPr>
              <a:t> for more information and to find a location.</a:t>
            </a:r>
          </a:p>
          <a:p>
            <a:pPr algn="ctr"/>
            <a:endParaRPr lang="en-US" dirty="0">
              <a:solidFill>
                <a:srgbClr val="A30042"/>
              </a:solidFill>
            </a:endParaRPr>
          </a:p>
          <a:p>
            <a:pPr algn="ctr"/>
            <a:endParaRPr lang="en-US" sz="2800" dirty="0">
              <a:solidFill>
                <a:srgbClr val="A3004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DF76BB-5009-4E7E-8E2E-7F1E2234C97A}"/>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49EF042-1044-4E5B-B2CD-4D91D89079FB}"/>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Retirement</a:t>
            </a:r>
          </a:p>
        </p:txBody>
      </p:sp>
      <p:sp>
        <p:nvSpPr>
          <p:cNvPr id="15" name="Slide Number Placeholder 5">
            <a:extLst>
              <a:ext uri="{FF2B5EF4-FFF2-40B4-BE49-F238E27FC236}">
                <a16:creationId xmlns:a16="http://schemas.microsoft.com/office/drawing/2014/main" id="{D8C3B17B-82E7-4C42-B219-D755A13B3985}"/>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26</a:t>
            </a:fld>
            <a:endParaRPr lang="en-US" dirty="0"/>
          </a:p>
        </p:txBody>
      </p:sp>
      <p:sp>
        <p:nvSpPr>
          <p:cNvPr id="2" name="TextBox 1"/>
          <p:cNvSpPr txBox="1"/>
          <p:nvPr/>
        </p:nvSpPr>
        <p:spPr>
          <a:xfrm>
            <a:off x="-6352" y="640566"/>
            <a:ext cx="9007052" cy="6340197"/>
          </a:xfrm>
          <a:prstGeom prst="rect">
            <a:avLst/>
          </a:prstGeom>
          <a:noFill/>
        </p:spPr>
        <p:txBody>
          <a:bodyPr wrap="square" rtlCol="0">
            <a:spAutoFit/>
          </a:bodyPr>
          <a:lstStyle/>
          <a:p>
            <a:pPr algn="ctr"/>
            <a:r>
              <a:rPr lang="en-US" sz="2400" b="1" dirty="0"/>
              <a:t>403(b) Defined Contribution Retirement Plan (DCRP) administered by Transamerica</a:t>
            </a:r>
            <a:endParaRPr lang="en-US" sz="2400" b="1" dirty="0">
              <a:solidFill>
                <a:srgbClr val="A30042"/>
              </a:solidFill>
            </a:endParaRPr>
          </a:p>
          <a:p>
            <a:pPr marL="457200" indent="-457200">
              <a:buFont typeface="Arial" panose="020B0604020202020204" pitchFamily="34" charset="0"/>
              <a:buChar char="•"/>
            </a:pPr>
            <a:r>
              <a:rPr lang="en-US" sz="1400" dirty="0"/>
              <a:t>Can enroll and make own contributions to the plan beginning with your date of hire.</a:t>
            </a:r>
          </a:p>
          <a:p>
            <a:pPr marL="457200" indent="-457200">
              <a:buFont typeface="Arial" panose="020B0604020202020204" pitchFamily="34" charset="0"/>
              <a:buChar char="•"/>
            </a:pPr>
            <a:r>
              <a:rPr lang="en-US" sz="1400" dirty="0"/>
              <a:t>Automatic enrollment in employee contributions after 60 days of employment.</a:t>
            </a:r>
          </a:p>
          <a:p>
            <a:pPr marL="1028700" lvl="1">
              <a:buFont typeface="Arial" panose="020B0604020202020204" pitchFamily="34" charset="0"/>
              <a:buChar char="•"/>
            </a:pPr>
            <a:r>
              <a:rPr lang="en-US" sz="1400" dirty="0"/>
              <a:t>Will be automatically enrolled in employee contributions at 1%.</a:t>
            </a:r>
          </a:p>
          <a:p>
            <a:pPr marL="1028700" lvl="1">
              <a:buFont typeface="Arial" panose="020B0604020202020204" pitchFamily="34" charset="0"/>
              <a:buChar char="•"/>
            </a:pPr>
            <a:r>
              <a:rPr lang="en-US" sz="1400" dirty="0"/>
              <a:t>Automatic Increase/Automatic Save program - annual contributions will increase by 1% until a max of 5% is reached.</a:t>
            </a:r>
          </a:p>
          <a:p>
            <a:pPr marL="457200" indent="-457200">
              <a:buFont typeface="Arial" panose="020B0604020202020204" pitchFamily="34" charset="0"/>
              <a:buChar char="•"/>
            </a:pPr>
            <a:r>
              <a:rPr lang="en-US" sz="1400" dirty="0"/>
              <a:t>Eligible to receive Loyola Employer Contribution of 5% and Match Contributions up to 5% based on your date of hire.</a:t>
            </a:r>
          </a:p>
          <a:p>
            <a:pPr marL="1200150" lvl="1" indent="-457200">
              <a:buFont typeface="Arial" panose="020B0604020202020204" pitchFamily="34" charset="0"/>
              <a:buChar char="•"/>
            </a:pPr>
            <a:r>
              <a:rPr lang="en-US" sz="1400" dirty="0"/>
              <a:t>Will receive the Loyola Employer contribution and Match contribution after 1 year of employment. </a:t>
            </a:r>
          </a:p>
          <a:p>
            <a:pPr marL="1200150" lvl="1" indent="-457200">
              <a:buFont typeface="Arial" panose="020B0604020202020204" pitchFamily="34" charset="0"/>
              <a:buChar char="•"/>
            </a:pPr>
            <a:r>
              <a:rPr lang="en-US" sz="1400" dirty="0"/>
              <a:t>You are vested at 50% at your 1 year anniversary, and 100% after 2 years.</a:t>
            </a:r>
          </a:p>
          <a:p>
            <a:pPr marL="1200150" lvl="1" indent="-457200">
              <a:buFont typeface="Arial" panose="020B0604020202020204" pitchFamily="34" charset="0"/>
              <a:buChar char="•"/>
            </a:pPr>
            <a:r>
              <a:rPr lang="en-US" sz="1400" dirty="0"/>
              <a:t>Maximum Contribution of $19,500 for 2021. </a:t>
            </a:r>
          </a:p>
          <a:p>
            <a:pPr marL="1200150" lvl="1" indent="-457200">
              <a:buFont typeface="Arial" panose="020B0604020202020204" pitchFamily="34" charset="0"/>
              <a:buChar char="•"/>
            </a:pPr>
            <a:r>
              <a:rPr lang="en-US" sz="1400" dirty="0"/>
              <a:t>Participants age 50 and over can contribute an additional $6,000.</a:t>
            </a:r>
          </a:p>
          <a:p>
            <a:pPr marL="457200" indent="-457200">
              <a:buFont typeface="Arial" panose="020B0604020202020204" pitchFamily="34" charset="0"/>
              <a:buChar char="•"/>
            </a:pPr>
            <a:r>
              <a:rPr lang="en-US" sz="1400" dirty="0"/>
              <a:t>You can change contributions and investments at any time online at </a:t>
            </a:r>
            <a:r>
              <a:rPr lang="en-US" sz="1400" dirty="0">
                <a:hlinkClick r:id="rId3"/>
              </a:rPr>
              <a:t>www.luc.trsretire.com</a:t>
            </a:r>
            <a:r>
              <a:rPr lang="en-US" sz="1400" dirty="0"/>
              <a:t> or by contacting the Transamerica Retirement Center 773-508-2770.</a:t>
            </a:r>
          </a:p>
          <a:p>
            <a:pPr algn="ctr"/>
            <a:endParaRPr lang="en-US" sz="2400" dirty="0">
              <a:solidFill>
                <a:srgbClr val="A30042"/>
              </a:solidFill>
            </a:endParaRPr>
          </a:p>
          <a:p>
            <a:pPr algn="ctr"/>
            <a:endParaRPr lang="en-US" sz="2400" dirty="0">
              <a:solidFill>
                <a:srgbClr val="A30042"/>
              </a:solidFill>
            </a:endParaRPr>
          </a:p>
          <a:p>
            <a:pPr algn="ctr"/>
            <a:endParaRPr lang="en-US" sz="2400" dirty="0">
              <a:solidFill>
                <a:srgbClr val="A30042"/>
              </a:solidFill>
            </a:endParaRPr>
          </a:p>
          <a:p>
            <a:pPr algn="ctr"/>
            <a:endParaRPr lang="en-US" sz="2400" dirty="0">
              <a:solidFill>
                <a:srgbClr val="A30042"/>
              </a:solidFill>
            </a:endParaRPr>
          </a:p>
          <a:p>
            <a:pPr algn="ctr"/>
            <a:endParaRPr lang="en-US" sz="2400" dirty="0">
              <a:solidFill>
                <a:srgbClr val="A30042"/>
              </a:solidFill>
            </a:endParaRPr>
          </a:p>
          <a:p>
            <a:pPr algn="ctr"/>
            <a:endParaRPr lang="en-US" sz="2800" dirty="0">
              <a:solidFill>
                <a:srgbClr val="A30042"/>
              </a:solidFill>
            </a:endParaRPr>
          </a:p>
        </p:txBody>
      </p:sp>
    </p:spTree>
    <p:extLst>
      <p:ext uri="{BB962C8B-B14F-4D97-AF65-F5344CB8AC3E}">
        <p14:creationId xmlns:p14="http://schemas.microsoft.com/office/powerpoint/2010/main" val="1382993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DF76BB-5009-4E7E-8E2E-7F1E2234C97A}"/>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49EF042-1044-4E5B-B2CD-4D91D89079FB}"/>
              </a:ext>
            </a:extLst>
          </p:cNvPr>
          <p:cNvSpPr txBox="1"/>
          <p:nvPr/>
        </p:nvSpPr>
        <p:spPr>
          <a:xfrm>
            <a:off x="129641" y="-1"/>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LIFE &amp; DISABILITY</a:t>
            </a:r>
          </a:p>
        </p:txBody>
      </p:sp>
      <p:sp>
        <p:nvSpPr>
          <p:cNvPr id="15" name="Slide Number Placeholder 5">
            <a:extLst>
              <a:ext uri="{FF2B5EF4-FFF2-40B4-BE49-F238E27FC236}">
                <a16:creationId xmlns:a16="http://schemas.microsoft.com/office/drawing/2014/main" id="{D8C3B17B-82E7-4C42-B219-D755A13B3985}"/>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27</a:t>
            </a:fld>
            <a:endParaRPr lang="en-US" dirty="0"/>
          </a:p>
        </p:txBody>
      </p:sp>
      <p:sp>
        <p:nvSpPr>
          <p:cNvPr id="2" name="TextBox 1"/>
          <p:cNvSpPr txBox="1"/>
          <p:nvPr/>
        </p:nvSpPr>
        <p:spPr>
          <a:xfrm>
            <a:off x="-6352" y="640566"/>
            <a:ext cx="9007052" cy="4678204"/>
          </a:xfrm>
          <a:prstGeom prst="rect">
            <a:avLst/>
          </a:prstGeom>
          <a:noFill/>
        </p:spPr>
        <p:txBody>
          <a:bodyPr wrap="square" rtlCol="0">
            <a:spAutoFit/>
          </a:bodyPr>
          <a:lstStyle/>
          <a:p>
            <a:r>
              <a:rPr lang="en-US" b="1" dirty="0"/>
              <a:t>Employee Life Insurance</a:t>
            </a:r>
            <a:endParaRPr lang="en-US" dirty="0"/>
          </a:p>
          <a:p>
            <a:pPr marL="457200" indent="-457200">
              <a:buFont typeface="Arial" panose="020B0604020202020204" pitchFamily="34" charset="0"/>
              <a:buChar char="•"/>
            </a:pPr>
            <a:r>
              <a:rPr lang="en-US" dirty="0"/>
              <a:t>Basic Life automatically provided at 1.5x salary to a max of $500,000</a:t>
            </a:r>
          </a:p>
          <a:p>
            <a:pPr marL="457200" indent="-457200">
              <a:buFont typeface="Arial" panose="020B0604020202020204" pitchFamily="34" charset="0"/>
              <a:buChar char="•"/>
            </a:pPr>
            <a:r>
              <a:rPr lang="en-US" dirty="0"/>
              <a:t>Voluntary Supplemental Life Insurance.</a:t>
            </a:r>
          </a:p>
          <a:p>
            <a:pPr marL="1200150" lvl="1" indent="-457200">
              <a:buFont typeface="Arial" panose="020B0604020202020204" pitchFamily="34" charset="0"/>
              <a:buChar char="•"/>
            </a:pPr>
            <a:r>
              <a:rPr lang="en-US" dirty="0"/>
              <a:t>You - Up to 5x salary ($500k max)</a:t>
            </a:r>
          </a:p>
          <a:p>
            <a:pPr marL="1200150" lvl="1" indent="-457200">
              <a:buFont typeface="Arial" panose="020B0604020202020204" pitchFamily="34" charset="0"/>
              <a:buChar char="•"/>
            </a:pPr>
            <a:r>
              <a:rPr lang="en-US" dirty="0"/>
              <a:t>Guarantee Issue $250k when first eligible</a:t>
            </a:r>
            <a:endParaRPr lang="en-US" b="1" dirty="0"/>
          </a:p>
          <a:p>
            <a:r>
              <a:rPr lang="en-US" b="1" dirty="0"/>
              <a:t>Dependent Life Insurance</a:t>
            </a:r>
          </a:p>
          <a:p>
            <a:pPr marL="457200" indent="-457200">
              <a:buFont typeface="Arial" panose="020B0604020202020204" pitchFamily="34" charset="0"/>
              <a:buChar char="•"/>
            </a:pPr>
            <a:r>
              <a:rPr lang="en-US" dirty="0"/>
              <a:t>Spouse – Up to 100% of your approved amount</a:t>
            </a:r>
          </a:p>
          <a:p>
            <a:pPr marL="1200150" lvl="1" indent="-457200">
              <a:buFont typeface="Arial" panose="020B0604020202020204" pitchFamily="34" charset="0"/>
              <a:buChar char="•"/>
            </a:pPr>
            <a:r>
              <a:rPr lang="en-US" dirty="0"/>
              <a:t>Maximum of $100,000</a:t>
            </a:r>
          </a:p>
          <a:p>
            <a:pPr marL="1200150" lvl="1" indent="-457200">
              <a:buFont typeface="Arial" panose="020B0604020202020204" pitchFamily="34" charset="0"/>
              <a:buChar char="•"/>
            </a:pPr>
            <a:r>
              <a:rPr lang="en-US" dirty="0"/>
              <a:t>Guarantee Issue $25k when first eligible</a:t>
            </a:r>
          </a:p>
          <a:p>
            <a:pPr marL="457200" indent="-457200">
              <a:buFont typeface="Arial" panose="020B0604020202020204" pitchFamily="34" charset="0"/>
              <a:buChar char="•"/>
            </a:pPr>
            <a:r>
              <a:rPr lang="en-US" dirty="0"/>
              <a:t>Child(ren) – $5k ($1k &lt; 6 months) Guarantee Issue (no health questions)</a:t>
            </a:r>
          </a:p>
          <a:p>
            <a:endParaRPr lang="en-US" dirty="0"/>
          </a:p>
          <a:p>
            <a:pPr marL="285750" indent="-285750">
              <a:buFont typeface="Arial" panose="020B0604020202020204" pitchFamily="34" charset="0"/>
              <a:buChar char="•"/>
            </a:pPr>
            <a:r>
              <a:rPr lang="en-US" b="1" dirty="0"/>
              <a:t>Short-Term Disability </a:t>
            </a:r>
            <a:r>
              <a:rPr lang="en-US" dirty="0"/>
              <a:t>– The University automatically provides Short-Term Disability (STD) coverage to all full-time benefit-eligible faculty.</a:t>
            </a:r>
          </a:p>
          <a:p>
            <a:pPr marL="285750" indent="-285750">
              <a:buFont typeface="Arial" panose="020B0604020202020204" pitchFamily="34" charset="0"/>
              <a:buChar char="•"/>
            </a:pPr>
            <a:r>
              <a:rPr lang="en-US" b="1" dirty="0"/>
              <a:t>Long Term Disability </a:t>
            </a:r>
            <a:r>
              <a:rPr lang="en-US" dirty="0"/>
              <a:t>– The University automatically provides Long-Term Disability to all full-time benefit-eligible faculty.</a:t>
            </a:r>
          </a:p>
          <a:p>
            <a:pPr marL="457200" indent="-457200">
              <a:buFont typeface="Arial" panose="020B0604020202020204" pitchFamily="34" charset="0"/>
              <a:buChar char="•"/>
            </a:pPr>
            <a:endParaRPr lang="en-US" sz="2200" dirty="0"/>
          </a:p>
        </p:txBody>
      </p:sp>
    </p:spTree>
    <p:extLst>
      <p:ext uri="{BB962C8B-B14F-4D97-AF65-F5344CB8AC3E}">
        <p14:creationId xmlns:p14="http://schemas.microsoft.com/office/powerpoint/2010/main" val="185876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p:cNvSpPr/>
          <p:nvPr/>
        </p:nvSpPr>
        <p:spPr>
          <a:xfrm>
            <a:off x="1726577" y="2668915"/>
            <a:ext cx="628726" cy="541731"/>
          </a:xfrm>
          <a:prstGeom prst="hexagon">
            <a:avLst>
              <a:gd name="adj" fmla="val 28900"/>
              <a:gd name="vf" fmla="val 11547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36" name="Rectangle 35">
            <a:extLst>
              <a:ext uri="{FF2B5EF4-FFF2-40B4-BE49-F238E27FC236}">
                <a16:creationId xmlns:a16="http://schemas.microsoft.com/office/drawing/2014/main" id="{AF1657D5-F30A-4A11-8E02-D7F6CDBA3E93}"/>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03CEBE67-9689-48AA-904A-C0AF0945623F}"/>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Accident Plan</a:t>
            </a:r>
          </a:p>
        </p:txBody>
      </p:sp>
      <p:sp>
        <p:nvSpPr>
          <p:cNvPr id="17" name="TextBox 16"/>
          <p:cNvSpPr txBox="1"/>
          <p:nvPr/>
        </p:nvSpPr>
        <p:spPr>
          <a:xfrm>
            <a:off x="5589943" y="2081154"/>
            <a:ext cx="3445458" cy="1754326"/>
          </a:xfrm>
          <a:prstGeom prst="rect">
            <a:avLst/>
          </a:prstGeom>
          <a:noFill/>
        </p:spPr>
        <p:txBody>
          <a:bodyPr wrap="square" rtlCol="0">
            <a:spAutoFit/>
          </a:bodyPr>
          <a:lstStyle/>
          <a:p>
            <a:pPr algn="ctr"/>
            <a:r>
              <a:rPr lang="en-US" sz="2000" dirty="0">
                <a:solidFill>
                  <a:srgbClr val="A30042"/>
                </a:solidFill>
              </a:rPr>
              <a:t>Accident coverage is provided at no cost to employees who enroll in PPO 3 HSA </a:t>
            </a:r>
          </a:p>
          <a:p>
            <a:pPr algn="ctr"/>
            <a:r>
              <a:rPr lang="en-US" sz="1400" dirty="0">
                <a:solidFill>
                  <a:srgbClr val="A30042"/>
                </a:solidFill>
              </a:rPr>
              <a:t>(coverage for other dependents may be purchased voluntarily)</a:t>
            </a:r>
          </a:p>
        </p:txBody>
      </p:sp>
      <p:sp>
        <p:nvSpPr>
          <p:cNvPr id="28" name="Slide Number Placeholder 5">
            <a:extLst>
              <a:ext uri="{FF2B5EF4-FFF2-40B4-BE49-F238E27FC236}">
                <a16:creationId xmlns:a16="http://schemas.microsoft.com/office/drawing/2014/main" id="{42C60B17-4E4D-47AE-89EC-8F289D4A1EFB}"/>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solidFill>
                  <a:schemeClr val="accent2"/>
                </a:solidFill>
              </a:rPr>
              <a:pPr/>
              <a:t>28</a:t>
            </a:fld>
            <a:endParaRPr lang="en-US" dirty="0">
              <a:solidFill>
                <a:schemeClr val="accent2"/>
              </a:solidFill>
            </a:endParaRPr>
          </a:p>
        </p:txBody>
      </p:sp>
      <p:graphicFrame>
        <p:nvGraphicFramePr>
          <p:cNvPr id="4" name="Diagram 3"/>
          <p:cNvGraphicFramePr/>
          <p:nvPr>
            <p:extLst>
              <p:ext uri="{D42A27DB-BD31-4B8C-83A1-F6EECF244321}">
                <p14:modId xmlns:p14="http://schemas.microsoft.com/office/powerpoint/2010/main" val="3966477101"/>
              </p:ext>
            </p:extLst>
          </p:nvPr>
        </p:nvGraphicFramePr>
        <p:xfrm>
          <a:off x="369450" y="106848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6">
            <a:extLst>
              <a:ext uri="{FF2B5EF4-FFF2-40B4-BE49-F238E27FC236}">
                <a16:creationId xmlns:a16="http://schemas.microsoft.com/office/drawing/2014/main" id="{E246CDC1-0B8C-45C5-985F-4DBA96AAD80E}"/>
              </a:ext>
            </a:extLst>
          </p:cNvPr>
          <p:cNvSpPr>
            <a:spLocks noChangeArrowheads="1"/>
          </p:cNvSpPr>
          <p:nvPr/>
        </p:nvSpPr>
        <p:spPr bwMode="auto">
          <a:xfrm rot="10800000">
            <a:off x="2637002" y="1966033"/>
            <a:ext cx="3881146" cy="2591924"/>
          </a:xfrm>
          <a:prstGeom prst="flowChartInputOutput">
            <a:avLst/>
          </a:prstGeom>
          <a:solidFill>
            <a:schemeClr val="tx1"/>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14" name="AutoShape 7">
            <a:extLst>
              <a:ext uri="{FF2B5EF4-FFF2-40B4-BE49-F238E27FC236}">
                <a16:creationId xmlns:a16="http://schemas.microsoft.com/office/drawing/2014/main" id="{85197C28-5264-4A9C-9D23-9381FC84217F}"/>
              </a:ext>
            </a:extLst>
          </p:cNvPr>
          <p:cNvSpPr>
            <a:spLocks noChangeArrowheads="1"/>
          </p:cNvSpPr>
          <p:nvPr/>
        </p:nvSpPr>
        <p:spPr bwMode="auto">
          <a:xfrm rot="10800000">
            <a:off x="5861921" y="1966032"/>
            <a:ext cx="3881146" cy="2591924"/>
          </a:xfrm>
          <a:prstGeom prst="flowChartInputOutput">
            <a:avLst/>
          </a:prstGeom>
          <a:solidFill>
            <a:schemeClr val="tx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15" name="AutoShape 8">
            <a:extLst>
              <a:ext uri="{FF2B5EF4-FFF2-40B4-BE49-F238E27FC236}">
                <a16:creationId xmlns:a16="http://schemas.microsoft.com/office/drawing/2014/main" id="{C51BB703-A90D-443F-92FC-FB70A12D6655}"/>
              </a:ext>
            </a:extLst>
          </p:cNvPr>
          <p:cNvSpPr>
            <a:spLocks noChangeArrowheads="1"/>
          </p:cNvSpPr>
          <p:nvPr/>
        </p:nvSpPr>
        <p:spPr bwMode="auto">
          <a:xfrm rot="10800000">
            <a:off x="-587918" y="1966032"/>
            <a:ext cx="3879650" cy="2591924"/>
          </a:xfrm>
          <a:prstGeom prst="flowChartInputOutput">
            <a:avLst/>
          </a:prstGeom>
          <a:solidFill>
            <a:schemeClr val="bg1">
              <a:lumMod val="95000"/>
            </a:schemeClr>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23" name="Rectangle 22">
            <a:extLst>
              <a:ext uri="{FF2B5EF4-FFF2-40B4-BE49-F238E27FC236}">
                <a16:creationId xmlns:a16="http://schemas.microsoft.com/office/drawing/2014/main" id="{67478E04-2A06-4D80-861D-4435D346B2F3}"/>
              </a:ext>
            </a:extLst>
          </p:cNvPr>
          <p:cNvSpPr/>
          <p:nvPr/>
        </p:nvSpPr>
        <p:spPr>
          <a:xfrm>
            <a:off x="-6351" y="0"/>
            <a:ext cx="9144000"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136D7C0-F563-4154-975D-11847153E365}"/>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Critical illness</a:t>
            </a:r>
          </a:p>
        </p:txBody>
      </p:sp>
      <p:sp>
        <p:nvSpPr>
          <p:cNvPr id="16" name="TextBox 15"/>
          <p:cNvSpPr txBox="1"/>
          <p:nvPr/>
        </p:nvSpPr>
        <p:spPr>
          <a:xfrm>
            <a:off x="3080960" y="2972848"/>
            <a:ext cx="3102430" cy="1661993"/>
          </a:xfrm>
          <a:prstGeom prst="rect">
            <a:avLst/>
          </a:prstGeom>
          <a:noFill/>
        </p:spPr>
        <p:txBody>
          <a:bodyPr wrap="square" rtlCol="0">
            <a:spAutoFit/>
          </a:bodyPr>
          <a:lstStyle/>
          <a:p>
            <a:pPr>
              <a:lnSpc>
                <a:spcPct val="110000"/>
              </a:lnSpc>
              <a:spcBef>
                <a:spcPct val="20000"/>
              </a:spcBef>
              <a:buClr>
                <a:schemeClr val="tx1"/>
              </a:buClr>
              <a:buSzPct val="100000"/>
            </a:pPr>
            <a:r>
              <a:rPr lang="en-US" sz="1200" dirty="0">
                <a:solidFill>
                  <a:schemeClr val="bg1"/>
                </a:solidFill>
                <a:cs typeface="Myriad Pro" pitchFamily="34" charset="0"/>
              </a:rPr>
              <a:t>Additional costs due to a critical illness contribute to pressure you are already under at the worst possible time</a:t>
            </a:r>
          </a:p>
          <a:p>
            <a:pPr marL="427482" lvl="1" indent="-171450">
              <a:lnSpc>
                <a:spcPct val="110000"/>
              </a:lnSpc>
              <a:spcBef>
                <a:spcPct val="20000"/>
              </a:spcBef>
              <a:buClr>
                <a:schemeClr val="bg1"/>
              </a:buClr>
              <a:buSzPct val="100000"/>
              <a:buFont typeface="Arial" panose="020B0604020202020204" pitchFamily="34" charset="0"/>
              <a:buChar char="•"/>
            </a:pPr>
            <a:r>
              <a:rPr lang="en-US" sz="1200" dirty="0">
                <a:solidFill>
                  <a:schemeClr val="bg1"/>
                </a:solidFill>
                <a:cs typeface="Myriad Pro" pitchFamily="34" charset="0"/>
              </a:rPr>
              <a:t>Out-of-pocket medical expenses</a:t>
            </a:r>
          </a:p>
          <a:p>
            <a:pPr marL="427482" lvl="1" indent="-171450">
              <a:lnSpc>
                <a:spcPct val="110000"/>
              </a:lnSpc>
              <a:spcBef>
                <a:spcPct val="20000"/>
              </a:spcBef>
              <a:buClr>
                <a:schemeClr val="bg1"/>
              </a:buClr>
              <a:buSzPct val="100000"/>
              <a:buFont typeface="Arial" panose="020B0604020202020204" pitchFamily="34" charset="0"/>
              <a:buChar char="•"/>
            </a:pPr>
            <a:r>
              <a:rPr lang="en-US" sz="1200" dirty="0">
                <a:solidFill>
                  <a:schemeClr val="bg1"/>
                </a:solidFill>
                <a:cs typeface="Myriad Pro" pitchFamily="34" charset="0"/>
              </a:rPr>
              <a:t>Durable Medical Equipment</a:t>
            </a:r>
          </a:p>
          <a:p>
            <a:pPr marL="427482" lvl="1" indent="-171450">
              <a:lnSpc>
                <a:spcPct val="110000"/>
              </a:lnSpc>
              <a:spcBef>
                <a:spcPct val="20000"/>
              </a:spcBef>
              <a:buClr>
                <a:schemeClr val="bg1"/>
              </a:buClr>
              <a:buSzPct val="100000"/>
              <a:buFont typeface="Arial" panose="020B0604020202020204" pitchFamily="34" charset="0"/>
              <a:buChar char="•"/>
            </a:pPr>
            <a:r>
              <a:rPr lang="en-US" sz="1200" dirty="0">
                <a:solidFill>
                  <a:schemeClr val="bg1"/>
                </a:solidFill>
                <a:cs typeface="Myriad Pro" pitchFamily="34" charset="0"/>
              </a:rPr>
              <a:t>Lost income</a:t>
            </a:r>
          </a:p>
          <a:p>
            <a:pPr marL="427482" lvl="1" indent="-171450">
              <a:lnSpc>
                <a:spcPct val="110000"/>
              </a:lnSpc>
              <a:spcBef>
                <a:spcPct val="20000"/>
              </a:spcBef>
              <a:buClr>
                <a:schemeClr val="bg1"/>
              </a:buClr>
              <a:buSzPct val="100000"/>
              <a:buFont typeface="Arial" panose="020B0604020202020204" pitchFamily="34" charset="0"/>
              <a:buChar char="•"/>
            </a:pPr>
            <a:r>
              <a:rPr lang="en-US" sz="1200" dirty="0">
                <a:solidFill>
                  <a:schemeClr val="bg1"/>
                </a:solidFill>
                <a:cs typeface="Myriad Pro" pitchFamily="34" charset="0"/>
              </a:rPr>
              <a:t>Home modification</a:t>
            </a:r>
          </a:p>
        </p:txBody>
      </p:sp>
      <p:sp>
        <p:nvSpPr>
          <p:cNvPr id="26" name="TextBox 25"/>
          <p:cNvSpPr txBox="1"/>
          <p:nvPr/>
        </p:nvSpPr>
        <p:spPr>
          <a:xfrm>
            <a:off x="6433201" y="2354053"/>
            <a:ext cx="2728299" cy="1508105"/>
          </a:xfrm>
          <a:prstGeom prst="rect">
            <a:avLst/>
          </a:prstGeom>
          <a:noFill/>
        </p:spPr>
        <p:txBody>
          <a:bodyPr wrap="square" rtlCol="0">
            <a:spAutoFit/>
          </a:bodyPr>
          <a:lstStyle/>
          <a:p>
            <a:pPr algn="ctr"/>
            <a:r>
              <a:rPr lang="en-US" sz="1600" dirty="0">
                <a:solidFill>
                  <a:srgbClr val="A30042"/>
                </a:solidFill>
              </a:rPr>
              <a:t>$10,000 CI coverage is provided at no cost to employees who enroll in </a:t>
            </a:r>
          </a:p>
          <a:p>
            <a:pPr algn="ctr"/>
            <a:r>
              <a:rPr lang="en-US" sz="1600" dirty="0">
                <a:solidFill>
                  <a:srgbClr val="A30042"/>
                </a:solidFill>
              </a:rPr>
              <a:t>PPO 3 HSA </a:t>
            </a:r>
          </a:p>
          <a:p>
            <a:pPr algn="ctr"/>
            <a:r>
              <a:rPr lang="en-US" sz="1400" dirty="0">
                <a:solidFill>
                  <a:srgbClr val="A30042"/>
                </a:solidFill>
              </a:rPr>
              <a:t>(coverage for other dependents may be purchased voluntarily)</a:t>
            </a:r>
          </a:p>
        </p:txBody>
      </p:sp>
      <p:sp>
        <p:nvSpPr>
          <p:cNvPr id="27" name="TextBox 26"/>
          <p:cNvSpPr txBox="1"/>
          <p:nvPr/>
        </p:nvSpPr>
        <p:spPr>
          <a:xfrm>
            <a:off x="-6351" y="3174232"/>
            <a:ext cx="2643352" cy="877163"/>
          </a:xfrm>
          <a:prstGeom prst="rect">
            <a:avLst/>
          </a:prstGeom>
          <a:noFill/>
        </p:spPr>
        <p:txBody>
          <a:bodyPr wrap="square" rtlCol="0">
            <a:spAutoFit/>
          </a:bodyPr>
          <a:lstStyle/>
          <a:p>
            <a:pPr algn="ctr">
              <a:spcAft>
                <a:spcPts val="4200"/>
              </a:spcAft>
            </a:pPr>
            <a:r>
              <a:rPr lang="en-US" sz="1700" dirty="0">
                <a:solidFill>
                  <a:schemeClr val="accent1"/>
                </a:solidFill>
                <a:latin typeface="+mj-lt"/>
                <a:cs typeface="Open Sans"/>
              </a:rPr>
              <a:t>You choose either a $10,000 or $20,000 lump sum benefit</a:t>
            </a:r>
          </a:p>
        </p:txBody>
      </p:sp>
      <p:pic>
        <p:nvPicPr>
          <p:cNvPr id="29" name="Picture 28" descr="noun_1196036.png"/>
          <p:cNvPicPr>
            <a:picLocks noChangeAspect="1"/>
          </p:cNvPicPr>
          <p:nvPr/>
        </p:nvPicPr>
        <p:blipFill>
          <a:blip r:embed="rId3"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926810" y="2093366"/>
            <a:ext cx="862290" cy="862288"/>
          </a:xfrm>
          <a:prstGeom prst="rect">
            <a:avLst/>
          </a:prstGeom>
        </p:spPr>
      </p:pic>
      <p:pic>
        <p:nvPicPr>
          <p:cNvPr id="30" name="Picture 29" descr="noun_1630315.png"/>
          <p:cNvPicPr>
            <a:picLocks noChangeAspect="1"/>
          </p:cNvPicPr>
          <p:nvPr/>
        </p:nvPicPr>
        <p:blipFill>
          <a:blip r:embed="rId4"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3926197" y="2129167"/>
            <a:ext cx="750802" cy="750802"/>
          </a:xfrm>
          <a:prstGeom prst="rect">
            <a:avLst/>
          </a:prstGeom>
        </p:spPr>
      </p:pic>
      <p:pic>
        <p:nvPicPr>
          <p:cNvPr id="31" name="Picture 30" descr="noun_1262766.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998112" y="2133403"/>
            <a:ext cx="792612" cy="792612"/>
          </a:xfrm>
          <a:prstGeom prst="rect">
            <a:avLst/>
          </a:prstGeom>
        </p:spPr>
      </p:pic>
      <p:sp>
        <p:nvSpPr>
          <p:cNvPr id="22" name="Slide Number Placeholder 5">
            <a:extLst>
              <a:ext uri="{FF2B5EF4-FFF2-40B4-BE49-F238E27FC236}">
                <a16:creationId xmlns:a16="http://schemas.microsoft.com/office/drawing/2014/main" id="{2700C24F-86B0-4234-9CD3-BE7B25C91246}"/>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29</a:t>
            </a:fld>
            <a:endParaRPr lang="en-US" dirty="0"/>
          </a:p>
        </p:txBody>
      </p:sp>
      <p:sp>
        <p:nvSpPr>
          <p:cNvPr id="21" name="TextBox 20">
            <a:extLst>
              <a:ext uri="{FF2B5EF4-FFF2-40B4-BE49-F238E27FC236}">
                <a16:creationId xmlns:a16="http://schemas.microsoft.com/office/drawing/2014/main" id="{48E63E61-A8E7-4500-80AA-B5E7F4F12E97}"/>
              </a:ext>
            </a:extLst>
          </p:cNvPr>
          <p:cNvSpPr txBox="1"/>
          <p:nvPr/>
        </p:nvSpPr>
        <p:spPr>
          <a:xfrm>
            <a:off x="319856" y="876453"/>
            <a:ext cx="8624638" cy="954107"/>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marL="0" lvl="1">
              <a:lnSpc>
                <a:spcPct val="110000"/>
              </a:lnSpc>
              <a:spcBef>
                <a:spcPct val="20000"/>
              </a:spcBef>
              <a:buClr>
                <a:schemeClr val="tx1"/>
              </a:buClr>
            </a:pPr>
            <a:r>
              <a:rPr lang="en-US" sz="2000" dirty="0">
                <a:solidFill>
                  <a:srgbClr val="A30042"/>
                </a:solidFill>
              </a:rPr>
              <a:t>Critical Illness (CI) pays a Lump sum benefit directly to you upon diagnosis of a covered critical illness.</a:t>
            </a:r>
          </a:p>
        </p:txBody>
      </p:sp>
      <p:sp>
        <p:nvSpPr>
          <p:cNvPr id="2" name="Rectangle 1"/>
          <p:cNvSpPr/>
          <p:nvPr/>
        </p:nvSpPr>
        <p:spPr>
          <a:xfrm>
            <a:off x="1199999" y="4575150"/>
            <a:ext cx="6864351" cy="584775"/>
          </a:xfrm>
          <a:prstGeom prst="rect">
            <a:avLst/>
          </a:prstGeom>
        </p:spPr>
        <p:txBody>
          <a:bodyPr wrap="square">
            <a:spAutoFit/>
          </a:bodyPr>
          <a:lstStyle/>
          <a:p>
            <a:pPr algn="ctr"/>
            <a:r>
              <a:rPr lang="en-US" sz="1600" dirty="0"/>
              <a:t>This benefit includes a wellness benefit – if you receive a health screening you will receive $50.</a:t>
            </a:r>
          </a:p>
        </p:txBody>
      </p:sp>
      <p:pic>
        <p:nvPicPr>
          <p:cNvPr id="25" name="Picture 24"/>
          <p:cNvPicPr>
            <a:picLocks noChangeAspect="1"/>
          </p:cNvPicPr>
          <p:nvPr/>
        </p:nvPicPr>
        <p:blipFill>
          <a:blip r:embed="rId6"/>
          <a:stretch>
            <a:fillRect/>
          </a:stretch>
        </p:blipFill>
        <p:spPr>
          <a:xfrm>
            <a:off x="1164346" y="4580963"/>
            <a:ext cx="460144" cy="4601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2" y="2121408"/>
            <a:ext cx="5135270" cy="646331"/>
          </a:xfrm>
          <a:prstGeom prst="rect">
            <a:avLst/>
          </a:prstGeom>
          <a:noFill/>
        </p:spPr>
        <p:txBody>
          <a:bodyPr wrap="square" rtlCol="0">
            <a:spAutoFit/>
          </a:bodyPr>
          <a:lstStyle/>
          <a:p>
            <a:pPr algn="ctr"/>
            <a:r>
              <a:rPr lang="en-US" sz="3600" dirty="0"/>
              <a:t>Overview</a:t>
            </a:r>
          </a:p>
        </p:txBody>
      </p:sp>
      <p:sp>
        <p:nvSpPr>
          <p:cNvPr id="4" name="TextBox 3"/>
          <p:cNvSpPr txBox="1"/>
          <p:nvPr/>
        </p:nvSpPr>
        <p:spPr>
          <a:xfrm>
            <a:off x="175564" y="270663"/>
            <a:ext cx="2860243" cy="523220"/>
          </a:xfrm>
          <a:prstGeom prst="rect">
            <a:avLst/>
          </a:prstGeom>
          <a:noFill/>
        </p:spPr>
        <p:txBody>
          <a:bodyPr wrap="square" rtlCol="0">
            <a:spAutoFit/>
          </a:bodyPr>
          <a:lstStyle/>
          <a:p>
            <a:r>
              <a:rPr lang="en-US" sz="2800" dirty="0">
                <a:solidFill>
                  <a:srgbClr val="A30042"/>
                </a:solidFill>
              </a:rPr>
              <a:t>Section 1</a:t>
            </a:r>
          </a:p>
        </p:txBody>
      </p:sp>
    </p:spTree>
    <p:extLst>
      <p:ext uri="{BB962C8B-B14F-4D97-AF65-F5344CB8AC3E}">
        <p14:creationId xmlns:p14="http://schemas.microsoft.com/office/powerpoint/2010/main" val="221375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011E9E9-D42E-413D-96BB-A899A48FA1D8}"/>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2CE505D-CF4B-4D54-8BAC-1B94BAA03014}"/>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OTHER Benefits</a:t>
            </a:r>
          </a:p>
        </p:txBody>
      </p:sp>
      <p:sp>
        <p:nvSpPr>
          <p:cNvPr id="25" name="Slide Number Placeholder 5">
            <a:extLst>
              <a:ext uri="{FF2B5EF4-FFF2-40B4-BE49-F238E27FC236}">
                <a16:creationId xmlns:a16="http://schemas.microsoft.com/office/drawing/2014/main" id="{A9DA4FCE-1A29-4C55-83EB-DFA23D75178B}"/>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solidFill>
                  <a:schemeClr val="accent2"/>
                </a:solidFill>
              </a:rPr>
              <a:pPr/>
              <a:t>30</a:t>
            </a:fld>
            <a:endParaRPr lang="en-US" dirty="0">
              <a:solidFill>
                <a:schemeClr val="accent2"/>
              </a:solidFill>
            </a:endParaRPr>
          </a:p>
        </p:txBody>
      </p:sp>
      <p:pic>
        <p:nvPicPr>
          <p:cNvPr id="2050" name="Picture 2" descr="Image result for other employer sponsored benef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020" y="620422"/>
            <a:ext cx="4057980" cy="452307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56">
            <a:extLst>
              <a:ext uri="{FF2B5EF4-FFF2-40B4-BE49-F238E27FC236}">
                <a16:creationId xmlns:a16="http://schemas.microsoft.com/office/drawing/2014/main" id="{07C9048D-8E0B-43D9-8E7A-6AAF11D8802B}"/>
              </a:ext>
            </a:extLst>
          </p:cNvPr>
          <p:cNvSpPr/>
          <p:nvPr/>
        </p:nvSpPr>
        <p:spPr>
          <a:xfrm flipH="1">
            <a:off x="5086020" y="640567"/>
            <a:ext cx="4855479" cy="6043725"/>
          </a:xfrm>
          <a:custGeom>
            <a:avLst/>
            <a:gdLst>
              <a:gd name="connsiteX0" fmla="*/ 0 w 3854452"/>
              <a:gd name="connsiteY0" fmla="*/ 0 h 4536310"/>
              <a:gd name="connsiteX1" fmla="*/ 3854452 w 3854452"/>
              <a:gd name="connsiteY1" fmla="*/ 0 h 4536310"/>
              <a:gd name="connsiteX2" fmla="*/ 3854452 w 3854452"/>
              <a:gd name="connsiteY2" fmla="*/ 4536310 h 4536310"/>
              <a:gd name="connsiteX3" fmla="*/ 0 w 3854452"/>
              <a:gd name="connsiteY3" fmla="*/ 4536310 h 4536310"/>
              <a:gd name="connsiteX4" fmla="*/ 0 w 3854452"/>
              <a:gd name="connsiteY4" fmla="*/ 0 h 4536310"/>
              <a:gd name="connsiteX0" fmla="*/ 0 w 3854452"/>
              <a:gd name="connsiteY0" fmla="*/ 0 h 4536310"/>
              <a:gd name="connsiteX1" fmla="*/ 3854452 w 3854452"/>
              <a:gd name="connsiteY1" fmla="*/ 0 h 4536310"/>
              <a:gd name="connsiteX2" fmla="*/ 3854452 w 3854452"/>
              <a:gd name="connsiteY2" fmla="*/ 4536310 h 4536310"/>
              <a:gd name="connsiteX3" fmla="*/ 0 w 3854452"/>
              <a:gd name="connsiteY3" fmla="*/ 3515230 h 4536310"/>
              <a:gd name="connsiteX4" fmla="*/ 0 w 3854452"/>
              <a:gd name="connsiteY4" fmla="*/ 0 h 4536310"/>
              <a:gd name="connsiteX0" fmla="*/ 0 w 3854452"/>
              <a:gd name="connsiteY0" fmla="*/ 909825 h 4536310"/>
              <a:gd name="connsiteX1" fmla="*/ 3854452 w 3854452"/>
              <a:gd name="connsiteY1" fmla="*/ 0 h 4536310"/>
              <a:gd name="connsiteX2" fmla="*/ 3854452 w 3854452"/>
              <a:gd name="connsiteY2" fmla="*/ 4536310 h 4536310"/>
              <a:gd name="connsiteX3" fmla="*/ 0 w 3854452"/>
              <a:gd name="connsiteY3" fmla="*/ 3515230 h 4536310"/>
              <a:gd name="connsiteX4" fmla="*/ 0 w 3854452"/>
              <a:gd name="connsiteY4" fmla="*/ 909825 h 4536310"/>
              <a:gd name="connsiteX0" fmla="*/ 0 w 3854452"/>
              <a:gd name="connsiteY0" fmla="*/ 40309 h 3666794"/>
              <a:gd name="connsiteX1" fmla="*/ 3854452 w 3854452"/>
              <a:gd name="connsiteY1" fmla="*/ 0 h 3666794"/>
              <a:gd name="connsiteX2" fmla="*/ 3854452 w 3854452"/>
              <a:gd name="connsiteY2" fmla="*/ 3666794 h 3666794"/>
              <a:gd name="connsiteX3" fmla="*/ 0 w 3854452"/>
              <a:gd name="connsiteY3" fmla="*/ 2645714 h 3666794"/>
              <a:gd name="connsiteX4" fmla="*/ 0 w 3854452"/>
              <a:gd name="connsiteY4" fmla="*/ 40309 h 3666794"/>
              <a:gd name="connsiteX0" fmla="*/ 0 w 3854452"/>
              <a:gd name="connsiteY0" fmla="*/ 11517 h 3638002"/>
              <a:gd name="connsiteX1" fmla="*/ 3846882 w 3854452"/>
              <a:gd name="connsiteY1" fmla="*/ 0 h 3638002"/>
              <a:gd name="connsiteX2" fmla="*/ 3854452 w 3854452"/>
              <a:gd name="connsiteY2" fmla="*/ 3638002 h 3638002"/>
              <a:gd name="connsiteX3" fmla="*/ 0 w 3854452"/>
              <a:gd name="connsiteY3" fmla="*/ 2616922 h 3638002"/>
              <a:gd name="connsiteX4" fmla="*/ 0 w 3854452"/>
              <a:gd name="connsiteY4" fmla="*/ 11517 h 3638002"/>
              <a:gd name="connsiteX0" fmla="*/ 0 w 3854452"/>
              <a:gd name="connsiteY0" fmla="*/ 720 h 3627205"/>
              <a:gd name="connsiteX1" fmla="*/ 3850667 w 3854452"/>
              <a:gd name="connsiteY1" fmla="*/ 0 h 3627205"/>
              <a:gd name="connsiteX2" fmla="*/ 3854452 w 3854452"/>
              <a:gd name="connsiteY2" fmla="*/ 3627205 h 3627205"/>
              <a:gd name="connsiteX3" fmla="*/ 0 w 3854452"/>
              <a:gd name="connsiteY3" fmla="*/ 2606125 h 3627205"/>
              <a:gd name="connsiteX4" fmla="*/ 0 w 3854452"/>
              <a:gd name="connsiteY4" fmla="*/ 720 h 3627205"/>
              <a:gd name="connsiteX0" fmla="*/ 0 w 3858695"/>
              <a:gd name="connsiteY0" fmla="*/ 720 h 3627205"/>
              <a:gd name="connsiteX1" fmla="*/ 3858237 w 3858695"/>
              <a:gd name="connsiteY1" fmla="*/ 0 h 3627205"/>
              <a:gd name="connsiteX2" fmla="*/ 3854452 w 3858695"/>
              <a:gd name="connsiteY2" fmla="*/ 3627205 h 3627205"/>
              <a:gd name="connsiteX3" fmla="*/ 0 w 3858695"/>
              <a:gd name="connsiteY3" fmla="*/ 2606125 h 3627205"/>
              <a:gd name="connsiteX4" fmla="*/ 0 w 3858695"/>
              <a:gd name="connsiteY4" fmla="*/ 720 h 36272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95" h="3627205">
                <a:moveTo>
                  <a:pt x="0" y="720"/>
                </a:moveTo>
                <a:lnTo>
                  <a:pt x="3858237" y="0"/>
                </a:lnTo>
                <a:cubicBezTo>
                  <a:pt x="3860760" y="1212667"/>
                  <a:pt x="3851929" y="2414538"/>
                  <a:pt x="3854452" y="3627205"/>
                </a:cubicBezTo>
                <a:lnTo>
                  <a:pt x="0" y="2606125"/>
                </a:lnTo>
                <a:lnTo>
                  <a:pt x="0" y="720"/>
                </a:lnTo>
                <a:close/>
              </a:path>
            </a:pathLst>
          </a:custGeom>
          <a:solidFill>
            <a:schemeClr val="tx1">
              <a:lumMod val="20000"/>
              <a:lumOff val="80000"/>
              <a:alpha val="6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idx="1"/>
          </p:nvPr>
        </p:nvSpPr>
        <p:spPr>
          <a:xfrm>
            <a:off x="357437" y="1115520"/>
            <a:ext cx="5856927" cy="3394472"/>
          </a:xfrm>
          <a:prstGeom prst="rect">
            <a:avLst/>
          </a:prstGeom>
        </p:spPr>
        <p:txBody>
          <a:bodyPr>
            <a:normAutofit fontScale="77500" lnSpcReduction="20000"/>
          </a:bodyPr>
          <a:lstStyle/>
          <a:p>
            <a:pPr>
              <a:lnSpc>
                <a:spcPct val="150000"/>
              </a:lnSpc>
              <a:buClr>
                <a:srgbClr val="A30042"/>
              </a:buClr>
              <a:buSzPct val="150000"/>
              <a:buFont typeface="Wingdings" panose="05000000000000000000" pitchFamily="2" charset="2"/>
              <a:buChar char="ü"/>
            </a:pPr>
            <a:r>
              <a:rPr lang="en-US" sz="2000" dirty="0">
                <a:solidFill>
                  <a:schemeClr val="accent1"/>
                </a:solidFill>
              </a:rPr>
              <a:t>Employee Assistance Program (EAP) </a:t>
            </a:r>
          </a:p>
          <a:p>
            <a:pPr>
              <a:lnSpc>
                <a:spcPct val="150000"/>
              </a:lnSpc>
              <a:buClr>
                <a:srgbClr val="A30042"/>
              </a:buClr>
              <a:buSzPct val="150000"/>
              <a:buFont typeface="Wingdings" panose="05000000000000000000" pitchFamily="2" charset="2"/>
              <a:buChar char="Ø"/>
            </a:pPr>
            <a:r>
              <a:rPr lang="en-US" sz="800" b="1" i="1" dirty="0">
                <a:solidFill>
                  <a:srgbClr val="A30042"/>
                </a:solidFill>
              </a:rPr>
              <a:t>Mental health is important.</a:t>
            </a:r>
            <a:r>
              <a:rPr lang="en-US" sz="800" i="1" dirty="0">
                <a:solidFill>
                  <a:srgbClr val="A30042"/>
                </a:solidFill>
              </a:rPr>
              <a:t> If you or someone that you are caring for are in need of </a:t>
            </a:r>
          </a:p>
          <a:p>
            <a:pPr marL="0" indent="0">
              <a:lnSpc>
                <a:spcPct val="150000"/>
              </a:lnSpc>
              <a:buClr>
                <a:srgbClr val="A30042"/>
              </a:buClr>
              <a:buSzPct val="150000"/>
              <a:buNone/>
            </a:pPr>
            <a:r>
              <a:rPr lang="en-US" sz="800" i="1" dirty="0">
                <a:solidFill>
                  <a:srgbClr val="A30042"/>
                </a:solidFill>
              </a:rPr>
              <a:t>            mental health and wellness support, please utilize the (EAP) at 800.456.6327</a:t>
            </a:r>
          </a:p>
          <a:p>
            <a:pPr>
              <a:lnSpc>
                <a:spcPct val="150000"/>
              </a:lnSpc>
              <a:buClr>
                <a:srgbClr val="A30042"/>
              </a:buClr>
              <a:buSzPct val="150000"/>
              <a:buFont typeface="Wingdings" panose="05000000000000000000" pitchFamily="2" charset="2"/>
              <a:buChar char="ü"/>
            </a:pPr>
            <a:r>
              <a:rPr lang="en-US" sz="2000" dirty="0">
                <a:solidFill>
                  <a:schemeClr val="accent1"/>
                </a:solidFill>
              </a:rPr>
              <a:t>Pre-paid legal</a:t>
            </a:r>
          </a:p>
          <a:p>
            <a:pPr>
              <a:lnSpc>
                <a:spcPct val="150000"/>
              </a:lnSpc>
              <a:buClr>
                <a:srgbClr val="A30042"/>
              </a:buClr>
              <a:buSzPct val="150000"/>
              <a:buFont typeface="Wingdings" panose="05000000000000000000" pitchFamily="2" charset="2"/>
              <a:buChar char="ü"/>
            </a:pPr>
            <a:r>
              <a:rPr lang="en-US" sz="2000" dirty="0">
                <a:solidFill>
                  <a:schemeClr val="accent1"/>
                </a:solidFill>
              </a:rPr>
              <a:t>Tuition benefit</a:t>
            </a:r>
          </a:p>
          <a:p>
            <a:pPr>
              <a:lnSpc>
                <a:spcPct val="150000"/>
              </a:lnSpc>
              <a:buClr>
                <a:srgbClr val="A30042"/>
              </a:buClr>
              <a:buSzPct val="150000"/>
              <a:buFont typeface="Wingdings" panose="05000000000000000000" pitchFamily="2" charset="2"/>
              <a:buChar char="ü"/>
            </a:pPr>
            <a:r>
              <a:rPr lang="en-US" sz="2000" dirty="0">
                <a:solidFill>
                  <a:schemeClr val="accent1"/>
                </a:solidFill>
              </a:rPr>
              <a:t>Child care tuition benefit (Kindercare)</a:t>
            </a:r>
          </a:p>
          <a:p>
            <a:pPr>
              <a:lnSpc>
                <a:spcPct val="150000"/>
              </a:lnSpc>
              <a:buClr>
                <a:srgbClr val="A30042"/>
              </a:buClr>
              <a:buSzPct val="150000"/>
              <a:buFont typeface="Wingdings" panose="05000000000000000000" pitchFamily="2" charset="2"/>
              <a:buChar char="ü"/>
            </a:pPr>
            <a:r>
              <a:rPr lang="en-US" sz="2000" dirty="0">
                <a:solidFill>
                  <a:schemeClr val="accent1"/>
                </a:solidFill>
              </a:rPr>
              <a:t>Pet insurance</a:t>
            </a:r>
          </a:p>
          <a:p>
            <a:pPr>
              <a:lnSpc>
                <a:spcPct val="150000"/>
              </a:lnSpc>
              <a:buClr>
                <a:srgbClr val="A30042"/>
              </a:buClr>
              <a:buSzPct val="150000"/>
              <a:buFont typeface="Wingdings" panose="05000000000000000000" pitchFamily="2" charset="2"/>
              <a:buChar char="ü"/>
            </a:pPr>
            <a:r>
              <a:rPr lang="en-US" sz="2000" dirty="0">
                <a:solidFill>
                  <a:schemeClr val="accent1"/>
                </a:solidFill>
              </a:rPr>
              <a:t>Employee discounts - </a:t>
            </a:r>
            <a:r>
              <a:rPr lang="en-US" sz="2000" dirty="0">
                <a:latin typeface="Myriad Pro" panose="020B0503030403020204" charset="0"/>
                <a:hlinkClick r:id="rId4"/>
              </a:rPr>
              <a:t>www.luc.edu/hr/discounts</a:t>
            </a:r>
            <a:endParaRPr lang="en-US" sz="2000" dirty="0">
              <a:solidFill>
                <a:schemeClr val="accent1"/>
              </a:solidFill>
            </a:endParaRPr>
          </a:p>
          <a:p>
            <a:pPr>
              <a:lnSpc>
                <a:spcPct val="150000"/>
              </a:lnSpc>
              <a:buClr>
                <a:srgbClr val="A30042"/>
              </a:buClr>
              <a:buSzPct val="150000"/>
              <a:buFont typeface="Wingdings" panose="05000000000000000000" pitchFamily="2" charset="2"/>
              <a:buChar char="ü"/>
            </a:pPr>
            <a:r>
              <a:rPr lang="en-US" sz="2000" dirty="0">
                <a:solidFill>
                  <a:schemeClr val="accent1"/>
                </a:solidFill>
              </a:rPr>
              <a:t>Quarterly Wellness Program</a:t>
            </a:r>
            <a:br>
              <a:rPr lang="en-US" sz="2000" dirty="0">
                <a:solidFill>
                  <a:schemeClr val="accent1"/>
                </a:solidFill>
              </a:rPr>
            </a:br>
            <a:endParaRPr lang="en-US" sz="2000" dirty="0">
              <a:solidFill>
                <a:schemeClr val="accent1"/>
              </a:solidFill>
            </a:endParaRPr>
          </a:p>
        </p:txBody>
      </p:sp>
    </p:spTree>
    <p:extLst>
      <p:ext uri="{BB962C8B-B14F-4D97-AF65-F5344CB8AC3E}">
        <p14:creationId xmlns:p14="http://schemas.microsoft.com/office/powerpoint/2010/main" val="3783393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619" y="263348"/>
            <a:ext cx="2860243" cy="523220"/>
          </a:xfrm>
          <a:prstGeom prst="rect">
            <a:avLst/>
          </a:prstGeom>
          <a:noFill/>
        </p:spPr>
        <p:txBody>
          <a:bodyPr wrap="square" rtlCol="0">
            <a:spAutoFit/>
          </a:bodyPr>
          <a:lstStyle/>
          <a:p>
            <a:r>
              <a:rPr lang="en-US" sz="2800" dirty="0">
                <a:solidFill>
                  <a:srgbClr val="A30042"/>
                </a:solidFill>
              </a:rPr>
              <a:t>Section 5</a:t>
            </a:r>
          </a:p>
        </p:txBody>
      </p:sp>
      <p:sp>
        <p:nvSpPr>
          <p:cNvPr id="3" name="TextBox 2"/>
          <p:cNvSpPr txBox="1"/>
          <p:nvPr/>
        </p:nvSpPr>
        <p:spPr>
          <a:xfrm>
            <a:off x="-416967" y="1909267"/>
            <a:ext cx="6364224" cy="1384995"/>
          </a:xfrm>
          <a:prstGeom prst="rect">
            <a:avLst/>
          </a:prstGeom>
          <a:noFill/>
        </p:spPr>
        <p:txBody>
          <a:bodyPr wrap="square" rtlCol="0">
            <a:spAutoFit/>
          </a:bodyPr>
          <a:lstStyle/>
          <a:p>
            <a:pPr algn="ctr"/>
            <a:r>
              <a:rPr lang="en-US" sz="2800" dirty="0"/>
              <a:t>Enrolling in benefits</a:t>
            </a:r>
          </a:p>
          <a:p>
            <a:pPr algn="ctr"/>
            <a:r>
              <a:rPr lang="en-US" sz="2800" dirty="0"/>
              <a:t>&amp; </a:t>
            </a:r>
          </a:p>
          <a:p>
            <a:pPr algn="ctr"/>
            <a:r>
              <a:rPr lang="en-US" sz="2800" dirty="0"/>
              <a:t>Questions and answers</a:t>
            </a:r>
          </a:p>
        </p:txBody>
      </p:sp>
    </p:spTree>
    <p:extLst>
      <p:ext uri="{BB962C8B-B14F-4D97-AF65-F5344CB8AC3E}">
        <p14:creationId xmlns:p14="http://schemas.microsoft.com/office/powerpoint/2010/main" val="389459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4DA99C-373B-4C46-AAF1-1AFDA680080F}"/>
              </a:ext>
            </a:extLst>
          </p:cNvPr>
          <p:cNvSpPr/>
          <p:nvPr/>
        </p:nvSpPr>
        <p:spPr>
          <a:xfrm>
            <a:off x="-18756" y="-10498"/>
            <a:ext cx="9159876"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BA6AF9A-CFAD-441C-B7EE-561C7AB4575B}"/>
              </a:ext>
            </a:extLst>
          </p:cNvPr>
          <p:cNvSpPr txBox="1"/>
          <p:nvPr/>
        </p:nvSpPr>
        <p:spPr>
          <a:xfrm>
            <a:off x="235149" y="2882"/>
            <a:ext cx="5366643"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effectLst/>
                <a:latin typeface="+mj-lt"/>
                <a:ea typeface="Roboto Condensed" panose="02000000000000000000" pitchFamily="2" charset="0"/>
                <a:cs typeface="Open Sans"/>
              </a:rPr>
              <a:t>Enrolling in benefits</a:t>
            </a:r>
          </a:p>
        </p:txBody>
      </p:sp>
      <p:sp>
        <p:nvSpPr>
          <p:cNvPr id="26" name="Slide Number Placeholder 5">
            <a:extLst>
              <a:ext uri="{FF2B5EF4-FFF2-40B4-BE49-F238E27FC236}">
                <a16:creationId xmlns:a16="http://schemas.microsoft.com/office/drawing/2014/main" id="{54C9C3BA-C72C-44D7-AE66-5E4807BA88E2}"/>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32</a:t>
            </a:fld>
            <a:endParaRPr lang="en-US" dirty="0"/>
          </a:p>
        </p:txBody>
      </p:sp>
      <p:sp>
        <p:nvSpPr>
          <p:cNvPr id="2" name="AutoShape 2">
            <a:extLst>
              <a:ext uri="{FF2B5EF4-FFF2-40B4-BE49-F238E27FC236}">
                <a16:creationId xmlns:a16="http://schemas.microsoft.com/office/drawing/2014/main" id="{DC28EAF4-6CDD-4D40-949D-6A9A59782E0A}"/>
              </a:ext>
            </a:extLst>
          </p:cNvPr>
          <p:cNvSpPr>
            <a:spLocks noChangeArrowheads="1"/>
          </p:cNvSpPr>
          <p:nvPr/>
        </p:nvSpPr>
        <p:spPr bwMode="auto">
          <a:xfrm rot="5400000">
            <a:off x="5905371" y="70816"/>
            <a:ext cx="2349761" cy="3547569"/>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 h="10000">
                <a:moveTo>
                  <a:pt x="0" y="10000"/>
                </a:moveTo>
                <a:lnTo>
                  <a:pt x="2000" y="0"/>
                </a:lnTo>
                <a:lnTo>
                  <a:pt x="9214" y="0"/>
                </a:lnTo>
                <a:lnTo>
                  <a:pt x="8000" y="10000"/>
                </a:lnTo>
                <a:lnTo>
                  <a:pt x="0" y="10000"/>
                </a:lnTo>
                <a:close/>
              </a:path>
            </a:pathLst>
          </a:custGeom>
          <a:solidFill>
            <a:srgbClr val="A3004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21" name="Text Box 3">
            <a:extLst>
              <a:ext uri="{FF2B5EF4-FFF2-40B4-BE49-F238E27FC236}">
                <a16:creationId xmlns:a16="http://schemas.microsoft.com/office/drawing/2014/main" id="{DBFA7B0C-8BFD-4325-8694-6BCA533B32D2}"/>
              </a:ext>
            </a:extLst>
          </p:cNvPr>
          <p:cNvSpPr txBox="1">
            <a:spLocks noChangeArrowheads="1"/>
          </p:cNvSpPr>
          <p:nvPr/>
        </p:nvSpPr>
        <p:spPr bwMode="auto">
          <a:xfrm>
            <a:off x="5674354" y="1197414"/>
            <a:ext cx="2643387" cy="163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285750" lvl="0" indent="-285750" defTabSz="914400" eaLnBrk="0" fontAlgn="base" hangingPunct="0">
              <a:lnSpc>
                <a:spcPts val="2000"/>
              </a:lnSpc>
              <a:spcBef>
                <a:spcPts val="500"/>
              </a:spcBef>
              <a:spcAft>
                <a:spcPts val="500"/>
              </a:spcAft>
            </a:pPr>
            <a:r>
              <a:rPr lang="en-US" altLang="en-US" sz="1200" dirty="0">
                <a:solidFill>
                  <a:schemeClr val="bg1"/>
                </a:solidFill>
                <a:latin typeface="+mj-lt"/>
              </a:rPr>
              <a:t>     Complete your new hire benefit enrollment in ESS within 31 days of your start date. </a:t>
            </a:r>
          </a:p>
        </p:txBody>
      </p:sp>
      <p:graphicFrame>
        <p:nvGraphicFramePr>
          <p:cNvPr id="5" name="Diagram 4"/>
          <p:cNvGraphicFramePr/>
          <p:nvPr>
            <p:extLst>
              <p:ext uri="{D42A27DB-BD31-4B8C-83A1-F6EECF244321}">
                <p14:modId xmlns:p14="http://schemas.microsoft.com/office/powerpoint/2010/main" val="3978291509"/>
              </p:ext>
            </p:extLst>
          </p:nvPr>
        </p:nvGraphicFramePr>
        <p:xfrm>
          <a:off x="940024" y="916493"/>
          <a:ext cx="3939074" cy="354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42" y="1055483"/>
            <a:ext cx="325544" cy="3255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42" y="2287199"/>
            <a:ext cx="325544" cy="3255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957" y="2891183"/>
            <a:ext cx="325544" cy="32554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261" y="3530459"/>
            <a:ext cx="325544" cy="32554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195" y="1668399"/>
            <a:ext cx="325544" cy="3255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mage result for check 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860" y="4131673"/>
            <a:ext cx="325544" cy="3255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6791655" y="2774882"/>
            <a:ext cx="2062381" cy="1682335"/>
          </a:xfrm>
          <a:prstGeom prst="rect">
            <a:avLst/>
          </a:prstGeom>
        </p:spPr>
      </p:pic>
      <p:sp>
        <p:nvSpPr>
          <p:cNvPr id="7" name="Rectangle 6"/>
          <p:cNvSpPr/>
          <p:nvPr/>
        </p:nvSpPr>
        <p:spPr>
          <a:xfrm>
            <a:off x="4581099" y="3937337"/>
            <a:ext cx="4572000" cy="769441"/>
          </a:xfrm>
          <a:prstGeom prst="rect">
            <a:avLst/>
          </a:prstGeom>
        </p:spPr>
        <p:txBody>
          <a:bodyPr>
            <a:spAutoFit/>
          </a:bodyPr>
          <a:lstStyle/>
          <a:p>
            <a:pPr lvl="1"/>
            <a:r>
              <a:rPr lang="en-US" sz="2400" dirty="0"/>
              <a:t>Visit ALEX: </a:t>
            </a:r>
            <a:r>
              <a:rPr lang="en-US" sz="2000" u="sng" dirty="0">
                <a:solidFill>
                  <a:srgbClr val="A30042"/>
                </a:solidFill>
              </a:rPr>
              <a:t>www.myalex.com/loyola/2021</a:t>
            </a:r>
            <a:endParaRPr lang="en-US" u="sng" dirty="0">
              <a:solidFill>
                <a:srgbClr val="A30042"/>
              </a:solidFill>
            </a:endParaRPr>
          </a:p>
        </p:txBody>
      </p:sp>
    </p:spTree>
    <p:extLst>
      <p:ext uri="{BB962C8B-B14F-4D97-AF65-F5344CB8AC3E}">
        <p14:creationId xmlns:p14="http://schemas.microsoft.com/office/powerpoint/2010/main" val="4284177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619" y="263348"/>
            <a:ext cx="2860243" cy="523220"/>
          </a:xfrm>
          <a:prstGeom prst="rect">
            <a:avLst/>
          </a:prstGeom>
          <a:noFill/>
        </p:spPr>
        <p:txBody>
          <a:bodyPr wrap="square" rtlCol="0">
            <a:spAutoFit/>
          </a:bodyPr>
          <a:lstStyle/>
          <a:p>
            <a:r>
              <a:rPr lang="en-US" sz="2800" dirty="0">
                <a:solidFill>
                  <a:srgbClr val="A30042"/>
                </a:solidFill>
              </a:rPr>
              <a:t>Section 6</a:t>
            </a:r>
          </a:p>
        </p:txBody>
      </p:sp>
      <p:sp>
        <p:nvSpPr>
          <p:cNvPr id="3" name="TextBox 2"/>
          <p:cNvSpPr txBox="1"/>
          <p:nvPr/>
        </p:nvSpPr>
        <p:spPr>
          <a:xfrm>
            <a:off x="-475489" y="2194560"/>
            <a:ext cx="6364224" cy="523220"/>
          </a:xfrm>
          <a:prstGeom prst="rect">
            <a:avLst/>
          </a:prstGeom>
          <a:noFill/>
        </p:spPr>
        <p:txBody>
          <a:bodyPr wrap="square" rtlCol="0">
            <a:spAutoFit/>
          </a:bodyPr>
          <a:lstStyle/>
          <a:p>
            <a:pPr algn="ctr"/>
            <a:r>
              <a:rPr lang="en-US" sz="2800" dirty="0"/>
              <a:t>Questions and Answers</a:t>
            </a:r>
          </a:p>
        </p:txBody>
      </p:sp>
    </p:spTree>
    <p:extLst>
      <p:ext uri="{BB962C8B-B14F-4D97-AF65-F5344CB8AC3E}">
        <p14:creationId xmlns:p14="http://schemas.microsoft.com/office/powerpoint/2010/main" val="4021399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976045"/>
            <a:ext cx="5691882" cy="646331"/>
          </a:xfrm>
          <a:prstGeom prst="rect">
            <a:avLst/>
          </a:prstGeom>
        </p:spPr>
        <p:txBody>
          <a:bodyPr wrap="square">
            <a:spAutoFit/>
          </a:bodyPr>
          <a:lstStyle/>
          <a:p>
            <a:pPr marL="342900" indent="-342900">
              <a:buFont typeface="Arial" panose="020B0604020202020204" pitchFamily="34" charset="0"/>
              <a:buChar char="•"/>
            </a:pPr>
            <a:r>
              <a:rPr lang="en-US" dirty="0">
                <a:latin typeface="Myriad Pro" panose="020B0503030403020204" charset="0"/>
              </a:rPr>
              <a:t>Feel free to contact </a:t>
            </a:r>
            <a:r>
              <a:rPr lang="en-US" dirty="0">
                <a:latin typeface="Myriad Pro" panose="020B0503030403020204" charset="0"/>
                <a:hlinkClick r:id="rId3"/>
              </a:rPr>
              <a:t>benefits@LUC.edu</a:t>
            </a:r>
            <a:r>
              <a:rPr lang="en-US" dirty="0">
                <a:latin typeface="Myriad Pro" panose="020B0503030403020204" charset="0"/>
              </a:rPr>
              <a:t> or 312.915.6175 with any benefits-related questions.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771" y="2553710"/>
            <a:ext cx="3760342" cy="2232865"/>
          </a:xfrm>
          <a:prstGeom prst="rect">
            <a:avLst/>
          </a:prstGeom>
        </p:spPr>
      </p:pic>
      <p:sp>
        <p:nvSpPr>
          <p:cNvPr id="6" name="Rectangle 5"/>
          <p:cNvSpPr/>
          <p:nvPr/>
        </p:nvSpPr>
        <p:spPr>
          <a:xfrm>
            <a:off x="81156" y="137044"/>
            <a:ext cx="5027310" cy="461665"/>
          </a:xfrm>
          <a:prstGeom prst="rect">
            <a:avLst/>
          </a:prstGeom>
        </p:spPr>
        <p:txBody>
          <a:bodyPr wrap="square">
            <a:spAutoFit/>
          </a:bodyPr>
          <a:lstStyle/>
          <a:p>
            <a:pPr algn="ctr"/>
            <a:r>
              <a:rPr lang="en-US" sz="2400" dirty="0">
                <a:latin typeface="Myriad Pro" panose="020B0503030403020204" charset="0"/>
              </a:rPr>
              <a:t>Benefit Questions… </a:t>
            </a:r>
          </a:p>
        </p:txBody>
      </p:sp>
    </p:spTree>
    <p:extLst>
      <p:ext uri="{BB962C8B-B14F-4D97-AF65-F5344CB8AC3E}">
        <p14:creationId xmlns:p14="http://schemas.microsoft.com/office/powerpoint/2010/main" val="3987545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3852" y="1684961"/>
            <a:ext cx="4356241" cy="584775"/>
          </a:xfrm>
          <a:prstGeom prst="rect">
            <a:avLst/>
          </a:prstGeom>
        </p:spPr>
        <p:txBody>
          <a:bodyPr wrap="square">
            <a:spAutoFit/>
          </a:bodyPr>
          <a:lstStyle/>
          <a:p>
            <a:r>
              <a:rPr lang="en-US" sz="3200" dirty="0">
                <a:latin typeface="Myriad Pro" panose="020B0503030403020204" charset="0"/>
              </a:rPr>
              <a:t>Thank You ! </a:t>
            </a:r>
          </a:p>
        </p:txBody>
      </p:sp>
    </p:spTree>
    <p:extLst>
      <p:ext uri="{BB962C8B-B14F-4D97-AF65-F5344CB8AC3E}">
        <p14:creationId xmlns:p14="http://schemas.microsoft.com/office/powerpoint/2010/main" val="422243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56">
            <a:extLst>
              <a:ext uri="{FF2B5EF4-FFF2-40B4-BE49-F238E27FC236}">
                <a16:creationId xmlns:a16="http://schemas.microsoft.com/office/drawing/2014/main" id="{A4BB9DD6-4A25-436D-A3CC-B48FD8EE80A7}"/>
              </a:ext>
            </a:extLst>
          </p:cNvPr>
          <p:cNvSpPr/>
          <p:nvPr/>
        </p:nvSpPr>
        <p:spPr>
          <a:xfrm rot="5400000" flipH="1" flipV="1">
            <a:off x="555136" y="71769"/>
            <a:ext cx="4579860" cy="5717455"/>
          </a:xfrm>
          <a:custGeom>
            <a:avLst/>
            <a:gdLst>
              <a:gd name="connsiteX0" fmla="*/ 0 w 3854452"/>
              <a:gd name="connsiteY0" fmla="*/ 0 h 4536310"/>
              <a:gd name="connsiteX1" fmla="*/ 3854452 w 3854452"/>
              <a:gd name="connsiteY1" fmla="*/ 0 h 4536310"/>
              <a:gd name="connsiteX2" fmla="*/ 3854452 w 3854452"/>
              <a:gd name="connsiteY2" fmla="*/ 4536310 h 4536310"/>
              <a:gd name="connsiteX3" fmla="*/ 0 w 3854452"/>
              <a:gd name="connsiteY3" fmla="*/ 4536310 h 4536310"/>
              <a:gd name="connsiteX4" fmla="*/ 0 w 3854452"/>
              <a:gd name="connsiteY4" fmla="*/ 0 h 4536310"/>
              <a:gd name="connsiteX0" fmla="*/ 0 w 3854452"/>
              <a:gd name="connsiteY0" fmla="*/ 0 h 4536310"/>
              <a:gd name="connsiteX1" fmla="*/ 3854452 w 3854452"/>
              <a:gd name="connsiteY1" fmla="*/ 0 h 4536310"/>
              <a:gd name="connsiteX2" fmla="*/ 3854452 w 3854452"/>
              <a:gd name="connsiteY2" fmla="*/ 4536310 h 4536310"/>
              <a:gd name="connsiteX3" fmla="*/ 0 w 3854452"/>
              <a:gd name="connsiteY3" fmla="*/ 3515230 h 4536310"/>
              <a:gd name="connsiteX4" fmla="*/ 0 w 3854452"/>
              <a:gd name="connsiteY4" fmla="*/ 0 h 4536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4452" h="4536310">
                <a:moveTo>
                  <a:pt x="0" y="0"/>
                </a:moveTo>
                <a:lnTo>
                  <a:pt x="3854452" y="0"/>
                </a:lnTo>
                <a:lnTo>
                  <a:pt x="3854452" y="4536310"/>
                </a:lnTo>
                <a:lnTo>
                  <a:pt x="0" y="3515230"/>
                </a:lnTo>
                <a:lnTo>
                  <a:pt x="0" y="0"/>
                </a:lnTo>
                <a:close/>
              </a:path>
            </a:pathLst>
          </a:custGeom>
          <a:solidFill>
            <a:schemeClr val="accent4">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322804-2526-4B51-85AE-158ECDCDD1DA}"/>
              </a:ext>
            </a:extLst>
          </p:cNvPr>
          <p:cNvSpPr/>
          <p:nvPr/>
        </p:nvSpPr>
        <p:spPr>
          <a:xfrm>
            <a:off x="-6352" y="0"/>
            <a:ext cx="9150351"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DDEBAFAC-5279-4BBB-B694-BEB8035B93CF}"/>
              </a:ext>
            </a:extLst>
          </p:cNvPr>
          <p:cNvSpPr txBox="1"/>
          <p:nvPr/>
        </p:nvSpPr>
        <p:spPr>
          <a:xfrm>
            <a:off x="235149" y="2882"/>
            <a:ext cx="35115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Important resources</a:t>
            </a:r>
          </a:p>
        </p:txBody>
      </p:sp>
      <p:sp>
        <p:nvSpPr>
          <p:cNvPr id="12" name="TextBox 11">
            <a:extLst>
              <a:ext uri="{FF2B5EF4-FFF2-40B4-BE49-F238E27FC236}">
                <a16:creationId xmlns:a16="http://schemas.microsoft.com/office/drawing/2014/main" id="{35D2FBA3-4E54-49CB-BCAF-331F26A94B19}"/>
              </a:ext>
            </a:extLst>
          </p:cNvPr>
          <p:cNvSpPr txBox="1"/>
          <p:nvPr/>
        </p:nvSpPr>
        <p:spPr>
          <a:xfrm>
            <a:off x="-29537" y="786178"/>
            <a:ext cx="5524620" cy="4225127"/>
          </a:xfrm>
          <a:prstGeom prst="rect">
            <a:avLst/>
          </a:prstGeom>
          <a:noFill/>
        </p:spPr>
        <p:txBody>
          <a:bodyPr wrap="square" lIns="36000" tIns="0" rIns="36000" bIns="36000" rtlCol="0">
            <a:noAutofit/>
          </a:bodyPr>
          <a:lstStyle/>
          <a:p>
            <a:pPr marL="514350" indent="-514350">
              <a:spcBef>
                <a:spcPts val="500"/>
              </a:spcBef>
            </a:pPr>
            <a:r>
              <a:rPr lang="en-US" sz="2000" b="1" dirty="0">
                <a:solidFill>
                  <a:srgbClr val="A30042"/>
                </a:solidFill>
                <a:latin typeface="+mj-lt"/>
              </a:rPr>
              <a:t>LUC PARTNERS</a:t>
            </a:r>
          </a:p>
          <a:p>
            <a:pPr marL="514350" indent="-514350">
              <a:spcBef>
                <a:spcPts val="500"/>
              </a:spcBef>
            </a:pPr>
            <a:r>
              <a:rPr lang="en-US" sz="1200" b="1" dirty="0">
                <a:solidFill>
                  <a:schemeClr val="tx1">
                    <a:lumMod val="75000"/>
                  </a:schemeClr>
                </a:solidFill>
                <a:latin typeface="+mj-lt"/>
              </a:rPr>
              <a:t>Aetna </a:t>
            </a:r>
            <a:r>
              <a:rPr lang="en-US" sz="1200" dirty="0">
                <a:solidFill>
                  <a:schemeClr val="tx1">
                    <a:lumMod val="75000"/>
                  </a:schemeClr>
                </a:solidFill>
                <a:latin typeface="+mj-lt"/>
              </a:rPr>
              <a:t>— Medical insurance</a:t>
            </a:r>
          </a:p>
          <a:p>
            <a:pPr marL="514350" indent="-514350">
              <a:spcBef>
                <a:spcPts val="500"/>
              </a:spcBef>
            </a:pPr>
            <a:r>
              <a:rPr lang="en-US" sz="1200" b="1" dirty="0">
                <a:solidFill>
                  <a:schemeClr val="tx1">
                    <a:lumMod val="75000"/>
                  </a:schemeClr>
                </a:solidFill>
                <a:latin typeface="+mj-lt"/>
              </a:rPr>
              <a:t>Aetna/Teledoc</a:t>
            </a:r>
            <a:r>
              <a:rPr lang="en-US" sz="1200" b="1" dirty="0">
                <a:solidFill>
                  <a:schemeClr val="tx1">
                    <a:lumMod val="75000"/>
                  </a:schemeClr>
                </a:solidFill>
              </a:rPr>
              <a:t> </a:t>
            </a:r>
            <a:r>
              <a:rPr lang="en-US" sz="1200" dirty="0">
                <a:solidFill>
                  <a:schemeClr val="tx1">
                    <a:lumMod val="75000"/>
                  </a:schemeClr>
                </a:solidFill>
              </a:rPr>
              <a:t>— </a:t>
            </a:r>
            <a:r>
              <a:rPr lang="en-US" sz="1200" dirty="0">
                <a:solidFill>
                  <a:schemeClr val="tx1">
                    <a:lumMod val="75000"/>
                  </a:schemeClr>
                </a:solidFill>
                <a:latin typeface="+mj-lt"/>
              </a:rPr>
              <a:t>Virtual visits</a:t>
            </a:r>
          </a:p>
          <a:p>
            <a:pPr marL="514350" indent="-514350">
              <a:spcBef>
                <a:spcPts val="500"/>
              </a:spcBef>
            </a:pPr>
            <a:r>
              <a:rPr lang="en-US" sz="1200" b="1" dirty="0">
                <a:solidFill>
                  <a:schemeClr val="tx1">
                    <a:lumMod val="75000"/>
                  </a:schemeClr>
                </a:solidFill>
                <a:latin typeface="+mj-lt"/>
              </a:rPr>
              <a:t>CVS/Caremark</a:t>
            </a:r>
            <a:r>
              <a:rPr lang="en-US" sz="1200" dirty="0">
                <a:solidFill>
                  <a:schemeClr val="tx1">
                    <a:lumMod val="75000"/>
                  </a:schemeClr>
                </a:solidFill>
              </a:rPr>
              <a:t>— </a:t>
            </a:r>
            <a:r>
              <a:rPr lang="en-GB" sz="1200" dirty="0">
                <a:solidFill>
                  <a:schemeClr val="tx1">
                    <a:lumMod val="75000"/>
                  </a:schemeClr>
                </a:solidFill>
                <a:latin typeface="+mj-lt"/>
              </a:rPr>
              <a:t>Prescription medications</a:t>
            </a:r>
          </a:p>
          <a:p>
            <a:pPr marL="514350" indent="-514350">
              <a:spcBef>
                <a:spcPts val="500"/>
              </a:spcBef>
            </a:pPr>
            <a:r>
              <a:rPr lang="en-US" sz="1200" b="1" dirty="0">
                <a:solidFill>
                  <a:schemeClr val="tx1">
                    <a:lumMod val="75000"/>
                  </a:schemeClr>
                </a:solidFill>
                <a:latin typeface="+mj-lt"/>
              </a:rPr>
              <a:t>BenefitWallet</a:t>
            </a:r>
            <a:r>
              <a:rPr lang="en-US" sz="1200" dirty="0">
                <a:solidFill>
                  <a:schemeClr val="tx1">
                    <a:lumMod val="75000"/>
                  </a:schemeClr>
                </a:solidFill>
              </a:rPr>
              <a:t>— </a:t>
            </a:r>
            <a:r>
              <a:rPr lang="en-US" sz="1200" dirty="0">
                <a:solidFill>
                  <a:schemeClr val="tx1">
                    <a:lumMod val="75000"/>
                  </a:schemeClr>
                </a:solidFill>
                <a:latin typeface="+mj-lt"/>
              </a:rPr>
              <a:t>Health Savings Account (HSA)</a:t>
            </a:r>
          </a:p>
          <a:p>
            <a:pPr marL="514350" indent="-514350">
              <a:spcBef>
                <a:spcPts val="500"/>
              </a:spcBef>
            </a:pPr>
            <a:r>
              <a:rPr lang="en-US" sz="1200" b="1" dirty="0">
                <a:solidFill>
                  <a:schemeClr val="tx1">
                    <a:lumMod val="75000"/>
                  </a:schemeClr>
                </a:solidFill>
                <a:latin typeface="+mj-lt"/>
              </a:rPr>
              <a:t>BenefitsExpress</a:t>
            </a:r>
            <a:r>
              <a:rPr lang="en-US" sz="1200" dirty="0">
                <a:solidFill>
                  <a:schemeClr val="tx1">
                    <a:lumMod val="75000"/>
                  </a:schemeClr>
                </a:solidFill>
              </a:rPr>
              <a:t>— Medical </a:t>
            </a:r>
            <a:r>
              <a:rPr lang="en-US" sz="1200" dirty="0">
                <a:solidFill>
                  <a:schemeClr val="tx1">
                    <a:lumMod val="75000"/>
                  </a:schemeClr>
                </a:solidFill>
                <a:latin typeface="+mj-lt"/>
              </a:rPr>
              <a:t>Flexible Spending Account (FSA) / </a:t>
            </a:r>
            <a:br>
              <a:rPr lang="en-US" sz="1200" dirty="0">
                <a:solidFill>
                  <a:schemeClr val="tx1">
                    <a:lumMod val="75000"/>
                  </a:schemeClr>
                </a:solidFill>
                <a:latin typeface="+mj-lt"/>
              </a:rPr>
            </a:br>
            <a:r>
              <a:rPr lang="en-US" sz="1200" dirty="0">
                <a:solidFill>
                  <a:schemeClr val="tx1">
                    <a:lumMod val="75000"/>
                  </a:schemeClr>
                </a:solidFill>
                <a:latin typeface="+mj-lt"/>
              </a:rPr>
              <a:t>Dependent Care &amp; Transit </a:t>
            </a:r>
          </a:p>
          <a:p>
            <a:pPr marL="514350" indent="-514350">
              <a:spcBef>
                <a:spcPts val="500"/>
              </a:spcBef>
            </a:pPr>
            <a:r>
              <a:rPr lang="en-US" sz="1200" b="1" dirty="0">
                <a:solidFill>
                  <a:schemeClr val="tx1">
                    <a:lumMod val="75000"/>
                  </a:schemeClr>
                </a:solidFill>
                <a:latin typeface="+mj-lt"/>
              </a:rPr>
              <a:t>Delta Dental of Illinois</a:t>
            </a:r>
            <a:r>
              <a:rPr lang="en-US" sz="1200" b="1" dirty="0">
                <a:solidFill>
                  <a:schemeClr val="tx1">
                    <a:lumMod val="75000"/>
                  </a:schemeClr>
                </a:solidFill>
              </a:rPr>
              <a:t> </a:t>
            </a:r>
            <a:r>
              <a:rPr lang="en-US" sz="1200" dirty="0">
                <a:solidFill>
                  <a:schemeClr val="tx1">
                    <a:lumMod val="75000"/>
                  </a:schemeClr>
                </a:solidFill>
              </a:rPr>
              <a:t>— PPO </a:t>
            </a:r>
            <a:r>
              <a:rPr lang="en-US" sz="1200" dirty="0">
                <a:solidFill>
                  <a:schemeClr val="tx1">
                    <a:lumMod val="75000"/>
                  </a:schemeClr>
                </a:solidFill>
                <a:latin typeface="+mj-lt"/>
              </a:rPr>
              <a:t>Dental insurance</a:t>
            </a:r>
          </a:p>
          <a:p>
            <a:pPr marL="514350" indent="-514350">
              <a:spcBef>
                <a:spcPts val="500"/>
              </a:spcBef>
            </a:pPr>
            <a:r>
              <a:rPr lang="en-US" sz="1200" b="1" dirty="0">
                <a:solidFill>
                  <a:schemeClr val="tx1">
                    <a:lumMod val="75000"/>
                  </a:schemeClr>
                </a:solidFill>
                <a:latin typeface="+mj-lt"/>
              </a:rPr>
              <a:t>Guardian/First Commonwealth </a:t>
            </a:r>
            <a:r>
              <a:rPr lang="en-US" sz="1200" dirty="0">
                <a:solidFill>
                  <a:schemeClr val="tx1">
                    <a:lumMod val="75000"/>
                  </a:schemeClr>
                </a:solidFill>
                <a:latin typeface="+mj-lt"/>
              </a:rPr>
              <a:t>– DHMO Dental insurance</a:t>
            </a:r>
          </a:p>
          <a:p>
            <a:pPr marL="514350" indent="-514350">
              <a:spcBef>
                <a:spcPts val="500"/>
              </a:spcBef>
            </a:pPr>
            <a:r>
              <a:rPr lang="en-US" sz="1200" b="1" dirty="0">
                <a:solidFill>
                  <a:schemeClr val="tx1">
                    <a:lumMod val="75000"/>
                  </a:schemeClr>
                </a:solidFill>
                <a:latin typeface="+mj-lt"/>
              </a:rPr>
              <a:t>VSP</a:t>
            </a:r>
            <a:r>
              <a:rPr lang="en-US" sz="1200" b="1" dirty="0">
                <a:solidFill>
                  <a:schemeClr val="tx1">
                    <a:lumMod val="75000"/>
                  </a:schemeClr>
                </a:solidFill>
              </a:rPr>
              <a:t> </a:t>
            </a:r>
            <a:r>
              <a:rPr lang="en-US" sz="1200" dirty="0">
                <a:solidFill>
                  <a:schemeClr val="tx1">
                    <a:lumMod val="75000"/>
                  </a:schemeClr>
                </a:solidFill>
              </a:rPr>
              <a:t>— </a:t>
            </a:r>
            <a:r>
              <a:rPr lang="en-US" sz="1200" dirty="0">
                <a:solidFill>
                  <a:schemeClr val="tx1">
                    <a:lumMod val="75000"/>
                  </a:schemeClr>
                </a:solidFill>
                <a:latin typeface="+mj-lt"/>
              </a:rPr>
              <a:t>Vision insurance</a:t>
            </a:r>
          </a:p>
          <a:p>
            <a:pPr marL="514350" indent="-514350">
              <a:spcBef>
                <a:spcPts val="500"/>
              </a:spcBef>
            </a:pPr>
            <a:r>
              <a:rPr lang="en-US" sz="1200" b="1" dirty="0">
                <a:solidFill>
                  <a:schemeClr val="tx1">
                    <a:lumMod val="75000"/>
                  </a:schemeClr>
                </a:solidFill>
                <a:latin typeface="+mj-lt"/>
              </a:rPr>
              <a:t>Reliance Standard</a:t>
            </a:r>
            <a:r>
              <a:rPr lang="en-US" sz="1200" b="1" dirty="0">
                <a:solidFill>
                  <a:schemeClr val="tx1">
                    <a:lumMod val="75000"/>
                  </a:schemeClr>
                </a:solidFill>
              </a:rPr>
              <a:t> </a:t>
            </a:r>
            <a:r>
              <a:rPr lang="en-US" sz="1200" dirty="0">
                <a:solidFill>
                  <a:schemeClr val="tx1">
                    <a:lumMod val="75000"/>
                  </a:schemeClr>
                </a:solidFill>
              </a:rPr>
              <a:t>— </a:t>
            </a:r>
            <a:r>
              <a:rPr lang="en-US" sz="1200" dirty="0">
                <a:solidFill>
                  <a:schemeClr val="tx1">
                    <a:lumMod val="75000"/>
                  </a:schemeClr>
                </a:solidFill>
                <a:latin typeface="+mj-lt"/>
              </a:rPr>
              <a:t>Basic life, AD&amp;D, Voluntary life, </a:t>
            </a:r>
            <a:br>
              <a:rPr lang="en-US" sz="1200" dirty="0">
                <a:solidFill>
                  <a:schemeClr val="tx1">
                    <a:lumMod val="75000"/>
                  </a:schemeClr>
                </a:solidFill>
                <a:latin typeface="+mj-lt"/>
              </a:rPr>
            </a:br>
            <a:r>
              <a:rPr lang="en-US" sz="1200" dirty="0">
                <a:solidFill>
                  <a:schemeClr val="tx1">
                    <a:lumMod val="75000"/>
                  </a:schemeClr>
                </a:solidFill>
                <a:latin typeface="+mj-lt"/>
              </a:rPr>
              <a:t>Dependent life, Critical Illness and Accident</a:t>
            </a:r>
          </a:p>
          <a:p>
            <a:pPr marL="514350" indent="-514350">
              <a:spcBef>
                <a:spcPts val="500"/>
              </a:spcBef>
            </a:pPr>
            <a:r>
              <a:rPr lang="en-US" sz="1200" b="1" dirty="0">
                <a:solidFill>
                  <a:schemeClr val="tx1">
                    <a:lumMod val="75000"/>
                  </a:schemeClr>
                </a:solidFill>
                <a:latin typeface="+mj-lt"/>
              </a:rPr>
              <a:t>Matrix - </a:t>
            </a:r>
            <a:r>
              <a:rPr lang="en-US" sz="1200" dirty="0">
                <a:solidFill>
                  <a:schemeClr val="tx1">
                    <a:lumMod val="75000"/>
                  </a:schemeClr>
                </a:solidFill>
                <a:latin typeface="+mj-lt"/>
              </a:rPr>
              <a:t>Leaves of Absence and Disability Insurance </a:t>
            </a:r>
            <a:r>
              <a:rPr lang="en-US" sz="1200" dirty="0"/>
              <a:t>	</a:t>
            </a:r>
            <a:endParaRPr lang="en-US" sz="1200" dirty="0">
              <a:solidFill>
                <a:schemeClr val="tx1">
                  <a:lumMod val="75000"/>
                </a:schemeClr>
              </a:solidFill>
              <a:latin typeface="+mj-lt"/>
            </a:endParaRPr>
          </a:p>
          <a:p>
            <a:pPr marL="514350" indent="-514350">
              <a:spcBef>
                <a:spcPts val="500"/>
              </a:spcBef>
            </a:pPr>
            <a:r>
              <a:rPr lang="en-US" sz="1200" b="1" dirty="0">
                <a:solidFill>
                  <a:schemeClr val="tx1">
                    <a:lumMod val="75000"/>
                  </a:schemeClr>
                </a:solidFill>
                <a:latin typeface="+mj-lt"/>
              </a:rPr>
              <a:t>Perspectives </a:t>
            </a:r>
            <a:r>
              <a:rPr lang="en-US" sz="1200" dirty="0">
                <a:solidFill>
                  <a:schemeClr val="tx1">
                    <a:lumMod val="75000"/>
                  </a:schemeClr>
                </a:solidFill>
              </a:rPr>
              <a:t>— </a:t>
            </a:r>
            <a:r>
              <a:rPr lang="en-US" sz="1200" dirty="0">
                <a:solidFill>
                  <a:schemeClr val="tx1">
                    <a:lumMod val="75000"/>
                  </a:schemeClr>
                </a:solidFill>
                <a:latin typeface="+mj-lt"/>
              </a:rPr>
              <a:t>Employee Assistance Program (EAP)</a:t>
            </a:r>
          </a:p>
          <a:p>
            <a:pPr marL="514350" indent="-514350">
              <a:spcBef>
                <a:spcPts val="500"/>
              </a:spcBef>
            </a:pPr>
            <a:r>
              <a:rPr lang="en-US" sz="1200" b="1" dirty="0">
                <a:solidFill>
                  <a:schemeClr val="tx1">
                    <a:lumMod val="75000"/>
                  </a:schemeClr>
                </a:solidFill>
                <a:latin typeface="+mj-lt"/>
              </a:rPr>
              <a:t>Nationwide </a:t>
            </a:r>
            <a:r>
              <a:rPr lang="en-US" sz="1200" dirty="0">
                <a:solidFill>
                  <a:schemeClr val="tx1">
                    <a:lumMod val="75000"/>
                  </a:schemeClr>
                </a:solidFill>
              </a:rPr>
              <a:t>—</a:t>
            </a:r>
            <a:r>
              <a:rPr lang="en-US" sz="1200" dirty="0">
                <a:solidFill>
                  <a:schemeClr val="tx1">
                    <a:lumMod val="75000"/>
                  </a:schemeClr>
                </a:solidFill>
                <a:latin typeface="+mj-lt"/>
              </a:rPr>
              <a:t> Pet insurance </a:t>
            </a:r>
            <a:endParaRPr lang="en-US" sz="1200" b="1" dirty="0">
              <a:solidFill>
                <a:schemeClr val="tx1">
                  <a:lumMod val="75000"/>
                </a:schemeClr>
              </a:solidFill>
              <a:latin typeface="+mj-lt"/>
            </a:endParaRPr>
          </a:p>
          <a:p>
            <a:pPr marL="514350" indent="-514350">
              <a:spcBef>
                <a:spcPts val="500"/>
              </a:spcBef>
            </a:pPr>
            <a:r>
              <a:rPr lang="en-US" sz="1200" b="1" dirty="0">
                <a:solidFill>
                  <a:schemeClr val="tx1">
                    <a:lumMod val="75000"/>
                  </a:schemeClr>
                </a:solidFill>
                <a:latin typeface="+mj-lt"/>
              </a:rPr>
              <a:t>Metlife Legal </a:t>
            </a:r>
            <a:r>
              <a:rPr lang="en-US" sz="1200" dirty="0">
                <a:solidFill>
                  <a:schemeClr val="tx1">
                    <a:lumMod val="75000"/>
                  </a:schemeClr>
                </a:solidFill>
              </a:rPr>
              <a:t>— P</a:t>
            </a:r>
            <a:r>
              <a:rPr lang="en-US" sz="1200" dirty="0">
                <a:solidFill>
                  <a:schemeClr val="tx1">
                    <a:lumMod val="75000"/>
                  </a:schemeClr>
                </a:solidFill>
                <a:latin typeface="+mj-lt"/>
              </a:rPr>
              <a:t>re-paid legal</a:t>
            </a:r>
          </a:p>
          <a:p>
            <a:pPr marL="514350" indent="-514350">
              <a:spcBef>
                <a:spcPts val="500"/>
              </a:spcBef>
            </a:pPr>
            <a:endParaRPr lang="en-US" sz="1200" b="1" dirty="0">
              <a:solidFill>
                <a:schemeClr val="tx1">
                  <a:lumMod val="75000"/>
                </a:schemeClr>
              </a:solidFill>
              <a:latin typeface="+mj-lt"/>
            </a:endParaRPr>
          </a:p>
          <a:p>
            <a:pPr marL="514350" indent="-514350">
              <a:spcBef>
                <a:spcPts val="500"/>
              </a:spcBef>
            </a:pPr>
            <a:endParaRPr lang="en-US" sz="1200" dirty="0">
              <a:solidFill>
                <a:schemeClr val="tx1">
                  <a:lumMod val="75000"/>
                </a:schemeClr>
              </a:solidFill>
              <a:latin typeface="+mj-lt"/>
            </a:endParaRPr>
          </a:p>
        </p:txBody>
      </p:sp>
      <p:sp>
        <p:nvSpPr>
          <p:cNvPr id="15" name="Slide Number Placeholder 5">
            <a:extLst>
              <a:ext uri="{FF2B5EF4-FFF2-40B4-BE49-F238E27FC236}">
                <a16:creationId xmlns:a16="http://schemas.microsoft.com/office/drawing/2014/main" id="{FA963C92-82D4-4FEE-9C36-E31255ED2074}"/>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4</a:t>
            </a:fld>
            <a:endParaRPr lang="en-US" dirty="0"/>
          </a:p>
        </p:txBody>
      </p:sp>
      <p:sp>
        <p:nvSpPr>
          <p:cNvPr id="8" name="Text Box 8">
            <a:extLst>
              <a:ext uri="{FF2B5EF4-FFF2-40B4-BE49-F238E27FC236}">
                <a16:creationId xmlns:a16="http://schemas.microsoft.com/office/drawing/2014/main" id="{E47A71DD-5158-4EC5-B951-3A7FAC0EC416}"/>
              </a:ext>
            </a:extLst>
          </p:cNvPr>
          <p:cNvSpPr txBox="1">
            <a:spLocks noChangeArrowheads="1"/>
          </p:cNvSpPr>
          <p:nvPr/>
        </p:nvSpPr>
        <p:spPr bwMode="auto">
          <a:xfrm>
            <a:off x="9377881" y="320098"/>
            <a:ext cx="3217705" cy="386878"/>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8000"/>
              </a:lnSpc>
              <a:spcBef>
                <a:spcPct val="0"/>
              </a:spcBef>
              <a:spcAft>
                <a:spcPct val="0"/>
              </a:spcAft>
              <a:buClrTx/>
              <a:buSzTx/>
              <a:buFontTx/>
              <a:buNone/>
              <a:tabLst/>
            </a:pPr>
            <a:r>
              <a:rPr kumimoji="0" lang="en-US" altLang="en-US" sz="1400" b="1" i="0" u="none" strike="noStrike" cap="none" normalizeH="0" baseline="0" dirty="0">
                <a:ln>
                  <a:noFill/>
                </a:ln>
                <a:solidFill>
                  <a:schemeClr val="accent2"/>
                </a:solidFill>
                <a:effectLst/>
                <a:latin typeface="+mj-lt"/>
              </a:rPr>
              <a:t>TAX ADVANTAGE SAVINGS ACCOUNTS</a:t>
            </a:r>
            <a:endParaRPr kumimoji="0" lang="en-US" altLang="en-US" sz="1800" b="0" i="0" u="none" strike="noStrike" cap="none" normalizeH="0" baseline="0" dirty="0">
              <a:ln>
                <a:noFill/>
              </a:ln>
              <a:solidFill>
                <a:schemeClr val="accent2"/>
              </a:solidFill>
              <a:effectLst/>
              <a:latin typeface="+mj-lt"/>
            </a:endParaRPr>
          </a:p>
        </p:txBody>
      </p:sp>
      <p:sp>
        <p:nvSpPr>
          <p:cNvPr id="10" name="Text Box 9">
            <a:extLst>
              <a:ext uri="{FF2B5EF4-FFF2-40B4-BE49-F238E27FC236}">
                <a16:creationId xmlns:a16="http://schemas.microsoft.com/office/drawing/2014/main" id="{C5825BB6-8F2F-45E9-B075-3C4E172C8F91}"/>
              </a:ext>
            </a:extLst>
          </p:cNvPr>
          <p:cNvSpPr txBox="1">
            <a:spLocks noChangeArrowheads="1"/>
          </p:cNvSpPr>
          <p:nvPr/>
        </p:nvSpPr>
        <p:spPr bwMode="auto">
          <a:xfrm>
            <a:off x="9383009" y="2163141"/>
            <a:ext cx="2988450" cy="22555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28000"/>
              </a:lnSpc>
              <a:spcBef>
                <a:spcPct val="0"/>
              </a:spcBef>
              <a:spcAft>
                <a:spcPct val="0"/>
              </a:spcAft>
              <a:buClrTx/>
              <a:buSzTx/>
              <a:buFontTx/>
              <a:buNone/>
              <a:tabLst/>
            </a:pPr>
            <a:r>
              <a:rPr kumimoji="0" lang="en-US" altLang="en-US" sz="1400" b="1" i="0" u="none" strike="noStrike" cap="none" normalizeH="0" baseline="0" dirty="0">
                <a:ln>
                  <a:noFill/>
                </a:ln>
                <a:solidFill>
                  <a:schemeClr val="accent2"/>
                </a:solidFill>
                <a:effectLst/>
                <a:latin typeface="+mj-lt"/>
              </a:rPr>
              <a:t>ANCILLARY BENEFITS</a:t>
            </a:r>
            <a:endParaRPr kumimoji="0" lang="en-US" altLang="en-US" sz="1800" b="0" i="0" u="none" strike="noStrike" cap="none" normalizeH="0" baseline="0" dirty="0">
              <a:ln>
                <a:noFill/>
              </a:ln>
              <a:solidFill>
                <a:schemeClr val="accent2"/>
              </a:solidFill>
              <a:effectLst/>
              <a:latin typeface="+mj-lt"/>
            </a:endParaRPr>
          </a:p>
        </p:txBody>
      </p:sp>
      <p:sp>
        <p:nvSpPr>
          <p:cNvPr id="85" name="Rectangle 6">
            <a:extLst>
              <a:ext uri="{FF2B5EF4-FFF2-40B4-BE49-F238E27FC236}">
                <a16:creationId xmlns:a16="http://schemas.microsoft.com/office/drawing/2014/main" id="{9B9462A8-2F73-43CE-A6EC-44A8E550A1FA}"/>
              </a:ext>
            </a:extLst>
          </p:cNvPr>
          <p:cNvSpPr>
            <a:spLocks noChangeArrowheads="1"/>
          </p:cNvSpPr>
          <p:nvPr/>
        </p:nvSpPr>
        <p:spPr bwMode="auto">
          <a:xfrm>
            <a:off x="5682005" y="2546681"/>
            <a:ext cx="307968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nvGrpSpPr>
          <p:cNvPr id="3" name="Group 2"/>
          <p:cNvGrpSpPr/>
          <p:nvPr/>
        </p:nvGrpSpPr>
        <p:grpSpPr>
          <a:xfrm>
            <a:off x="5682005" y="2547138"/>
            <a:ext cx="2955073" cy="275204"/>
            <a:chOff x="5469868" y="1416738"/>
            <a:chExt cx="2955073" cy="275204"/>
          </a:xfrm>
        </p:grpSpPr>
        <p:sp>
          <p:nvSpPr>
            <p:cNvPr id="83" name="Rectangle 4">
              <a:extLst>
                <a:ext uri="{FF2B5EF4-FFF2-40B4-BE49-F238E27FC236}">
                  <a16:creationId xmlns:a16="http://schemas.microsoft.com/office/drawing/2014/main" id="{3C3099EC-87C5-4B16-BC99-50E5FBD1DD99}"/>
                </a:ext>
              </a:extLst>
            </p:cNvPr>
            <p:cNvSpPr>
              <a:spLocks noChangeArrowheads="1"/>
            </p:cNvSpPr>
            <p:nvPr/>
          </p:nvSpPr>
          <p:spPr bwMode="auto">
            <a:xfrm>
              <a:off x="5469868" y="1416738"/>
              <a:ext cx="256344" cy="275204"/>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84" name="AutoShape 5">
              <a:extLst>
                <a:ext uri="{FF2B5EF4-FFF2-40B4-BE49-F238E27FC236}">
                  <a16:creationId xmlns:a16="http://schemas.microsoft.com/office/drawing/2014/main" id="{E7BDFEC8-8CC0-432B-926E-6A0D401D89E1}"/>
                </a:ext>
              </a:extLst>
            </p:cNvPr>
            <p:cNvSpPr>
              <a:spLocks noChangeArrowheads="1"/>
            </p:cNvSpPr>
            <p:nvPr/>
          </p:nvSpPr>
          <p:spPr bwMode="auto">
            <a:xfrm rot="5400000">
              <a:off x="5508438" y="1479850"/>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7">
              <a:extLst>
                <a:ext uri="{FF2B5EF4-FFF2-40B4-BE49-F238E27FC236}">
                  <a16:creationId xmlns:a16="http://schemas.microsoft.com/office/drawing/2014/main" id="{CA2828E4-F0B2-4B43-AAD6-0BF484BC5D48}"/>
                </a:ext>
              </a:extLst>
            </p:cNvPr>
            <p:cNvSpPr txBox="1">
              <a:spLocks noChangeArrowheads="1"/>
            </p:cNvSpPr>
            <p:nvPr/>
          </p:nvSpPr>
          <p:spPr bwMode="auto">
            <a:xfrm>
              <a:off x="5768943" y="1436062"/>
              <a:ext cx="2655998"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dirty="0">
                  <a:ln>
                    <a:noFill/>
                  </a:ln>
                  <a:solidFill>
                    <a:srgbClr val="A30042"/>
                  </a:solidFill>
                  <a:effectLst/>
                  <a:latin typeface="Trebuchet MS" panose="020B0603020202020204" pitchFamily="34" charset="0"/>
                </a:rPr>
                <a:t>www.Aetna.com/loyola</a:t>
              </a:r>
              <a:endParaRPr kumimoji="0" lang="en-US" altLang="en-US" sz="1800" b="0" i="0" u="sng" strike="noStrike" cap="none" normalizeH="0" dirty="0">
                <a:ln>
                  <a:noFill/>
                </a:ln>
                <a:solidFill>
                  <a:srgbClr val="A30042"/>
                </a:solidFill>
                <a:effectLst/>
                <a:latin typeface="Arial" panose="020B0604020202020204" pitchFamily="34" charset="0"/>
              </a:endParaRPr>
            </a:p>
          </p:txBody>
        </p:sp>
      </p:grpSp>
      <p:grpSp>
        <p:nvGrpSpPr>
          <p:cNvPr id="2" name="Group 1"/>
          <p:cNvGrpSpPr/>
          <p:nvPr/>
        </p:nvGrpSpPr>
        <p:grpSpPr>
          <a:xfrm>
            <a:off x="5660324" y="3332748"/>
            <a:ext cx="3146086" cy="275204"/>
            <a:chOff x="5532152" y="3567379"/>
            <a:chExt cx="3146086" cy="275204"/>
          </a:xfrm>
        </p:grpSpPr>
        <p:sp>
          <p:nvSpPr>
            <p:cNvPr id="79" name="Rectangle 13">
              <a:extLst>
                <a:ext uri="{FF2B5EF4-FFF2-40B4-BE49-F238E27FC236}">
                  <a16:creationId xmlns:a16="http://schemas.microsoft.com/office/drawing/2014/main" id="{DC528C04-F7FF-485D-BC3C-AEF081B1CCCB}"/>
                </a:ext>
              </a:extLst>
            </p:cNvPr>
            <p:cNvSpPr>
              <a:spLocks noChangeArrowheads="1"/>
            </p:cNvSpPr>
            <p:nvPr/>
          </p:nvSpPr>
          <p:spPr bwMode="auto">
            <a:xfrm>
              <a:off x="5532152" y="3567379"/>
              <a:ext cx="256344" cy="275204"/>
            </a:xfrm>
            <a:prstGeom prst="rect">
              <a:avLst/>
            </a:prstGeom>
            <a:solidFill>
              <a:schemeClr val="accent4"/>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0" name="AutoShape 14">
              <a:extLst>
                <a:ext uri="{FF2B5EF4-FFF2-40B4-BE49-F238E27FC236}">
                  <a16:creationId xmlns:a16="http://schemas.microsoft.com/office/drawing/2014/main" id="{03B5E927-BE5B-4976-A9FF-213386FCE154}"/>
                </a:ext>
              </a:extLst>
            </p:cNvPr>
            <p:cNvSpPr>
              <a:spLocks noChangeArrowheads="1"/>
            </p:cNvSpPr>
            <p:nvPr/>
          </p:nvSpPr>
          <p:spPr bwMode="auto">
            <a:xfrm rot="5400000">
              <a:off x="5570722" y="3630491"/>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Rectangle 15">
              <a:extLst>
                <a:ext uri="{FF2B5EF4-FFF2-40B4-BE49-F238E27FC236}">
                  <a16:creationId xmlns:a16="http://schemas.microsoft.com/office/drawing/2014/main" id="{F4C31B7B-D31E-4089-AAB2-2E2EFB4786F0}"/>
                </a:ext>
              </a:extLst>
            </p:cNvPr>
            <p:cNvSpPr>
              <a:spLocks noChangeArrowheads="1"/>
            </p:cNvSpPr>
            <p:nvPr/>
          </p:nvSpPr>
          <p:spPr bwMode="auto">
            <a:xfrm>
              <a:off x="5532152" y="3567379"/>
              <a:ext cx="307964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16">
              <a:extLst>
                <a:ext uri="{FF2B5EF4-FFF2-40B4-BE49-F238E27FC236}">
                  <a16:creationId xmlns:a16="http://schemas.microsoft.com/office/drawing/2014/main" id="{8A3104D1-D563-4BD6-AD14-1D193D4F0A59}"/>
                </a:ext>
              </a:extLst>
            </p:cNvPr>
            <p:cNvSpPr txBox="1">
              <a:spLocks noChangeArrowheads="1"/>
            </p:cNvSpPr>
            <p:nvPr/>
          </p:nvSpPr>
          <p:spPr bwMode="auto">
            <a:xfrm>
              <a:off x="5849208" y="3574990"/>
              <a:ext cx="2829030"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r>
                <a:rPr lang="en-US" sz="1200" b="1" u="sng" dirty="0">
                  <a:solidFill>
                    <a:schemeClr val="accent1"/>
                  </a:solidFill>
                </a:rPr>
                <a:t>www.myalex.com/loyola/2021</a:t>
              </a:r>
              <a:r>
                <a:rPr lang="en-US" sz="1200" b="1" dirty="0"/>
                <a:t> </a:t>
              </a:r>
            </a:p>
          </p:txBody>
        </p:sp>
      </p:grpSp>
      <p:sp>
        <p:nvSpPr>
          <p:cNvPr id="35" name="AutoShape 34">
            <a:extLst>
              <a:ext uri="{FF2B5EF4-FFF2-40B4-BE49-F238E27FC236}">
                <a16:creationId xmlns:a16="http://schemas.microsoft.com/office/drawing/2014/main" id="{496C3C79-0045-4805-9196-380E83262DAB}"/>
              </a:ext>
            </a:extLst>
          </p:cNvPr>
          <p:cNvSpPr>
            <a:spLocks noChangeArrowheads="1"/>
          </p:cNvSpPr>
          <p:nvPr/>
        </p:nvSpPr>
        <p:spPr bwMode="auto">
          <a:xfrm rot="5400000">
            <a:off x="5527339" y="4208674"/>
            <a:ext cx="204726" cy="148177"/>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AutoShape 38">
            <a:extLst>
              <a:ext uri="{FF2B5EF4-FFF2-40B4-BE49-F238E27FC236}">
                <a16:creationId xmlns:a16="http://schemas.microsoft.com/office/drawing/2014/main" id="{1FAEBBB2-F80C-4A20-B09D-656C12E5935B}"/>
              </a:ext>
            </a:extLst>
          </p:cNvPr>
          <p:cNvSpPr>
            <a:spLocks noChangeArrowheads="1"/>
          </p:cNvSpPr>
          <p:nvPr/>
        </p:nvSpPr>
        <p:spPr bwMode="auto">
          <a:xfrm rot="5400000">
            <a:off x="5527339" y="4607399"/>
            <a:ext cx="204727" cy="148177"/>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Rectangle 41">
            <a:extLst>
              <a:ext uri="{FF2B5EF4-FFF2-40B4-BE49-F238E27FC236}">
                <a16:creationId xmlns:a16="http://schemas.microsoft.com/office/drawing/2014/main" id="{B33BB2D8-72AF-43E8-845D-47B23AAFA4B9}"/>
              </a:ext>
            </a:extLst>
          </p:cNvPr>
          <p:cNvSpPr>
            <a:spLocks noChangeArrowheads="1"/>
          </p:cNvSpPr>
          <p:nvPr/>
        </p:nvSpPr>
        <p:spPr bwMode="auto">
          <a:xfrm>
            <a:off x="9379435" y="648576"/>
            <a:ext cx="256344" cy="275204"/>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43" name="AutoShape 42">
            <a:extLst>
              <a:ext uri="{FF2B5EF4-FFF2-40B4-BE49-F238E27FC236}">
                <a16:creationId xmlns:a16="http://schemas.microsoft.com/office/drawing/2014/main" id="{9DD93B7A-0E00-49DE-A368-8440AEF9FE47}"/>
              </a:ext>
            </a:extLst>
          </p:cNvPr>
          <p:cNvSpPr>
            <a:spLocks noChangeArrowheads="1"/>
          </p:cNvSpPr>
          <p:nvPr/>
        </p:nvSpPr>
        <p:spPr bwMode="auto">
          <a:xfrm rot="5400000">
            <a:off x="9418005" y="711688"/>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Rectangle 43">
            <a:extLst>
              <a:ext uri="{FF2B5EF4-FFF2-40B4-BE49-F238E27FC236}">
                <a16:creationId xmlns:a16="http://schemas.microsoft.com/office/drawing/2014/main" id="{12FB2C19-3983-47BA-B82A-E7701B750F2C}"/>
              </a:ext>
            </a:extLst>
          </p:cNvPr>
          <p:cNvSpPr>
            <a:spLocks noChangeArrowheads="1"/>
          </p:cNvSpPr>
          <p:nvPr/>
        </p:nvSpPr>
        <p:spPr bwMode="auto">
          <a:xfrm>
            <a:off x="9379435" y="648576"/>
            <a:ext cx="307968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Text Box 44">
            <a:extLst>
              <a:ext uri="{FF2B5EF4-FFF2-40B4-BE49-F238E27FC236}">
                <a16:creationId xmlns:a16="http://schemas.microsoft.com/office/drawing/2014/main" id="{AD8396C1-53D2-4C00-8881-8DEC99160D8D}"/>
              </a:ext>
            </a:extLst>
          </p:cNvPr>
          <p:cNvSpPr txBox="1">
            <a:spLocks noChangeArrowheads="1"/>
          </p:cNvSpPr>
          <p:nvPr/>
        </p:nvSpPr>
        <p:spPr bwMode="auto">
          <a:xfrm>
            <a:off x="9696491" y="657002"/>
            <a:ext cx="2635322"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3">
                  <a:extLst>
                    <a:ext uri="{A12FA001-AC4F-418D-AE19-62706E023703}">
                      <ahyp:hlinkClr xmlns:ahyp="http://schemas.microsoft.com/office/drawing/2018/hyperlinkcolor" val="tx"/>
                    </a:ext>
                  </a:extLst>
                </a:hlinkClick>
              </a:rPr>
              <a:t>What Is A Health Savings Account?</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75" name="Rectangle 46">
            <a:extLst>
              <a:ext uri="{FF2B5EF4-FFF2-40B4-BE49-F238E27FC236}">
                <a16:creationId xmlns:a16="http://schemas.microsoft.com/office/drawing/2014/main" id="{87450F20-B9CB-4A2B-95F0-5189D7A75C55}"/>
              </a:ext>
            </a:extLst>
          </p:cNvPr>
          <p:cNvSpPr>
            <a:spLocks noChangeArrowheads="1"/>
          </p:cNvSpPr>
          <p:nvPr/>
        </p:nvSpPr>
        <p:spPr bwMode="auto">
          <a:xfrm>
            <a:off x="9379434" y="1069380"/>
            <a:ext cx="256344" cy="275204"/>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76" name="AutoShape 47">
            <a:extLst>
              <a:ext uri="{FF2B5EF4-FFF2-40B4-BE49-F238E27FC236}">
                <a16:creationId xmlns:a16="http://schemas.microsoft.com/office/drawing/2014/main" id="{15EE86DE-E4D0-4EA7-B3E0-4F68474B104F}"/>
              </a:ext>
            </a:extLst>
          </p:cNvPr>
          <p:cNvSpPr>
            <a:spLocks noChangeArrowheads="1"/>
          </p:cNvSpPr>
          <p:nvPr/>
        </p:nvSpPr>
        <p:spPr bwMode="auto">
          <a:xfrm rot="5400000">
            <a:off x="9418004" y="1132492"/>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Rectangle 48">
            <a:extLst>
              <a:ext uri="{FF2B5EF4-FFF2-40B4-BE49-F238E27FC236}">
                <a16:creationId xmlns:a16="http://schemas.microsoft.com/office/drawing/2014/main" id="{448BF4DC-7417-426F-8BEE-CE5269C9EBBE}"/>
              </a:ext>
            </a:extLst>
          </p:cNvPr>
          <p:cNvSpPr>
            <a:spLocks noChangeArrowheads="1"/>
          </p:cNvSpPr>
          <p:nvPr/>
        </p:nvSpPr>
        <p:spPr bwMode="auto">
          <a:xfrm>
            <a:off x="9379434" y="1069380"/>
            <a:ext cx="307964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Text Box 49">
            <a:extLst>
              <a:ext uri="{FF2B5EF4-FFF2-40B4-BE49-F238E27FC236}">
                <a16:creationId xmlns:a16="http://schemas.microsoft.com/office/drawing/2014/main" id="{DDFDFFF6-8AB6-4E34-AFB3-D822401DA068}"/>
              </a:ext>
            </a:extLst>
          </p:cNvPr>
          <p:cNvSpPr txBox="1">
            <a:spLocks noChangeArrowheads="1"/>
          </p:cNvSpPr>
          <p:nvPr/>
        </p:nvSpPr>
        <p:spPr bwMode="auto">
          <a:xfrm>
            <a:off x="9696490" y="1076991"/>
            <a:ext cx="2755277"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4">
                  <a:extLst>
                    <a:ext uri="{A12FA001-AC4F-418D-AE19-62706E023703}">
                      <ahyp:hlinkClr xmlns:ahyp="http://schemas.microsoft.com/office/drawing/2018/hyperlinkcolor" val="tx"/>
                    </a:ext>
                  </a:extLst>
                </a:hlinkClick>
              </a:rPr>
              <a:t>What Is A Flexible Spending Account? </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47" name="Rectangle 50">
            <a:extLst>
              <a:ext uri="{FF2B5EF4-FFF2-40B4-BE49-F238E27FC236}">
                <a16:creationId xmlns:a16="http://schemas.microsoft.com/office/drawing/2014/main" id="{7989327D-6FDF-4786-9D84-0E5D52D30C8B}"/>
              </a:ext>
            </a:extLst>
          </p:cNvPr>
          <p:cNvSpPr>
            <a:spLocks noChangeArrowheads="1"/>
          </p:cNvSpPr>
          <p:nvPr/>
        </p:nvSpPr>
        <p:spPr bwMode="auto">
          <a:xfrm>
            <a:off x="9379434" y="1468105"/>
            <a:ext cx="256344" cy="275205"/>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48" name="AutoShape 51">
            <a:extLst>
              <a:ext uri="{FF2B5EF4-FFF2-40B4-BE49-F238E27FC236}">
                <a16:creationId xmlns:a16="http://schemas.microsoft.com/office/drawing/2014/main" id="{480F467E-8CCF-4670-BC0C-D1740418E572}"/>
              </a:ext>
            </a:extLst>
          </p:cNvPr>
          <p:cNvSpPr>
            <a:spLocks noChangeArrowheads="1"/>
          </p:cNvSpPr>
          <p:nvPr/>
        </p:nvSpPr>
        <p:spPr bwMode="auto">
          <a:xfrm rot="5400000">
            <a:off x="9418004" y="1531217"/>
            <a:ext cx="204727"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Rectangle 52">
            <a:extLst>
              <a:ext uri="{FF2B5EF4-FFF2-40B4-BE49-F238E27FC236}">
                <a16:creationId xmlns:a16="http://schemas.microsoft.com/office/drawing/2014/main" id="{8B58C6D1-19CC-4977-A782-1BE8E09AFECF}"/>
              </a:ext>
            </a:extLst>
          </p:cNvPr>
          <p:cNvSpPr>
            <a:spLocks noChangeArrowheads="1"/>
          </p:cNvSpPr>
          <p:nvPr/>
        </p:nvSpPr>
        <p:spPr bwMode="auto">
          <a:xfrm>
            <a:off x="9379434" y="1468105"/>
            <a:ext cx="3079644" cy="275205"/>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53">
            <a:extLst>
              <a:ext uri="{FF2B5EF4-FFF2-40B4-BE49-F238E27FC236}">
                <a16:creationId xmlns:a16="http://schemas.microsoft.com/office/drawing/2014/main" id="{9F0D9A5C-BD25-4C4A-AFD7-3A20A4B1DC42}"/>
              </a:ext>
            </a:extLst>
          </p:cNvPr>
          <p:cNvSpPr txBox="1">
            <a:spLocks noChangeArrowheads="1"/>
          </p:cNvSpPr>
          <p:nvPr/>
        </p:nvSpPr>
        <p:spPr bwMode="auto">
          <a:xfrm>
            <a:off x="9696490" y="1477586"/>
            <a:ext cx="2579026" cy="235643"/>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5">
                  <a:extLst>
                    <a:ext uri="{A12FA001-AC4F-418D-AE19-62706E023703}">
                      <ahyp:hlinkClr xmlns:ahyp="http://schemas.microsoft.com/office/drawing/2018/hyperlinkcolor" val="tx"/>
                    </a:ext>
                  </a:extLst>
                </a:hlinkClick>
              </a:rPr>
              <a:t>What Is A 401(k) Retirement Plan? </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51" name="Rectangle 54">
            <a:extLst>
              <a:ext uri="{FF2B5EF4-FFF2-40B4-BE49-F238E27FC236}">
                <a16:creationId xmlns:a16="http://schemas.microsoft.com/office/drawing/2014/main" id="{6CCA7427-110C-4195-BC28-F04B510063B6}"/>
              </a:ext>
            </a:extLst>
          </p:cNvPr>
          <p:cNvSpPr>
            <a:spLocks noChangeArrowheads="1"/>
          </p:cNvSpPr>
          <p:nvPr/>
        </p:nvSpPr>
        <p:spPr bwMode="auto">
          <a:xfrm>
            <a:off x="9379435" y="2497559"/>
            <a:ext cx="256344" cy="275204"/>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52" name="AutoShape 55">
            <a:extLst>
              <a:ext uri="{FF2B5EF4-FFF2-40B4-BE49-F238E27FC236}">
                <a16:creationId xmlns:a16="http://schemas.microsoft.com/office/drawing/2014/main" id="{D5FC04DC-F9F8-4FA0-90B8-668092D47AD4}"/>
              </a:ext>
            </a:extLst>
          </p:cNvPr>
          <p:cNvSpPr>
            <a:spLocks noChangeArrowheads="1"/>
          </p:cNvSpPr>
          <p:nvPr/>
        </p:nvSpPr>
        <p:spPr bwMode="auto">
          <a:xfrm rot="5400000">
            <a:off x="9418005" y="2560671"/>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Rectangle 56">
            <a:extLst>
              <a:ext uri="{FF2B5EF4-FFF2-40B4-BE49-F238E27FC236}">
                <a16:creationId xmlns:a16="http://schemas.microsoft.com/office/drawing/2014/main" id="{37C02BD2-D304-4FC0-B105-CC5618F1C077}"/>
              </a:ext>
            </a:extLst>
          </p:cNvPr>
          <p:cNvSpPr>
            <a:spLocks noChangeArrowheads="1"/>
          </p:cNvSpPr>
          <p:nvPr/>
        </p:nvSpPr>
        <p:spPr bwMode="auto">
          <a:xfrm>
            <a:off x="9379435" y="2497559"/>
            <a:ext cx="307968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57">
            <a:extLst>
              <a:ext uri="{FF2B5EF4-FFF2-40B4-BE49-F238E27FC236}">
                <a16:creationId xmlns:a16="http://schemas.microsoft.com/office/drawing/2014/main" id="{92222750-5E75-4023-AA35-243D026DBF81}"/>
              </a:ext>
            </a:extLst>
          </p:cNvPr>
          <p:cNvSpPr txBox="1">
            <a:spLocks noChangeArrowheads="1"/>
          </p:cNvSpPr>
          <p:nvPr/>
        </p:nvSpPr>
        <p:spPr bwMode="auto">
          <a:xfrm>
            <a:off x="9696491" y="2505985"/>
            <a:ext cx="2654304"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6">
                  <a:extLst>
                    <a:ext uri="{A12FA001-AC4F-418D-AE19-62706E023703}">
                      <ahyp:hlinkClr xmlns:ahyp="http://schemas.microsoft.com/office/drawing/2018/hyperlinkcolor" val="tx"/>
                    </a:ext>
                  </a:extLst>
                </a:hlinkClick>
              </a:rPr>
              <a:t>What Is Dental Insurance?</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55" name="Rectangle 58">
            <a:extLst>
              <a:ext uri="{FF2B5EF4-FFF2-40B4-BE49-F238E27FC236}">
                <a16:creationId xmlns:a16="http://schemas.microsoft.com/office/drawing/2014/main" id="{0A030B3A-C852-4BAF-8A6C-A050BD529CFE}"/>
              </a:ext>
            </a:extLst>
          </p:cNvPr>
          <p:cNvSpPr>
            <a:spLocks noChangeArrowheads="1"/>
          </p:cNvSpPr>
          <p:nvPr/>
        </p:nvSpPr>
        <p:spPr bwMode="auto">
          <a:xfrm>
            <a:off x="9379434" y="2918373"/>
            <a:ext cx="256344" cy="275205"/>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56" name="AutoShape 59">
            <a:extLst>
              <a:ext uri="{FF2B5EF4-FFF2-40B4-BE49-F238E27FC236}">
                <a16:creationId xmlns:a16="http://schemas.microsoft.com/office/drawing/2014/main" id="{140A41C3-B01E-4679-9ED5-9257BD17A5CF}"/>
              </a:ext>
            </a:extLst>
          </p:cNvPr>
          <p:cNvSpPr>
            <a:spLocks noChangeArrowheads="1"/>
          </p:cNvSpPr>
          <p:nvPr/>
        </p:nvSpPr>
        <p:spPr bwMode="auto">
          <a:xfrm rot="5400000">
            <a:off x="9418004" y="2981485"/>
            <a:ext cx="204727"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Rectangle 60">
            <a:extLst>
              <a:ext uri="{FF2B5EF4-FFF2-40B4-BE49-F238E27FC236}">
                <a16:creationId xmlns:a16="http://schemas.microsoft.com/office/drawing/2014/main" id="{9BD06064-4F5D-4344-9D31-1F0BAF4EC8DD}"/>
              </a:ext>
            </a:extLst>
          </p:cNvPr>
          <p:cNvSpPr>
            <a:spLocks noChangeArrowheads="1"/>
          </p:cNvSpPr>
          <p:nvPr/>
        </p:nvSpPr>
        <p:spPr bwMode="auto">
          <a:xfrm>
            <a:off x="9379434" y="2918373"/>
            <a:ext cx="3079644" cy="275205"/>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61">
            <a:extLst>
              <a:ext uri="{FF2B5EF4-FFF2-40B4-BE49-F238E27FC236}">
                <a16:creationId xmlns:a16="http://schemas.microsoft.com/office/drawing/2014/main" id="{570E2371-1B17-4D9F-9290-BF1448A8DFE6}"/>
              </a:ext>
            </a:extLst>
          </p:cNvPr>
          <p:cNvSpPr txBox="1">
            <a:spLocks noChangeArrowheads="1"/>
          </p:cNvSpPr>
          <p:nvPr/>
        </p:nvSpPr>
        <p:spPr bwMode="auto">
          <a:xfrm>
            <a:off x="9696490" y="2935474"/>
            <a:ext cx="2579026" cy="235643"/>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7">
                  <a:extLst>
                    <a:ext uri="{A12FA001-AC4F-418D-AE19-62706E023703}">
                      <ahyp:hlinkClr xmlns:ahyp="http://schemas.microsoft.com/office/drawing/2018/hyperlinkcolor" val="tx"/>
                    </a:ext>
                  </a:extLst>
                </a:hlinkClick>
              </a:rPr>
              <a:t>What Is Vision Insurance?</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59" name="Rectangle 62">
            <a:extLst>
              <a:ext uri="{FF2B5EF4-FFF2-40B4-BE49-F238E27FC236}">
                <a16:creationId xmlns:a16="http://schemas.microsoft.com/office/drawing/2014/main" id="{4DE1C4C8-339B-4B9E-8D6B-C0BCC73C4098}"/>
              </a:ext>
            </a:extLst>
          </p:cNvPr>
          <p:cNvSpPr>
            <a:spLocks noChangeArrowheads="1"/>
          </p:cNvSpPr>
          <p:nvPr/>
        </p:nvSpPr>
        <p:spPr bwMode="auto">
          <a:xfrm>
            <a:off x="9379434" y="3317089"/>
            <a:ext cx="256344" cy="275205"/>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60" name="AutoShape 63">
            <a:extLst>
              <a:ext uri="{FF2B5EF4-FFF2-40B4-BE49-F238E27FC236}">
                <a16:creationId xmlns:a16="http://schemas.microsoft.com/office/drawing/2014/main" id="{C0A3F55A-38A1-4878-A7E4-ACA4EFD0ED7B}"/>
              </a:ext>
            </a:extLst>
          </p:cNvPr>
          <p:cNvSpPr>
            <a:spLocks noChangeArrowheads="1"/>
          </p:cNvSpPr>
          <p:nvPr/>
        </p:nvSpPr>
        <p:spPr bwMode="auto">
          <a:xfrm rot="5400000">
            <a:off x="9418004" y="3380201"/>
            <a:ext cx="204727"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Rectangle 64">
            <a:extLst>
              <a:ext uri="{FF2B5EF4-FFF2-40B4-BE49-F238E27FC236}">
                <a16:creationId xmlns:a16="http://schemas.microsoft.com/office/drawing/2014/main" id="{B11DC035-1D3B-4928-9AE9-9A1785968D47}"/>
              </a:ext>
            </a:extLst>
          </p:cNvPr>
          <p:cNvSpPr>
            <a:spLocks noChangeArrowheads="1"/>
          </p:cNvSpPr>
          <p:nvPr/>
        </p:nvSpPr>
        <p:spPr bwMode="auto">
          <a:xfrm>
            <a:off x="9379434" y="3317089"/>
            <a:ext cx="3079644" cy="275205"/>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Text Box 65">
            <a:extLst>
              <a:ext uri="{FF2B5EF4-FFF2-40B4-BE49-F238E27FC236}">
                <a16:creationId xmlns:a16="http://schemas.microsoft.com/office/drawing/2014/main" id="{2BE6C1D6-3A1E-4995-ACD8-9E59434E9E6A}"/>
              </a:ext>
            </a:extLst>
          </p:cNvPr>
          <p:cNvSpPr txBox="1">
            <a:spLocks noChangeArrowheads="1"/>
          </p:cNvSpPr>
          <p:nvPr/>
        </p:nvSpPr>
        <p:spPr bwMode="auto">
          <a:xfrm>
            <a:off x="9696490" y="3326570"/>
            <a:ext cx="2598007" cy="235643"/>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8">
                  <a:extLst>
                    <a:ext uri="{A12FA001-AC4F-418D-AE19-62706E023703}">
                      <ahyp:hlinkClr xmlns:ahyp="http://schemas.microsoft.com/office/drawing/2018/hyperlinkcolor" val="tx"/>
                    </a:ext>
                  </a:extLst>
                </a:hlinkClick>
              </a:rPr>
              <a:t>What Is Life And AD&amp;D Insurance?</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63" name="Rectangle 66">
            <a:extLst>
              <a:ext uri="{FF2B5EF4-FFF2-40B4-BE49-F238E27FC236}">
                <a16:creationId xmlns:a16="http://schemas.microsoft.com/office/drawing/2014/main" id="{D77C6294-D560-4220-928E-1690A568F538}"/>
              </a:ext>
            </a:extLst>
          </p:cNvPr>
          <p:cNvSpPr>
            <a:spLocks noChangeArrowheads="1"/>
          </p:cNvSpPr>
          <p:nvPr/>
        </p:nvSpPr>
        <p:spPr bwMode="auto">
          <a:xfrm>
            <a:off x="9379405" y="3723956"/>
            <a:ext cx="250741" cy="275204"/>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64" name="AutoShape 67">
            <a:extLst>
              <a:ext uri="{FF2B5EF4-FFF2-40B4-BE49-F238E27FC236}">
                <a16:creationId xmlns:a16="http://schemas.microsoft.com/office/drawing/2014/main" id="{D5B88334-0E00-46DA-92B8-D22AE7351347}"/>
              </a:ext>
            </a:extLst>
          </p:cNvPr>
          <p:cNvSpPr>
            <a:spLocks noChangeArrowheads="1"/>
          </p:cNvSpPr>
          <p:nvPr/>
        </p:nvSpPr>
        <p:spPr bwMode="auto">
          <a:xfrm rot="5400000">
            <a:off x="9416347" y="3788696"/>
            <a:ext cx="204726" cy="145725"/>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Rectangle 68">
            <a:extLst>
              <a:ext uri="{FF2B5EF4-FFF2-40B4-BE49-F238E27FC236}">
                <a16:creationId xmlns:a16="http://schemas.microsoft.com/office/drawing/2014/main" id="{F6A12871-6EF1-4009-A648-C53B4A81A442}"/>
              </a:ext>
            </a:extLst>
          </p:cNvPr>
          <p:cNvSpPr>
            <a:spLocks noChangeArrowheads="1"/>
          </p:cNvSpPr>
          <p:nvPr/>
        </p:nvSpPr>
        <p:spPr bwMode="auto">
          <a:xfrm>
            <a:off x="9379405" y="3723956"/>
            <a:ext cx="307964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69">
            <a:extLst>
              <a:ext uri="{FF2B5EF4-FFF2-40B4-BE49-F238E27FC236}">
                <a16:creationId xmlns:a16="http://schemas.microsoft.com/office/drawing/2014/main" id="{E65EF3D5-5CD9-4AF5-8BC4-EE77E35159A5}"/>
              </a:ext>
            </a:extLst>
          </p:cNvPr>
          <p:cNvSpPr txBox="1">
            <a:spLocks noChangeArrowheads="1"/>
          </p:cNvSpPr>
          <p:nvPr/>
        </p:nvSpPr>
        <p:spPr bwMode="auto">
          <a:xfrm>
            <a:off x="9696461" y="3724762"/>
            <a:ext cx="2556146"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9">
                  <a:extLst>
                    <a:ext uri="{A12FA001-AC4F-418D-AE19-62706E023703}">
                      <ahyp:hlinkClr xmlns:ahyp="http://schemas.microsoft.com/office/drawing/2018/hyperlinkcolor" val="tx"/>
                    </a:ext>
                  </a:extLst>
                </a:hlinkClick>
              </a:rPr>
              <a:t>What Is Accident Insurance? </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67" name="Rectangle 70">
            <a:extLst>
              <a:ext uri="{FF2B5EF4-FFF2-40B4-BE49-F238E27FC236}">
                <a16:creationId xmlns:a16="http://schemas.microsoft.com/office/drawing/2014/main" id="{AE865BEA-C2C4-44DA-9307-8200610A0272}"/>
              </a:ext>
            </a:extLst>
          </p:cNvPr>
          <p:cNvSpPr>
            <a:spLocks noChangeArrowheads="1"/>
          </p:cNvSpPr>
          <p:nvPr/>
        </p:nvSpPr>
        <p:spPr bwMode="auto">
          <a:xfrm>
            <a:off x="9379237" y="4144770"/>
            <a:ext cx="250741" cy="275205"/>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68" name="AutoShape 71">
            <a:extLst>
              <a:ext uri="{FF2B5EF4-FFF2-40B4-BE49-F238E27FC236}">
                <a16:creationId xmlns:a16="http://schemas.microsoft.com/office/drawing/2014/main" id="{431FC431-EA78-4574-9168-5CE5750F8636}"/>
              </a:ext>
            </a:extLst>
          </p:cNvPr>
          <p:cNvSpPr>
            <a:spLocks noChangeArrowheads="1"/>
          </p:cNvSpPr>
          <p:nvPr/>
        </p:nvSpPr>
        <p:spPr bwMode="auto">
          <a:xfrm rot="5400000">
            <a:off x="9416179" y="4209511"/>
            <a:ext cx="204727" cy="145725"/>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Rectangle 72">
            <a:extLst>
              <a:ext uri="{FF2B5EF4-FFF2-40B4-BE49-F238E27FC236}">
                <a16:creationId xmlns:a16="http://schemas.microsoft.com/office/drawing/2014/main" id="{BBB372AF-502E-4CD8-B112-CF72FC2DE772}"/>
              </a:ext>
            </a:extLst>
          </p:cNvPr>
          <p:cNvSpPr>
            <a:spLocks noChangeArrowheads="1"/>
          </p:cNvSpPr>
          <p:nvPr/>
        </p:nvSpPr>
        <p:spPr bwMode="auto">
          <a:xfrm>
            <a:off x="9379237" y="4144770"/>
            <a:ext cx="3072530" cy="275205"/>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73">
            <a:extLst>
              <a:ext uri="{FF2B5EF4-FFF2-40B4-BE49-F238E27FC236}">
                <a16:creationId xmlns:a16="http://schemas.microsoft.com/office/drawing/2014/main" id="{AF251A7C-48D2-466D-81FF-9C8785734FC9}"/>
              </a:ext>
            </a:extLst>
          </p:cNvPr>
          <p:cNvSpPr txBox="1">
            <a:spLocks noChangeArrowheads="1"/>
          </p:cNvSpPr>
          <p:nvPr/>
        </p:nvSpPr>
        <p:spPr bwMode="auto">
          <a:xfrm>
            <a:off x="9696293" y="4154251"/>
            <a:ext cx="2537901" cy="235643"/>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10">
                  <a:extLst>
                    <a:ext uri="{A12FA001-AC4F-418D-AE19-62706E023703}">
                      <ahyp:hlinkClr xmlns:ahyp="http://schemas.microsoft.com/office/drawing/2018/hyperlinkcolor" val="tx"/>
                    </a:ext>
                  </a:extLst>
                </a:hlinkClick>
              </a:rPr>
              <a:t>What Is Critical Illness Insurance?</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71" name="Rectangle 74">
            <a:extLst>
              <a:ext uri="{FF2B5EF4-FFF2-40B4-BE49-F238E27FC236}">
                <a16:creationId xmlns:a16="http://schemas.microsoft.com/office/drawing/2014/main" id="{53A25EB5-3554-4C06-B4C8-1CD3058366FF}"/>
              </a:ext>
            </a:extLst>
          </p:cNvPr>
          <p:cNvSpPr>
            <a:spLocks noChangeArrowheads="1"/>
          </p:cNvSpPr>
          <p:nvPr/>
        </p:nvSpPr>
        <p:spPr bwMode="auto">
          <a:xfrm>
            <a:off x="9379405" y="4543486"/>
            <a:ext cx="250741" cy="275205"/>
          </a:xfrm>
          <a:prstGeom prst="rect">
            <a:avLst/>
          </a:prstGeom>
          <a:solidFill>
            <a:schemeClr val="accent4"/>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72" name="AutoShape 75">
            <a:extLst>
              <a:ext uri="{FF2B5EF4-FFF2-40B4-BE49-F238E27FC236}">
                <a16:creationId xmlns:a16="http://schemas.microsoft.com/office/drawing/2014/main" id="{745B493D-6BC2-4E0F-8341-84E3E21FB72A}"/>
              </a:ext>
            </a:extLst>
          </p:cNvPr>
          <p:cNvSpPr>
            <a:spLocks noChangeArrowheads="1"/>
          </p:cNvSpPr>
          <p:nvPr/>
        </p:nvSpPr>
        <p:spPr bwMode="auto">
          <a:xfrm rot="5400000">
            <a:off x="9416347" y="4608226"/>
            <a:ext cx="204727" cy="145725"/>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Rectangle 76">
            <a:extLst>
              <a:ext uri="{FF2B5EF4-FFF2-40B4-BE49-F238E27FC236}">
                <a16:creationId xmlns:a16="http://schemas.microsoft.com/office/drawing/2014/main" id="{276F32F0-9A05-4729-9DCB-AB93F273828A}"/>
              </a:ext>
            </a:extLst>
          </p:cNvPr>
          <p:cNvSpPr>
            <a:spLocks noChangeArrowheads="1"/>
          </p:cNvSpPr>
          <p:nvPr/>
        </p:nvSpPr>
        <p:spPr bwMode="auto">
          <a:xfrm>
            <a:off x="9379405" y="4543486"/>
            <a:ext cx="3079644" cy="275205"/>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7">
            <a:extLst>
              <a:ext uri="{FF2B5EF4-FFF2-40B4-BE49-F238E27FC236}">
                <a16:creationId xmlns:a16="http://schemas.microsoft.com/office/drawing/2014/main" id="{470E4A6C-F427-445A-BF83-4D6CC1F44F14}"/>
              </a:ext>
            </a:extLst>
          </p:cNvPr>
          <p:cNvSpPr txBox="1">
            <a:spLocks noChangeArrowheads="1"/>
          </p:cNvSpPr>
          <p:nvPr/>
        </p:nvSpPr>
        <p:spPr bwMode="auto">
          <a:xfrm>
            <a:off x="9696461" y="4552967"/>
            <a:ext cx="2528411" cy="235643"/>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accent3"/>
                </a:solidFill>
                <a:effectLst/>
                <a:latin typeface="Trebuchet MS" panose="020B0603020202020204" pitchFamily="34" charset="0"/>
                <a:hlinkClick r:id="rId11">
                  <a:extLst>
                    <a:ext uri="{A12FA001-AC4F-418D-AE19-62706E023703}">
                      <ahyp:hlinkClr xmlns:ahyp="http://schemas.microsoft.com/office/drawing/2018/hyperlinkcolor" val="tx"/>
                    </a:ext>
                  </a:extLst>
                </a:hlinkClick>
              </a:rPr>
              <a:t>What Is Paid Time Off? </a:t>
            </a:r>
            <a:endParaRPr kumimoji="0" lang="en-US" altLang="en-US" sz="1800" b="0" i="0" u="none" strike="noStrike" cap="none" normalizeH="0" baseline="0" dirty="0">
              <a:ln>
                <a:noFill/>
              </a:ln>
              <a:solidFill>
                <a:schemeClr val="accent3"/>
              </a:solidFill>
              <a:effectLst/>
              <a:latin typeface="Arial" panose="020B0604020202020204" pitchFamily="34" charset="0"/>
            </a:endParaRPr>
          </a:p>
        </p:txBody>
      </p:sp>
      <p:sp>
        <p:nvSpPr>
          <p:cNvPr id="121" name="Rectangle 120">
            <a:extLst>
              <a:ext uri="{FF2B5EF4-FFF2-40B4-BE49-F238E27FC236}">
                <a16:creationId xmlns:a16="http://schemas.microsoft.com/office/drawing/2014/main" id="{24A1FE5F-8BB1-406F-BA72-D6CDBD0B0FC8}"/>
              </a:ext>
            </a:extLst>
          </p:cNvPr>
          <p:cNvSpPr/>
          <p:nvPr/>
        </p:nvSpPr>
        <p:spPr>
          <a:xfrm>
            <a:off x="5660324" y="1935731"/>
            <a:ext cx="3189902" cy="338554"/>
          </a:xfrm>
          <a:prstGeom prst="rect">
            <a:avLst/>
          </a:prstGeom>
        </p:spPr>
        <p:txBody>
          <a:bodyPr wrap="square">
            <a:spAutoFit/>
          </a:bodyPr>
          <a:lstStyle/>
          <a:p>
            <a:pPr lvl="0" defTabSz="914400">
              <a:defRPr/>
            </a:pPr>
            <a:r>
              <a:rPr lang="en-US" sz="1600" b="1" dirty="0">
                <a:latin typeface="+mj-lt"/>
              </a:rPr>
              <a:t>WHERE TO GO TO LEARN MORE:</a:t>
            </a:r>
          </a:p>
        </p:txBody>
      </p:sp>
      <p:grpSp>
        <p:nvGrpSpPr>
          <p:cNvPr id="87" name="Group 86"/>
          <p:cNvGrpSpPr/>
          <p:nvPr/>
        </p:nvGrpSpPr>
        <p:grpSpPr>
          <a:xfrm>
            <a:off x="5660324" y="3733425"/>
            <a:ext cx="3146086" cy="275204"/>
            <a:chOff x="5532152" y="3567379"/>
            <a:chExt cx="3146086" cy="275204"/>
          </a:xfrm>
        </p:grpSpPr>
        <p:sp>
          <p:nvSpPr>
            <p:cNvPr id="88" name="Rectangle 13">
              <a:extLst>
                <a:ext uri="{FF2B5EF4-FFF2-40B4-BE49-F238E27FC236}">
                  <a16:creationId xmlns:a16="http://schemas.microsoft.com/office/drawing/2014/main" id="{DC528C04-F7FF-485D-BC3C-AEF081B1CCCB}"/>
                </a:ext>
              </a:extLst>
            </p:cNvPr>
            <p:cNvSpPr>
              <a:spLocks noChangeArrowheads="1"/>
            </p:cNvSpPr>
            <p:nvPr/>
          </p:nvSpPr>
          <p:spPr bwMode="auto">
            <a:xfrm>
              <a:off x="5532152" y="3567379"/>
              <a:ext cx="256344" cy="275204"/>
            </a:xfrm>
            <a:prstGeom prst="rect">
              <a:avLst/>
            </a:prstGeom>
            <a:solidFill>
              <a:schemeClr val="accent4"/>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9" name="AutoShape 14">
              <a:extLst>
                <a:ext uri="{FF2B5EF4-FFF2-40B4-BE49-F238E27FC236}">
                  <a16:creationId xmlns:a16="http://schemas.microsoft.com/office/drawing/2014/main" id="{03B5E927-BE5B-4976-A9FF-213386FCE154}"/>
                </a:ext>
              </a:extLst>
            </p:cNvPr>
            <p:cNvSpPr>
              <a:spLocks noChangeArrowheads="1"/>
            </p:cNvSpPr>
            <p:nvPr/>
          </p:nvSpPr>
          <p:spPr bwMode="auto">
            <a:xfrm rot="5400000">
              <a:off x="5570722" y="3630491"/>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Rectangle 15">
              <a:extLst>
                <a:ext uri="{FF2B5EF4-FFF2-40B4-BE49-F238E27FC236}">
                  <a16:creationId xmlns:a16="http://schemas.microsoft.com/office/drawing/2014/main" id="{F4C31B7B-D31E-4089-AAB2-2E2EFB4786F0}"/>
                </a:ext>
              </a:extLst>
            </p:cNvPr>
            <p:cNvSpPr>
              <a:spLocks noChangeArrowheads="1"/>
            </p:cNvSpPr>
            <p:nvPr/>
          </p:nvSpPr>
          <p:spPr bwMode="auto">
            <a:xfrm>
              <a:off x="5532152" y="3567379"/>
              <a:ext cx="307964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16">
              <a:extLst>
                <a:ext uri="{FF2B5EF4-FFF2-40B4-BE49-F238E27FC236}">
                  <a16:creationId xmlns:a16="http://schemas.microsoft.com/office/drawing/2014/main" id="{8A3104D1-D563-4BD6-AD14-1D193D4F0A59}"/>
                </a:ext>
              </a:extLst>
            </p:cNvPr>
            <p:cNvSpPr txBox="1">
              <a:spLocks noChangeArrowheads="1"/>
            </p:cNvSpPr>
            <p:nvPr/>
          </p:nvSpPr>
          <p:spPr bwMode="auto">
            <a:xfrm>
              <a:off x="5849208" y="3574990"/>
              <a:ext cx="2829030"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r>
                <a:rPr lang="en-US" sz="1200" b="1" dirty="0">
                  <a:hlinkClick r:id="rId12"/>
                </a:rPr>
                <a:t>www.mybenefitwalletsite.com/luc</a:t>
              </a:r>
              <a:endParaRPr lang="en-US" sz="1200" b="1" dirty="0"/>
            </a:p>
            <a:p>
              <a:r>
                <a:rPr lang="en-US" sz="1200" b="1" dirty="0"/>
                <a:t> </a:t>
              </a:r>
            </a:p>
          </p:txBody>
        </p:sp>
      </p:grpSp>
      <p:grpSp>
        <p:nvGrpSpPr>
          <p:cNvPr id="92" name="Group 91"/>
          <p:cNvGrpSpPr/>
          <p:nvPr/>
        </p:nvGrpSpPr>
        <p:grpSpPr>
          <a:xfrm>
            <a:off x="5682005" y="2947815"/>
            <a:ext cx="3146086" cy="275204"/>
            <a:chOff x="5532152" y="3567379"/>
            <a:chExt cx="3146086" cy="275204"/>
          </a:xfrm>
        </p:grpSpPr>
        <p:sp>
          <p:nvSpPr>
            <p:cNvPr id="93" name="Rectangle 13">
              <a:extLst>
                <a:ext uri="{FF2B5EF4-FFF2-40B4-BE49-F238E27FC236}">
                  <a16:creationId xmlns:a16="http://schemas.microsoft.com/office/drawing/2014/main" id="{DC528C04-F7FF-485D-BC3C-AEF081B1CCCB}"/>
                </a:ext>
              </a:extLst>
            </p:cNvPr>
            <p:cNvSpPr>
              <a:spLocks noChangeArrowheads="1"/>
            </p:cNvSpPr>
            <p:nvPr/>
          </p:nvSpPr>
          <p:spPr bwMode="auto">
            <a:xfrm>
              <a:off x="5532152" y="3567379"/>
              <a:ext cx="256344" cy="275204"/>
            </a:xfrm>
            <a:prstGeom prst="rect">
              <a:avLst/>
            </a:prstGeom>
            <a:solidFill>
              <a:schemeClr val="accent4"/>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94" name="AutoShape 14">
              <a:extLst>
                <a:ext uri="{FF2B5EF4-FFF2-40B4-BE49-F238E27FC236}">
                  <a16:creationId xmlns:a16="http://schemas.microsoft.com/office/drawing/2014/main" id="{03B5E927-BE5B-4976-A9FF-213386FCE154}"/>
                </a:ext>
              </a:extLst>
            </p:cNvPr>
            <p:cNvSpPr>
              <a:spLocks noChangeArrowheads="1"/>
            </p:cNvSpPr>
            <p:nvPr/>
          </p:nvSpPr>
          <p:spPr bwMode="auto">
            <a:xfrm rot="5400000">
              <a:off x="5570722" y="3630491"/>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Rectangle 15">
              <a:extLst>
                <a:ext uri="{FF2B5EF4-FFF2-40B4-BE49-F238E27FC236}">
                  <a16:creationId xmlns:a16="http://schemas.microsoft.com/office/drawing/2014/main" id="{F4C31B7B-D31E-4089-AAB2-2E2EFB4786F0}"/>
                </a:ext>
              </a:extLst>
            </p:cNvPr>
            <p:cNvSpPr>
              <a:spLocks noChangeArrowheads="1"/>
            </p:cNvSpPr>
            <p:nvPr/>
          </p:nvSpPr>
          <p:spPr bwMode="auto">
            <a:xfrm>
              <a:off x="5532152" y="3567379"/>
              <a:ext cx="307964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Text Box 16">
              <a:extLst>
                <a:ext uri="{FF2B5EF4-FFF2-40B4-BE49-F238E27FC236}">
                  <a16:creationId xmlns:a16="http://schemas.microsoft.com/office/drawing/2014/main" id="{8A3104D1-D563-4BD6-AD14-1D193D4F0A59}"/>
                </a:ext>
              </a:extLst>
            </p:cNvPr>
            <p:cNvSpPr txBox="1">
              <a:spLocks noChangeArrowheads="1"/>
            </p:cNvSpPr>
            <p:nvPr/>
          </p:nvSpPr>
          <p:spPr bwMode="auto">
            <a:xfrm>
              <a:off x="5849208" y="3574990"/>
              <a:ext cx="2829030" cy="235642"/>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r>
                <a:rPr lang="en-US" sz="1200" b="1" dirty="0">
                  <a:solidFill>
                    <a:srgbClr val="A30042"/>
                  </a:solidFill>
                </a:rPr>
                <a:t>Aetna Concierge 855.586.6958</a:t>
              </a:r>
            </a:p>
            <a:p>
              <a:r>
                <a:rPr lang="en-US" sz="1200" b="1" dirty="0"/>
                <a:t> </a:t>
              </a:r>
            </a:p>
          </p:txBody>
        </p:sp>
      </p:grpSp>
      <p:grpSp>
        <p:nvGrpSpPr>
          <p:cNvPr id="97" name="Group 96"/>
          <p:cNvGrpSpPr/>
          <p:nvPr/>
        </p:nvGrpSpPr>
        <p:grpSpPr>
          <a:xfrm>
            <a:off x="5660324" y="4083369"/>
            <a:ext cx="3219198" cy="275204"/>
            <a:chOff x="5532152" y="3567379"/>
            <a:chExt cx="3219198" cy="275204"/>
          </a:xfrm>
        </p:grpSpPr>
        <p:sp>
          <p:nvSpPr>
            <p:cNvPr id="98" name="Rectangle 13">
              <a:extLst>
                <a:ext uri="{FF2B5EF4-FFF2-40B4-BE49-F238E27FC236}">
                  <a16:creationId xmlns:a16="http://schemas.microsoft.com/office/drawing/2014/main" id="{DC528C04-F7FF-485D-BC3C-AEF081B1CCCB}"/>
                </a:ext>
              </a:extLst>
            </p:cNvPr>
            <p:cNvSpPr>
              <a:spLocks noChangeArrowheads="1"/>
            </p:cNvSpPr>
            <p:nvPr/>
          </p:nvSpPr>
          <p:spPr bwMode="auto">
            <a:xfrm>
              <a:off x="5532152" y="3567379"/>
              <a:ext cx="256344" cy="275204"/>
            </a:xfrm>
            <a:prstGeom prst="rect">
              <a:avLst/>
            </a:prstGeom>
            <a:solidFill>
              <a:schemeClr val="accent4"/>
            </a:solidFill>
            <a:ln w="25400" algn="ctr">
              <a:noFill/>
              <a:miter lim="800000"/>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99" name="AutoShape 14">
              <a:extLst>
                <a:ext uri="{FF2B5EF4-FFF2-40B4-BE49-F238E27FC236}">
                  <a16:creationId xmlns:a16="http://schemas.microsoft.com/office/drawing/2014/main" id="{03B5E927-BE5B-4976-A9FF-213386FCE154}"/>
                </a:ext>
              </a:extLst>
            </p:cNvPr>
            <p:cNvSpPr>
              <a:spLocks noChangeArrowheads="1"/>
            </p:cNvSpPr>
            <p:nvPr/>
          </p:nvSpPr>
          <p:spPr bwMode="auto">
            <a:xfrm rot="5400000">
              <a:off x="5570722" y="3630491"/>
              <a:ext cx="204726" cy="148981"/>
            </a:xfrm>
            <a:prstGeom prst="triangle">
              <a:avLst>
                <a:gd name="adj" fmla="val 50000"/>
              </a:avLst>
            </a:prstGeom>
            <a:solidFill>
              <a:srgbClr val="FFFFFF"/>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Rectangle 15">
              <a:extLst>
                <a:ext uri="{FF2B5EF4-FFF2-40B4-BE49-F238E27FC236}">
                  <a16:creationId xmlns:a16="http://schemas.microsoft.com/office/drawing/2014/main" id="{F4C31B7B-D31E-4089-AAB2-2E2EFB4786F0}"/>
                </a:ext>
              </a:extLst>
            </p:cNvPr>
            <p:cNvSpPr>
              <a:spLocks noChangeArrowheads="1"/>
            </p:cNvSpPr>
            <p:nvPr/>
          </p:nvSpPr>
          <p:spPr bwMode="auto">
            <a:xfrm>
              <a:off x="5532152" y="3567379"/>
              <a:ext cx="3079644" cy="275204"/>
            </a:xfrm>
            <a:prstGeom prst="rect">
              <a:avLst/>
            </a:prstGeom>
            <a:noFill/>
            <a:ln w="19050" algn="ctr">
              <a:solidFill>
                <a:schemeClr val="accent4"/>
              </a:solidFill>
              <a:miter lim="800000"/>
              <a:headEnd/>
              <a:tailEnd/>
            </a:ln>
            <a:effectLst/>
            <a:extLst>
              <a:ext uri="{909E8E84-426E-40DD-AFC4-6F175D3DCCD1}">
                <a14:hiddenFill xmlns:a14="http://schemas.microsoft.com/office/drawing/2010/main">
                  <a:solidFill>
                    <a:srgbClr val="A6D6DC"/>
                  </a:solidFill>
                </a14:hiddenFill>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16">
              <a:extLst>
                <a:ext uri="{FF2B5EF4-FFF2-40B4-BE49-F238E27FC236}">
                  <a16:creationId xmlns:a16="http://schemas.microsoft.com/office/drawing/2014/main" id="{8A3104D1-D563-4BD6-AD14-1D193D4F0A59}"/>
                </a:ext>
              </a:extLst>
            </p:cNvPr>
            <p:cNvSpPr txBox="1">
              <a:spLocks noChangeArrowheads="1"/>
            </p:cNvSpPr>
            <p:nvPr/>
          </p:nvSpPr>
          <p:spPr bwMode="auto">
            <a:xfrm>
              <a:off x="5849208" y="3576575"/>
              <a:ext cx="2902142" cy="230770"/>
            </a:xfrm>
            <a:prstGeom prst="rect">
              <a:avLst/>
            </a:prstGeom>
            <a:noFill/>
            <a:ln>
              <a:noFill/>
            </a:ln>
            <a:effectLst/>
            <a:extLst>
              <a:ext uri="{909E8E84-426E-40DD-AFC4-6F175D3DCCD1}">
                <a14:hiddenFill xmlns:a14="http://schemas.microsoft.com/office/drawing/2010/main">
                  <a:solidFill>
                    <a:srgbClr val="4AA5AF"/>
                  </a:solidFill>
                </a14:hiddenFill>
              </a:ex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r>
                <a:rPr lang="en-US" sz="1200" b="1" dirty="0">
                  <a:solidFill>
                    <a:schemeClr val="accent1"/>
                  </a:solidFill>
                </a:rPr>
                <a:t>www.luc.edu/hr/benefits</a:t>
              </a:r>
            </a:p>
          </p:txBody>
        </p:sp>
      </p:grpSp>
    </p:spTree>
    <p:extLst>
      <p:ext uri="{BB962C8B-B14F-4D97-AF65-F5344CB8AC3E}">
        <p14:creationId xmlns:p14="http://schemas.microsoft.com/office/powerpoint/2010/main" val="419751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DC28EAF4-6CDD-4D40-949D-6A9A59782E0A}"/>
              </a:ext>
            </a:extLst>
          </p:cNvPr>
          <p:cNvSpPr>
            <a:spLocks noChangeArrowheads="1"/>
          </p:cNvSpPr>
          <p:nvPr/>
        </p:nvSpPr>
        <p:spPr bwMode="auto">
          <a:xfrm rot="5400000">
            <a:off x="4942226" y="-1268647"/>
            <a:ext cx="3718717" cy="3904782"/>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9214"/>
              <a:gd name="connsiteY0" fmla="*/ 10000 h 10000"/>
              <a:gd name="connsiteX1" fmla="*/ 2000 w 9214"/>
              <a:gd name="connsiteY1" fmla="*/ 0 h 10000"/>
              <a:gd name="connsiteX2" fmla="*/ 9214 w 9214"/>
              <a:gd name="connsiteY2" fmla="*/ 0 h 10000"/>
              <a:gd name="connsiteX3" fmla="*/ 8000 w 9214"/>
              <a:gd name="connsiteY3" fmla="*/ 10000 h 10000"/>
              <a:gd name="connsiteX4" fmla="*/ 0 w 9214"/>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4" h="10000">
                <a:moveTo>
                  <a:pt x="0" y="10000"/>
                </a:moveTo>
                <a:lnTo>
                  <a:pt x="2000" y="0"/>
                </a:lnTo>
                <a:lnTo>
                  <a:pt x="9214" y="0"/>
                </a:lnTo>
                <a:lnTo>
                  <a:pt x="8000" y="10000"/>
                </a:lnTo>
                <a:lnTo>
                  <a:pt x="0" y="10000"/>
                </a:lnTo>
                <a:close/>
              </a:path>
            </a:pathLst>
          </a:custGeom>
          <a:solidFill>
            <a:srgbClr val="A30042"/>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10" name="AutoShape 7">
            <a:extLst>
              <a:ext uri="{FF2B5EF4-FFF2-40B4-BE49-F238E27FC236}">
                <a16:creationId xmlns:a16="http://schemas.microsoft.com/office/drawing/2014/main" id="{6749CCDE-FB3D-425F-9806-39309F5B6393}"/>
              </a:ext>
            </a:extLst>
          </p:cNvPr>
          <p:cNvSpPr>
            <a:spLocks noChangeArrowheads="1"/>
          </p:cNvSpPr>
          <p:nvPr/>
        </p:nvSpPr>
        <p:spPr bwMode="auto">
          <a:xfrm rot="10800000">
            <a:off x="3410098" y="1878943"/>
            <a:ext cx="6267141" cy="248561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815"/>
              <a:gd name="connsiteY0" fmla="*/ 10000 h 10000"/>
              <a:gd name="connsiteX1" fmla="*/ 2815 w 10815"/>
              <a:gd name="connsiteY1" fmla="*/ 0 h 10000"/>
              <a:gd name="connsiteX2" fmla="*/ 10815 w 10815"/>
              <a:gd name="connsiteY2" fmla="*/ 0 h 10000"/>
              <a:gd name="connsiteX3" fmla="*/ 8815 w 10815"/>
              <a:gd name="connsiteY3" fmla="*/ 10000 h 10000"/>
              <a:gd name="connsiteX4" fmla="*/ 0 w 10815"/>
              <a:gd name="connsiteY4" fmla="*/ 10000 h 10000"/>
              <a:gd name="connsiteX0" fmla="*/ 0 w 10815"/>
              <a:gd name="connsiteY0" fmla="*/ 10000 h 10000"/>
              <a:gd name="connsiteX1" fmla="*/ 1971 w 10815"/>
              <a:gd name="connsiteY1" fmla="*/ 0 h 10000"/>
              <a:gd name="connsiteX2" fmla="*/ 10815 w 10815"/>
              <a:gd name="connsiteY2" fmla="*/ 0 h 10000"/>
              <a:gd name="connsiteX3" fmla="*/ 8815 w 10815"/>
              <a:gd name="connsiteY3" fmla="*/ 10000 h 10000"/>
              <a:gd name="connsiteX4" fmla="*/ 0 w 10815"/>
              <a:gd name="connsiteY4" fmla="*/ 10000 h 10000"/>
              <a:gd name="connsiteX0" fmla="*/ 0 w 10815"/>
              <a:gd name="connsiteY0" fmla="*/ 10000 h 10000"/>
              <a:gd name="connsiteX1" fmla="*/ 2058 w 10815"/>
              <a:gd name="connsiteY1" fmla="*/ 0 h 10000"/>
              <a:gd name="connsiteX2" fmla="*/ 10815 w 10815"/>
              <a:gd name="connsiteY2" fmla="*/ 0 h 10000"/>
              <a:gd name="connsiteX3" fmla="*/ 8815 w 10815"/>
              <a:gd name="connsiteY3" fmla="*/ 10000 h 10000"/>
              <a:gd name="connsiteX4" fmla="*/ 0 w 10815"/>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5" h="10000">
                <a:moveTo>
                  <a:pt x="0" y="10000"/>
                </a:moveTo>
                <a:lnTo>
                  <a:pt x="2058" y="0"/>
                </a:lnTo>
                <a:lnTo>
                  <a:pt x="10815" y="0"/>
                </a:lnTo>
                <a:lnTo>
                  <a:pt x="8815" y="10000"/>
                </a:lnTo>
                <a:lnTo>
                  <a:pt x="0" y="10000"/>
                </a:lnTo>
                <a:close/>
              </a:path>
            </a:pathLst>
          </a:custGeom>
          <a:solidFill>
            <a:srgbClr val="EEB111"/>
          </a:solidFill>
          <a:ln>
            <a:noFill/>
          </a:ln>
          <a:effectLst/>
        </p:spPr>
        <p:txBody>
          <a:bodyPr vert="horz" wrap="square" lIns="36576" tIns="36576" rIns="36576" bIns="36576" numCol="1" anchor="t" anchorCtr="0" compatLnSpc="1">
            <a:prstTxWarp prst="textNoShape">
              <a:avLst/>
            </a:prstTxWarp>
          </a:bodyPr>
          <a:lstStyle/>
          <a:p>
            <a:endParaRPr lang="en-US" dirty="0"/>
          </a:p>
        </p:txBody>
      </p:sp>
      <p:sp>
        <p:nvSpPr>
          <p:cNvPr id="11" name="AutoShape 8">
            <a:extLst>
              <a:ext uri="{FF2B5EF4-FFF2-40B4-BE49-F238E27FC236}">
                <a16:creationId xmlns:a16="http://schemas.microsoft.com/office/drawing/2014/main" id="{252A3C04-0096-488B-9D46-50502BFAEF00}"/>
              </a:ext>
            </a:extLst>
          </p:cNvPr>
          <p:cNvSpPr>
            <a:spLocks noChangeArrowheads="1"/>
          </p:cNvSpPr>
          <p:nvPr/>
        </p:nvSpPr>
        <p:spPr bwMode="auto">
          <a:xfrm rot="10800000">
            <a:off x="-265270" y="1882698"/>
            <a:ext cx="4865641" cy="2493128"/>
          </a:xfrm>
          <a:prstGeom prst="flowChartInputOutput">
            <a:avLst/>
          </a:prstGeom>
          <a:solidFill>
            <a:srgbClr val="DBDBDB"/>
          </a:solidFill>
          <a:ln>
            <a:noFill/>
          </a:ln>
          <a:effectLst/>
          <a:extLst>
            <a:ext uri="{91240B29-F687-4F45-9708-019B960494DF}">
              <a14:hiddenLine xmlns:a14="http://schemas.microsoft.com/office/drawing/2010/main" w="25400" algn="ctr">
                <a:solidFill>
                  <a:srgbClr val="A6D6DC"/>
                </a:solidFill>
                <a:miter lim="800000"/>
                <a:headEnd/>
                <a:tailEnd/>
              </a14:hiddenLine>
            </a:ext>
            <a:ext uri="{AF507438-7753-43E0-B8FC-AC1667EBCBE1}">
              <a14:hiddenEffects xmlns:a14="http://schemas.microsoft.com/office/drawing/2010/main">
                <a:effectLst>
                  <a:outerShdw dist="35921" dir="2700000" algn="ctr" rotWithShape="0">
                    <a:srgbClr val="A6D6D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 name="Rectangle 2">
            <a:extLst>
              <a:ext uri="{FF2B5EF4-FFF2-40B4-BE49-F238E27FC236}">
                <a16:creationId xmlns:a16="http://schemas.microsoft.com/office/drawing/2014/main" id="{AC4DA99C-373B-4C46-AAF1-1AFDA680080F}"/>
              </a:ext>
            </a:extLst>
          </p:cNvPr>
          <p:cNvSpPr/>
          <p:nvPr/>
        </p:nvSpPr>
        <p:spPr>
          <a:xfrm>
            <a:off x="-18756" y="-10498"/>
            <a:ext cx="9159876"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FBA6AF9A-CFAD-441C-B7EE-561C7AB4575B}"/>
              </a:ext>
            </a:extLst>
          </p:cNvPr>
          <p:cNvSpPr txBox="1"/>
          <p:nvPr/>
        </p:nvSpPr>
        <p:spPr>
          <a:xfrm>
            <a:off x="235149" y="2882"/>
            <a:ext cx="5366643"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effectLst/>
                <a:latin typeface="+mj-lt"/>
                <a:ea typeface="Roboto Condensed" panose="02000000000000000000" pitchFamily="2" charset="0"/>
                <a:cs typeface="Open Sans"/>
              </a:rPr>
              <a:t>enrollment Highlights</a:t>
            </a:r>
          </a:p>
        </p:txBody>
      </p:sp>
      <p:sp>
        <p:nvSpPr>
          <p:cNvPr id="18" name="Rectangle 17">
            <a:extLst>
              <a:ext uri="{FF2B5EF4-FFF2-40B4-BE49-F238E27FC236}">
                <a16:creationId xmlns:a16="http://schemas.microsoft.com/office/drawing/2014/main" id="{641DEF97-62E6-43F4-B43C-6E75B8105C80}"/>
              </a:ext>
            </a:extLst>
          </p:cNvPr>
          <p:cNvSpPr/>
          <p:nvPr/>
        </p:nvSpPr>
        <p:spPr>
          <a:xfrm>
            <a:off x="441830" y="2398686"/>
            <a:ext cx="4600371" cy="1754326"/>
          </a:xfrm>
          <a:prstGeom prst="rect">
            <a:avLst/>
          </a:prstGeom>
        </p:spPr>
        <p:txBody>
          <a:bodyPr wrap="square">
            <a:spAutoFit/>
          </a:bodyPr>
          <a:lstStyle/>
          <a:p>
            <a:pPr>
              <a:buFont typeface="Arial" panose="020B0604020202020204" pitchFamily="34" charset="0"/>
              <a:buChar char="•"/>
            </a:pPr>
            <a:endParaRPr lang="en-US" sz="1600" dirty="0"/>
          </a:p>
          <a:p>
            <a:pPr>
              <a:buFont typeface="Arial" panose="020B0604020202020204" pitchFamily="34" charset="0"/>
              <a:buChar char="•"/>
            </a:pPr>
            <a:r>
              <a:rPr lang="en-US" sz="1600" dirty="0"/>
              <a:t>  Use Employee Self-Service (ESS): 			</a:t>
            </a:r>
            <a:r>
              <a:rPr lang="en-US" sz="1600" dirty="0">
                <a:hlinkClick r:id="rId3"/>
              </a:rPr>
              <a:t>https://ess.luc.edu</a:t>
            </a:r>
            <a:endParaRPr lang="en-US" sz="1600" dirty="0"/>
          </a:p>
          <a:p>
            <a:pPr>
              <a:buFont typeface="Arial" panose="020B0604020202020204" pitchFamily="34" charset="0"/>
              <a:buChar char="•"/>
            </a:pPr>
            <a:r>
              <a:rPr lang="en-US" sz="1600" dirty="0"/>
              <a:t> Trouble? Contact the ITS Help Desk</a:t>
            </a:r>
          </a:p>
          <a:p>
            <a:pPr lvl="1">
              <a:buFont typeface="Arial" panose="020B0604020202020204" pitchFamily="34" charset="0"/>
              <a:buChar char="•"/>
            </a:pPr>
            <a:r>
              <a:rPr lang="en-US" sz="1600" dirty="0">
                <a:latin typeface="Myriad Pro" panose="020B0503030403020204" charset="0"/>
                <a:hlinkClick r:id="rId4"/>
              </a:rPr>
              <a:t>helpdesk@luc.edu</a:t>
            </a:r>
            <a:r>
              <a:rPr lang="en-US" sz="1600" dirty="0">
                <a:latin typeface="Myriad Pro" panose="020B0503030403020204" charset="0"/>
              </a:rPr>
              <a:t> or 773-508-4487</a:t>
            </a:r>
          </a:p>
          <a:p>
            <a:pPr>
              <a:buFont typeface="Arial" panose="020B0604020202020204" pitchFamily="34" charset="0"/>
              <a:buChar char="•"/>
            </a:pPr>
            <a:endParaRPr lang="en-US" sz="1400" dirty="0"/>
          </a:p>
          <a:p>
            <a:pPr>
              <a:buFont typeface="Arial" panose="020B0604020202020204" pitchFamily="34" charset="0"/>
              <a:buChar char="•"/>
            </a:pPr>
            <a:endParaRPr lang="en-US" sz="1400" dirty="0"/>
          </a:p>
        </p:txBody>
      </p:sp>
      <p:sp>
        <p:nvSpPr>
          <p:cNvPr id="48" name="Rectangle 47">
            <a:extLst>
              <a:ext uri="{FF2B5EF4-FFF2-40B4-BE49-F238E27FC236}">
                <a16:creationId xmlns:a16="http://schemas.microsoft.com/office/drawing/2014/main" id="{6F9D3473-A5C4-4C02-B5BD-39F79513A54A}"/>
              </a:ext>
            </a:extLst>
          </p:cNvPr>
          <p:cNvSpPr/>
          <p:nvPr/>
        </p:nvSpPr>
        <p:spPr>
          <a:xfrm>
            <a:off x="5166612" y="2174378"/>
            <a:ext cx="3922902" cy="307777"/>
          </a:xfrm>
          <a:prstGeom prst="rect">
            <a:avLst/>
          </a:prstGeom>
        </p:spPr>
        <p:txBody>
          <a:bodyPr wrap="square">
            <a:spAutoFit/>
          </a:bodyPr>
          <a:lstStyle/>
          <a:p>
            <a:r>
              <a:rPr lang="en-US" sz="1400" b="1" dirty="0">
                <a:solidFill>
                  <a:srgbClr val="A30042"/>
                </a:solidFill>
                <a:latin typeface="Myriad Pro" panose="020B0503030403020204" charset="0"/>
              </a:rPr>
              <a:t>What You Need to Do for Enrollment:</a:t>
            </a:r>
          </a:p>
        </p:txBody>
      </p:sp>
      <p:sp>
        <p:nvSpPr>
          <p:cNvPr id="49" name="Rectangle 48">
            <a:extLst>
              <a:ext uri="{FF2B5EF4-FFF2-40B4-BE49-F238E27FC236}">
                <a16:creationId xmlns:a16="http://schemas.microsoft.com/office/drawing/2014/main" id="{AFF82099-C345-455A-8209-07C87A411FB7}"/>
              </a:ext>
            </a:extLst>
          </p:cNvPr>
          <p:cNvSpPr/>
          <p:nvPr/>
        </p:nvSpPr>
        <p:spPr>
          <a:xfrm>
            <a:off x="3983721" y="2491019"/>
            <a:ext cx="4945075" cy="1323439"/>
          </a:xfrm>
          <a:prstGeom prst="rect">
            <a:avLst/>
          </a:prstGeom>
        </p:spPr>
        <p:txBody>
          <a:bodyPr wrap="square">
            <a:spAutoFit/>
          </a:bodyPr>
          <a:lstStyle/>
          <a:p>
            <a:pPr lvl="1">
              <a:buFont typeface="Arial" panose="020B0604020202020204" pitchFamily="34" charset="0"/>
              <a:buChar char="•"/>
            </a:pPr>
            <a:r>
              <a:rPr lang="en-US" sz="1400" dirty="0"/>
              <a:t> </a:t>
            </a:r>
            <a:r>
              <a:rPr lang="en-US" sz="1600" dirty="0"/>
              <a:t>Go to ESS and elect your benefit options</a:t>
            </a:r>
          </a:p>
          <a:p>
            <a:pPr lvl="1">
              <a:buFont typeface="Arial" panose="020B0604020202020204" pitchFamily="34" charset="0"/>
              <a:buChar char="•"/>
            </a:pPr>
            <a:r>
              <a:rPr lang="en-US" sz="1600" dirty="0"/>
              <a:t> Must enroll in FSAs &amp; HSA through ESS</a:t>
            </a:r>
          </a:p>
          <a:p>
            <a:pPr lvl="1">
              <a:buFont typeface="Arial" panose="020B0604020202020204" pitchFamily="34" charset="0"/>
              <a:buChar char="•"/>
            </a:pPr>
            <a:r>
              <a:rPr lang="en-US" sz="1600" dirty="0"/>
              <a:t> Must complete Tobacco Premium and Spousal Premium Certifications</a:t>
            </a:r>
          </a:p>
          <a:p>
            <a:pPr lvl="1">
              <a:buFont typeface="Arial" panose="020B0604020202020204" pitchFamily="34" charset="0"/>
              <a:buChar char="•"/>
            </a:pPr>
            <a:r>
              <a:rPr lang="en-US" sz="1600" dirty="0"/>
              <a:t> Verify your dependents/beneficiaries</a:t>
            </a:r>
          </a:p>
        </p:txBody>
      </p:sp>
      <p:sp>
        <p:nvSpPr>
          <p:cNvPr id="26" name="Slide Number Placeholder 5">
            <a:extLst>
              <a:ext uri="{FF2B5EF4-FFF2-40B4-BE49-F238E27FC236}">
                <a16:creationId xmlns:a16="http://schemas.microsoft.com/office/drawing/2014/main" id="{54C9C3BA-C72C-44D7-AE66-5E4807BA88E2}"/>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5</a:t>
            </a:fld>
            <a:endParaRPr lang="en-US" dirty="0"/>
          </a:p>
        </p:txBody>
      </p:sp>
      <p:sp>
        <p:nvSpPr>
          <p:cNvPr id="21" name="Text Box 3">
            <a:extLst>
              <a:ext uri="{FF2B5EF4-FFF2-40B4-BE49-F238E27FC236}">
                <a16:creationId xmlns:a16="http://schemas.microsoft.com/office/drawing/2014/main" id="{DBFA7B0C-8BFD-4325-8694-6BCA533B32D2}"/>
              </a:ext>
            </a:extLst>
          </p:cNvPr>
          <p:cNvSpPr txBox="1">
            <a:spLocks noChangeArrowheads="1"/>
          </p:cNvSpPr>
          <p:nvPr/>
        </p:nvSpPr>
        <p:spPr bwMode="auto">
          <a:xfrm>
            <a:off x="4891980" y="817498"/>
            <a:ext cx="4665522" cy="107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285750" lvl="0" indent="-285750" defTabSz="914400" eaLnBrk="0" fontAlgn="base" hangingPunct="0">
              <a:lnSpc>
                <a:spcPts val="2000"/>
              </a:lnSpc>
              <a:spcBef>
                <a:spcPts val="500"/>
              </a:spcBef>
              <a:spcAft>
                <a:spcPts val="500"/>
              </a:spcAft>
            </a:pPr>
            <a:r>
              <a:rPr lang="en-US" altLang="en-US" sz="1600" dirty="0">
                <a:solidFill>
                  <a:schemeClr val="bg1"/>
                </a:solidFill>
                <a:latin typeface="+mj-lt"/>
              </a:rPr>
              <a:t>Enroll within 31 days of your start date</a:t>
            </a:r>
            <a:r>
              <a:rPr lang="en-US" altLang="en-US" sz="1200" dirty="0">
                <a:solidFill>
                  <a:schemeClr val="bg1"/>
                </a:solidFill>
                <a:latin typeface="+mj-lt"/>
              </a:rPr>
              <a:t>.</a:t>
            </a:r>
          </a:p>
          <a:p>
            <a:pPr marL="285750" lvl="0" indent="-285750" defTabSz="914400" eaLnBrk="0" fontAlgn="base" hangingPunct="0">
              <a:lnSpc>
                <a:spcPts val="2000"/>
              </a:lnSpc>
              <a:spcBef>
                <a:spcPts val="500"/>
              </a:spcBef>
              <a:spcAft>
                <a:spcPts val="500"/>
              </a:spcAft>
            </a:pPr>
            <a:r>
              <a:rPr lang="en-US" sz="1200" i="1" dirty="0">
                <a:solidFill>
                  <a:schemeClr val="bg1"/>
                </a:solidFill>
                <a:latin typeface="+mj-lt"/>
              </a:rPr>
              <a:t>    </a:t>
            </a:r>
            <a:r>
              <a:rPr lang="en-US" sz="1050" i="1" dirty="0">
                <a:solidFill>
                  <a:schemeClr val="bg1"/>
                </a:solidFill>
                <a:latin typeface="+mj-lt"/>
              </a:rPr>
              <a:t>If contract start date is 8.9.2021 your benefits will </a:t>
            </a:r>
          </a:p>
          <a:p>
            <a:pPr marL="285750" lvl="0" indent="-285750" defTabSz="914400" eaLnBrk="0" fontAlgn="base" hangingPunct="0">
              <a:lnSpc>
                <a:spcPts val="2000"/>
              </a:lnSpc>
              <a:spcBef>
                <a:spcPts val="500"/>
              </a:spcBef>
              <a:spcAft>
                <a:spcPts val="500"/>
              </a:spcAft>
            </a:pPr>
            <a:r>
              <a:rPr lang="en-US" sz="1050" i="1" dirty="0">
                <a:solidFill>
                  <a:schemeClr val="bg1"/>
                </a:solidFill>
                <a:latin typeface="+mj-lt"/>
              </a:rPr>
              <a:t>    begin 9.1.2021, once enrollment is completed.</a:t>
            </a:r>
          </a:p>
          <a:p>
            <a:pPr marL="285750" lvl="0" indent="-285750" defTabSz="914400" eaLnBrk="0" fontAlgn="base" hangingPunct="0">
              <a:lnSpc>
                <a:spcPts val="2000"/>
              </a:lnSpc>
              <a:spcBef>
                <a:spcPts val="500"/>
              </a:spcBef>
              <a:spcAft>
                <a:spcPts val="500"/>
              </a:spcAft>
            </a:pPr>
            <a:r>
              <a:rPr lang="en-US" altLang="en-US" sz="1200" dirty="0">
                <a:solidFill>
                  <a:schemeClr val="bg1"/>
                </a:solidFill>
                <a:latin typeface="+mj-lt"/>
              </a:rPr>
              <a:t> </a:t>
            </a:r>
          </a:p>
        </p:txBody>
      </p:sp>
      <p:sp>
        <p:nvSpPr>
          <p:cNvPr id="32" name="TextBox 31">
            <a:extLst>
              <a:ext uri="{FF2B5EF4-FFF2-40B4-BE49-F238E27FC236}">
                <a16:creationId xmlns:a16="http://schemas.microsoft.com/office/drawing/2014/main" id="{7E724D7F-BE39-4D1D-B578-B5625A558C75}"/>
              </a:ext>
            </a:extLst>
          </p:cNvPr>
          <p:cNvSpPr txBox="1"/>
          <p:nvPr/>
        </p:nvSpPr>
        <p:spPr>
          <a:xfrm>
            <a:off x="747616" y="986924"/>
            <a:ext cx="4554430" cy="446276"/>
          </a:xfrm>
          <a:prstGeom prst="rect">
            <a:avLst/>
          </a:prstGeom>
          <a:noFill/>
        </p:spPr>
        <p:txBody>
          <a:bodyPr wrap="square" rtlCol="0">
            <a:spAutoFit/>
          </a:bodyPr>
          <a:lstStyle/>
          <a:p>
            <a:pPr>
              <a:spcAft>
                <a:spcPts val="1800"/>
              </a:spcAft>
            </a:pPr>
            <a:r>
              <a:rPr lang="en-US" sz="2300" dirty="0">
                <a:solidFill>
                  <a:srgbClr val="A30042"/>
                </a:solidFill>
                <a:latin typeface="+mj-lt"/>
                <a:cs typeface="Open Sans"/>
              </a:rPr>
              <a:t>When &amp; how can I enroll?</a:t>
            </a:r>
          </a:p>
        </p:txBody>
      </p:sp>
      <p:sp>
        <p:nvSpPr>
          <p:cNvPr id="15" name="Rectangle 14">
            <a:extLst>
              <a:ext uri="{FF2B5EF4-FFF2-40B4-BE49-F238E27FC236}">
                <a16:creationId xmlns:a16="http://schemas.microsoft.com/office/drawing/2014/main" id="{6F9D3473-A5C4-4C02-B5BD-39F79513A54A}"/>
              </a:ext>
            </a:extLst>
          </p:cNvPr>
          <p:cNvSpPr/>
          <p:nvPr/>
        </p:nvSpPr>
        <p:spPr>
          <a:xfrm>
            <a:off x="1318392" y="2104621"/>
            <a:ext cx="3922902" cy="307777"/>
          </a:xfrm>
          <a:prstGeom prst="rect">
            <a:avLst/>
          </a:prstGeom>
        </p:spPr>
        <p:txBody>
          <a:bodyPr wrap="square">
            <a:spAutoFit/>
          </a:bodyPr>
          <a:lstStyle/>
          <a:p>
            <a:r>
              <a:rPr lang="en-US" sz="1400" b="1" dirty="0">
                <a:solidFill>
                  <a:srgbClr val="A30042"/>
                </a:solidFill>
                <a:latin typeface="Myriad Pro" panose="020B0503030403020204" charset="0"/>
              </a:rPr>
              <a:t>Where do I enroll?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434" y="1020396"/>
            <a:ext cx="5135270" cy="2308324"/>
          </a:xfrm>
          <a:prstGeom prst="rect">
            <a:avLst/>
          </a:prstGeom>
          <a:noFill/>
        </p:spPr>
        <p:txBody>
          <a:bodyPr wrap="square" rtlCol="0">
            <a:spAutoFit/>
          </a:bodyPr>
          <a:lstStyle/>
          <a:p>
            <a:pPr marL="228600" lvl="0" indent="-228600" defTabSz="914400" fontAlgn="base">
              <a:spcBef>
                <a:spcPct val="50000"/>
              </a:spcBef>
              <a:spcAft>
                <a:spcPct val="0"/>
              </a:spcAft>
              <a:buSzPct val="100000"/>
              <a:buFont typeface="Arial" panose="020B0604020202020204" pitchFamily="34" charset="0"/>
              <a:buChar char="•"/>
              <a:defRPr/>
            </a:pPr>
            <a:r>
              <a:rPr lang="en-US" sz="1200" kern="0" dirty="0"/>
              <a:t>Full-time University Faculty members</a:t>
            </a:r>
          </a:p>
          <a:p>
            <a:pPr lvl="0" defTabSz="914400" fontAlgn="base">
              <a:spcBef>
                <a:spcPct val="50000"/>
              </a:spcBef>
              <a:spcAft>
                <a:spcPct val="0"/>
              </a:spcAft>
              <a:buSzPct val="100000"/>
              <a:defRPr/>
            </a:pPr>
            <a:r>
              <a:rPr lang="en-US" sz="1200" b="1" kern="0" dirty="0"/>
              <a:t>Dependent Eligibility</a:t>
            </a:r>
          </a:p>
          <a:p>
            <a:pPr marL="228600" lvl="0" indent="-228600" defTabSz="914400" fontAlgn="base">
              <a:spcBef>
                <a:spcPct val="50000"/>
              </a:spcBef>
              <a:spcAft>
                <a:spcPct val="0"/>
              </a:spcAft>
              <a:buSzPct val="100000"/>
              <a:buFont typeface="Arial" panose="020B0604020202020204" pitchFamily="34" charset="0"/>
              <a:buChar char="•"/>
              <a:defRPr/>
            </a:pPr>
            <a:r>
              <a:rPr lang="en-US" sz="1200" kern="0" dirty="0"/>
              <a:t>Spouse or </a:t>
            </a:r>
            <a:r>
              <a:rPr lang="en-US" sz="1200" kern="0" dirty="0">
                <a:hlinkClick r:id="rId2"/>
              </a:rPr>
              <a:t>Legally Domiciled Adult </a:t>
            </a:r>
            <a:r>
              <a:rPr lang="en-US" sz="1200" kern="0" dirty="0"/>
              <a:t>(LDA)</a:t>
            </a:r>
          </a:p>
          <a:p>
            <a:pPr marL="228600" lvl="0" indent="-228600" defTabSz="914400" fontAlgn="base">
              <a:spcBef>
                <a:spcPct val="50000"/>
              </a:spcBef>
              <a:spcAft>
                <a:spcPct val="0"/>
              </a:spcAft>
              <a:buSzPct val="100000"/>
              <a:buFont typeface="Arial" panose="020B0604020202020204" pitchFamily="34" charset="0"/>
              <a:buChar char="•"/>
              <a:defRPr/>
            </a:pPr>
            <a:r>
              <a:rPr lang="en-US" sz="1200" kern="0" dirty="0"/>
              <a:t>Children under age 26</a:t>
            </a:r>
          </a:p>
          <a:p>
            <a:pPr marL="228600" lvl="0" indent="-228600" defTabSz="914400" fontAlgn="base">
              <a:spcBef>
                <a:spcPct val="50000"/>
              </a:spcBef>
              <a:spcAft>
                <a:spcPct val="0"/>
              </a:spcAft>
              <a:buSzPct val="100000"/>
              <a:buFont typeface="Arial" panose="020B0604020202020204" pitchFamily="34" charset="0"/>
              <a:buChar char="•"/>
              <a:defRPr/>
            </a:pPr>
            <a:r>
              <a:rPr lang="en-US" sz="1200" kern="0" dirty="0"/>
              <a:t>Disabled adult children if covered prior to age 26</a:t>
            </a:r>
          </a:p>
          <a:p>
            <a:pPr marL="228600" lvl="0" indent="-228600" defTabSz="914400" fontAlgn="base">
              <a:spcBef>
                <a:spcPct val="50000"/>
              </a:spcBef>
              <a:spcAft>
                <a:spcPct val="0"/>
              </a:spcAft>
              <a:buSzPct val="100000"/>
              <a:buFont typeface="Arial" panose="020B0604020202020204" pitchFamily="34" charset="0"/>
              <a:buChar char="•"/>
              <a:defRPr/>
            </a:pPr>
            <a:r>
              <a:rPr lang="en-US" sz="1200" kern="0" dirty="0"/>
              <a:t>Adopted children, and children in your custody under a court order of guardianship</a:t>
            </a:r>
          </a:p>
          <a:p>
            <a:pPr marL="228600" lvl="0" indent="-228600" defTabSz="914400" fontAlgn="base">
              <a:spcBef>
                <a:spcPct val="50000"/>
              </a:spcBef>
              <a:spcAft>
                <a:spcPct val="0"/>
              </a:spcAft>
              <a:buSzPct val="100000"/>
              <a:buFont typeface="Arial" panose="020B0604020202020204" pitchFamily="34" charset="0"/>
              <a:buChar char="•"/>
              <a:defRPr/>
            </a:pPr>
            <a:r>
              <a:rPr lang="en-US" sz="1200" kern="0" dirty="0"/>
              <a:t>You will need to supply full legal names, dates of birth and Social Security Numbers for all </a:t>
            </a:r>
            <a:r>
              <a:rPr lang="en-US" sz="1200" kern="0" dirty="0">
                <a:hlinkClick r:id="rId2"/>
              </a:rPr>
              <a:t>covered dependents</a:t>
            </a:r>
            <a:endParaRPr lang="en-US" sz="1200" kern="0" dirty="0"/>
          </a:p>
        </p:txBody>
      </p:sp>
      <p:sp>
        <p:nvSpPr>
          <p:cNvPr id="4" name="TextBox 3"/>
          <p:cNvSpPr txBox="1"/>
          <p:nvPr/>
        </p:nvSpPr>
        <p:spPr>
          <a:xfrm>
            <a:off x="175564" y="270663"/>
            <a:ext cx="3472705" cy="523220"/>
          </a:xfrm>
          <a:prstGeom prst="rect">
            <a:avLst/>
          </a:prstGeom>
          <a:noFill/>
        </p:spPr>
        <p:txBody>
          <a:bodyPr wrap="square" rtlCol="0">
            <a:spAutoFit/>
          </a:bodyPr>
          <a:lstStyle/>
          <a:p>
            <a:r>
              <a:rPr lang="en-US" sz="2800" dirty="0">
                <a:solidFill>
                  <a:srgbClr val="A30042"/>
                </a:solidFill>
              </a:rPr>
              <a:t>Benefit Eligibility</a:t>
            </a:r>
          </a:p>
        </p:txBody>
      </p:sp>
    </p:spTree>
    <p:extLst>
      <p:ext uri="{BB962C8B-B14F-4D97-AF65-F5344CB8AC3E}">
        <p14:creationId xmlns:p14="http://schemas.microsoft.com/office/powerpoint/2010/main" val="4130966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2" y="2121408"/>
            <a:ext cx="5135270" cy="1754326"/>
          </a:xfrm>
          <a:prstGeom prst="rect">
            <a:avLst/>
          </a:prstGeom>
          <a:noFill/>
        </p:spPr>
        <p:txBody>
          <a:bodyPr wrap="square" rtlCol="0">
            <a:spAutoFit/>
          </a:bodyPr>
          <a:lstStyle/>
          <a:p>
            <a:pPr algn="ctr"/>
            <a:r>
              <a:rPr lang="en-US" sz="3600" dirty="0"/>
              <a:t>Medical, Behavioral Health &amp; Prescription Drug Benefits</a:t>
            </a:r>
          </a:p>
        </p:txBody>
      </p:sp>
      <p:sp>
        <p:nvSpPr>
          <p:cNvPr id="4" name="TextBox 3"/>
          <p:cNvSpPr txBox="1"/>
          <p:nvPr/>
        </p:nvSpPr>
        <p:spPr>
          <a:xfrm>
            <a:off x="175564" y="270663"/>
            <a:ext cx="2860243" cy="523220"/>
          </a:xfrm>
          <a:prstGeom prst="rect">
            <a:avLst/>
          </a:prstGeom>
          <a:noFill/>
        </p:spPr>
        <p:txBody>
          <a:bodyPr wrap="square" rtlCol="0">
            <a:spAutoFit/>
          </a:bodyPr>
          <a:lstStyle/>
          <a:p>
            <a:r>
              <a:rPr lang="en-US" sz="2800" dirty="0">
                <a:solidFill>
                  <a:srgbClr val="A30042"/>
                </a:solidFill>
              </a:rPr>
              <a:t>Section 2</a:t>
            </a:r>
          </a:p>
        </p:txBody>
      </p:sp>
    </p:spTree>
    <p:extLst>
      <p:ext uri="{BB962C8B-B14F-4D97-AF65-F5344CB8AC3E}">
        <p14:creationId xmlns:p14="http://schemas.microsoft.com/office/powerpoint/2010/main" val="1144755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338" y="215758"/>
            <a:ext cx="3678148" cy="400110"/>
          </a:xfrm>
          <a:prstGeom prst="rect">
            <a:avLst/>
          </a:prstGeom>
          <a:noFill/>
        </p:spPr>
        <p:txBody>
          <a:bodyPr wrap="square" rtlCol="0">
            <a:spAutoFit/>
          </a:bodyPr>
          <a:lstStyle/>
          <a:p>
            <a:r>
              <a:rPr lang="en-US" sz="2000" dirty="0"/>
              <a:t>Key Terms</a:t>
            </a:r>
          </a:p>
        </p:txBody>
      </p:sp>
      <p:sp>
        <p:nvSpPr>
          <p:cNvPr id="5" name="TextBox 4"/>
          <p:cNvSpPr txBox="1"/>
          <p:nvPr/>
        </p:nvSpPr>
        <p:spPr>
          <a:xfrm>
            <a:off x="297951" y="1171254"/>
            <a:ext cx="5208997" cy="2923877"/>
          </a:xfrm>
          <a:prstGeom prst="rect">
            <a:avLst/>
          </a:prstGeom>
          <a:noFill/>
        </p:spPr>
        <p:txBody>
          <a:bodyPr wrap="square" rtlCol="0">
            <a:spAutoFit/>
          </a:bodyPr>
          <a:lstStyle/>
          <a:p>
            <a:pPr marL="285750" indent="-285750">
              <a:buFont typeface="Arial" panose="020B0604020202020204" pitchFamily="34" charset="0"/>
              <a:buChar char="•"/>
            </a:pPr>
            <a:r>
              <a:rPr lang="en-US" sz="1400" b="1" dirty="0"/>
              <a:t>Annual Deductible </a:t>
            </a:r>
            <a:r>
              <a:rPr lang="en-US" sz="1400" dirty="0"/>
              <a:t>– </a:t>
            </a:r>
            <a:r>
              <a:rPr lang="en-US" sz="1200" dirty="0"/>
              <a:t>The amount you have to pay each year before the plan starts paying a portion of expenses.</a:t>
            </a:r>
          </a:p>
          <a:p>
            <a:pPr marL="285750" indent="-285750">
              <a:buFont typeface="Arial" panose="020B0604020202020204" pitchFamily="34" charset="0"/>
              <a:buChar char="•"/>
            </a:pPr>
            <a:r>
              <a:rPr lang="en-US" sz="1400" b="1" dirty="0"/>
              <a:t>Annual Out-of-Pocket Maximum </a:t>
            </a:r>
            <a:r>
              <a:rPr lang="en-US" sz="1400" dirty="0"/>
              <a:t>–</a:t>
            </a:r>
            <a:r>
              <a:rPr lang="en-US" sz="1200" dirty="0"/>
              <a:t> Total amount you pay out of pocket each calendar year before the plan pays 100 percent of covered expenses for the rest of the calendar year.</a:t>
            </a:r>
          </a:p>
          <a:p>
            <a:pPr marL="285750" indent="-285750">
              <a:buFont typeface="Arial" panose="020B0604020202020204" pitchFamily="34" charset="0"/>
              <a:buChar char="•"/>
            </a:pPr>
            <a:r>
              <a:rPr lang="en-US" sz="1400" b="1" dirty="0"/>
              <a:t>Coinsurance </a:t>
            </a:r>
            <a:r>
              <a:rPr lang="en-US" sz="1400" dirty="0"/>
              <a:t>– A</a:t>
            </a:r>
            <a:r>
              <a:rPr lang="en-US" sz="1200" dirty="0"/>
              <a:t> percentage of a claim you pay after you meet the annual deductible.</a:t>
            </a:r>
          </a:p>
          <a:p>
            <a:pPr marL="285750" indent="-285750">
              <a:buFont typeface="Arial" panose="020B0604020202020204" pitchFamily="34" charset="0"/>
              <a:buChar char="•"/>
            </a:pPr>
            <a:r>
              <a:rPr lang="en-US" sz="1400" b="1" dirty="0"/>
              <a:t>Copayment (copay) </a:t>
            </a:r>
            <a:r>
              <a:rPr lang="en-US" sz="1400" dirty="0"/>
              <a:t>– </a:t>
            </a:r>
            <a:r>
              <a:rPr lang="en-US" sz="1200" dirty="0"/>
              <a:t>A fixed dollar amount you pay for emergency room visits and hospital admissions.</a:t>
            </a:r>
          </a:p>
          <a:p>
            <a:pPr marL="285750" indent="-285750">
              <a:buFont typeface="Arial" panose="020B0604020202020204" pitchFamily="34" charset="0"/>
              <a:buChar char="•"/>
            </a:pPr>
            <a:r>
              <a:rPr lang="en-US" sz="1400" b="1" dirty="0"/>
              <a:t>Home Hospital </a:t>
            </a:r>
            <a:r>
              <a:rPr lang="en-US" sz="1400" dirty="0"/>
              <a:t>– </a:t>
            </a:r>
            <a:r>
              <a:rPr lang="en-US" sz="1200" dirty="0"/>
              <a:t>Loyola University Health System or Gottlieb Hospital.</a:t>
            </a:r>
          </a:p>
          <a:p>
            <a:pPr marL="285750" indent="-285750">
              <a:buFont typeface="Arial" panose="020B0604020202020204" pitchFamily="34" charset="0"/>
              <a:buChar char="•"/>
            </a:pPr>
            <a:r>
              <a:rPr lang="en-US" sz="1400" b="1" dirty="0"/>
              <a:t>PPO (Preferred Provider Org) </a:t>
            </a:r>
            <a:r>
              <a:rPr lang="en-US" sz="1200" dirty="0"/>
              <a:t>- A network of doctors, hospitals and other health care givers. All of Loyola's medical plans use the Aetna network.</a:t>
            </a:r>
          </a:p>
        </p:txBody>
      </p:sp>
    </p:spTree>
    <p:extLst>
      <p:ext uri="{BB962C8B-B14F-4D97-AF65-F5344CB8AC3E}">
        <p14:creationId xmlns:p14="http://schemas.microsoft.com/office/powerpoint/2010/main" val="364857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CDCFBB1-58ED-43EB-9FF1-04E13F9ED034}"/>
              </a:ext>
            </a:extLst>
          </p:cNvPr>
          <p:cNvSpPr/>
          <p:nvPr/>
        </p:nvSpPr>
        <p:spPr>
          <a:xfrm>
            <a:off x="-6351" y="0"/>
            <a:ext cx="9144000" cy="64056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4C6C0833-4757-4C3B-A06F-7326EB3E0C78}"/>
              </a:ext>
            </a:extLst>
          </p:cNvPr>
          <p:cNvSpPr txBox="1"/>
          <p:nvPr/>
        </p:nvSpPr>
        <p:spPr>
          <a:xfrm>
            <a:off x="235149" y="2882"/>
            <a:ext cx="5467151" cy="630942"/>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2300" b="1" kern="0" cap="all" dirty="0">
                <a:solidFill>
                  <a:srgbClr val="FFFFFF"/>
                </a:solidFill>
                <a:latin typeface="+mj-lt"/>
                <a:ea typeface="Roboto Condensed" panose="02000000000000000000" pitchFamily="2" charset="0"/>
                <a:cs typeface="Open Sans"/>
              </a:rPr>
              <a:t>MEDICAL INSURANCE</a:t>
            </a:r>
          </a:p>
        </p:txBody>
      </p:sp>
      <p:graphicFrame>
        <p:nvGraphicFramePr>
          <p:cNvPr id="11" name="Table 10"/>
          <p:cNvGraphicFramePr>
            <a:graphicFrameLocks noGrp="1"/>
          </p:cNvGraphicFramePr>
          <p:nvPr>
            <p:extLst>
              <p:ext uri="{D42A27DB-BD31-4B8C-83A1-F6EECF244321}">
                <p14:modId xmlns:p14="http://schemas.microsoft.com/office/powerpoint/2010/main" val="1845528588"/>
              </p:ext>
            </p:extLst>
          </p:nvPr>
        </p:nvGraphicFramePr>
        <p:xfrm>
          <a:off x="78967" y="660272"/>
          <a:ext cx="8921731" cy="4349444"/>
        </p:xfrm>
        <a:graphic>
          <a:graphicData uri="http://schemas.openxmlformats.org/drawingml/2006/table">
            <a:tbl>
              <a:tblPr firstRow="1" bandRow="1">
                <a:tableStyleId>{2D5ABB26-0587-4C30-8999-92F81FD0307C}</a:tableStyleId>
              </a:tblPr>
              <a:tblGrid>
                <a:gridCol w="2536987">
                  <a:extLst>
                    <a:ext uri="{9D8B030D-6E8A-4147-A177-3AD203B41FA5}">
                      <a16:colId xmlns:a16="http://schemas.microsoft.com/office/drawing/2014/main" val="20000"/>
                    </a:ext>
                  </a:extLst>
                </a:gridCol>
                <a:gridCol w="2229117">
                  <a:extLst>
                    <a:ext uri="{9D8B030D-6E8A-4147-A177-3AD203B41FA5}">
                      <a16:colId xmlns:a16="http://schemas.microsoft.com/office/drawing/2014/main" val="20001"/>
                    </a:ext>
                  </a:extLst>
                </a:gridCol>
                <a:gridCol w="2178246">
                  <a:extLst>
                    <a:ext uri="{9D8B030D-6E8A-4147-A177-3AD203B41FA5}">
                      <a16:colId xmlns:a16="http://schemas.microsoft.com/office/drawing/2014/main" val="20003"/>
                    </a:ext>
                  </a:extLst>
                </a:gridCol>
                <a:gridCol w="1977381">
                  <a:extLst>
                    <a:ext uri="{9D8B030D-6E8A-4147-A177-3AD203B41FA5}">
                      <a16:colId xmlns:a16="http://schemas.microsoft.com/office/drawing/2014/main" val="20005"/>
                    </a:ext>
                  </a:extLst>
                </a:gridCol>
              </a:tblGrid>
              <a:tr h="266768">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endParaRPr lang="en-US" sz="1200" b="0"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400" b="1" dirty="0">
                          <a:solidFill>
                            <a:srgbClr val="A30042"/>
                          </a:solidFill>
                          <a:latin typeface="+mn-lt"/>
                          <a:ea typeface="Calibri"/>
                          <a:cs typeface="Roboto Bold"/>
                        </a:rPr>
                        <a:t>PPO 1</a:t>
                      </a:r>
                      <a:endParaRPr lang="en-US" sz="1400" dirty="0">
                        <a:solidFill>
                          <a:srgbClr val="A30042"/>
                        </a:solidFill>
                        <a:latin typeface="+mn-lt"/>
                        <a:ea typeface="Calibri"/>
                        <a:cs typeface="Roboto Bold"/>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a:solidFill>
                            <a:srgbClr val="A30042"/>
                          </a:solidFill>
                          <a:latin typeface="+mn-lt"/>
                          <a:ea typeface="Calibri"/>
                          <a:cs typeface="Roboto Bold"/>
                        </a:rPr>
                        <a:t>PPO 2</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dirty="0">
                          <a:solidFill>
                            <a:srgbClr val="A30042"/>
                          </a:solidFill>
                          <a:latin typeface="+mn-lt"/>
                          <a:ea typeface="Calibri"/>
                          <a:cs typeface="Roboto Bold"/>
                        </a:rPr>
                        <a:t>PPO 3</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51429096"/>
                  </a:ext>
                </a:extLst>
              </a:tr>
              <a:tr h="199264">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endParaRPr lang="en-US" sz="1200" b="0" kern="1200" dirty="0">
                        <a:solidFill>
                          <a:schemeClr val="accent6"/>
                        </a:solidFill>
                        <a:latin typeface="+mn-lt"/>
                        <a:ea typeface="+mn-ea"/>
                        <a:cs typeface="+mn-cs"/>
                      </a:endParaRPr>
                    </a:p>
                  </a:txBody>
                  <a:tcPr anchor="ct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000" b="0" dirty="0">
                          <a:solidFill>
                            <a:srgbClr val="A30042"/>
                          </a:solidFill>
                          <a:latin typeface="+mn-lt"/>
                          <a:cs typeface="Roboto Bold"/>
                        </a:rPr>
                        <a:t>In-Network </a:t>
                      </a:r>
                    </a:p>
                  </a:txBody>
                  <a:tcPr marL="0" marR="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b="0" dirty="0">
                          <a:solidFill>
                            <a:srgbClr val="A30042"/>
                          </a:solidFill>
                          <a:latin typeface="+mn-lt"/>
                          <a:cs typeface="Roboto Bold"/>
                        </a:rPr>
                        <a:t>In-Network</a:t>
                      </a:r>
                    </a:p>
                  </a:txBody>
                  <a:tcPr marL="0" marR="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1000" b="0" dirty="0">
                          <a:solidFill>
                            <a:srgbClr val="A30042"/>
                          </a:solidFill>
                          <a:latin typeface="+mn-lt"/>
                          <a:cs typeface="Roboto Bold"/>
                        </a:rPr>
                        <a:t>In-Network</a:t>
                      </a:r>
                    </a:p>
                  </a:txBody>
                  <a:tcPr marL="0" marR="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32612">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1000" b="1" i="0" kern="1200" dirty="0">
                          <a:solidFill>
                            <a:schemeClr val="bg1">
                              <a:lumMod val="50000"/>
                            </a:schemeClr>
                          </a:solidFill>
                          <a:latin typeface="+mn-lt"/>
                          <a:ea typeface="Roboto Bold" pitchFamily="2" charset="0"/>
                          <a:cs typeface="Roboto Regular"/>
                        </a:rPr>
                        <a:t>Medical</a:t>
                      </a:r>
                      <a:r>
                        <a:rPr lang="en-US" sz="1000" b="1" i="0" kern="1200" baseline="0" dirty="0">
                          <a:solidFill>
                            <a:schemeClr val="bg1">
                              <a:lumMod val="50000"/>
                            </a:schemeClr>
                          </a:solidFill>
                          <a:latin typeface="+mn-lt"/>
                          <a:ea typeface="Roboto Bold" pitchFamily="2" charset="0"/>
                          <a:cs typeface="Roboto Regular"/>
                        </a:rPr>
                        <a:t> </a:t>
                      </a:r>
                      <a:r>
                        <a:rPr lang="en-US" sz="1000" b="1" i="0" kern="1200" dirty="0">
                          <a:solidFill>
                            <a:schemeClr val="bg1">
                              <a:lumMod val="50000"/>
                            </a:schemeClr>
                          </a:solidFill>
                          <a:latin typeface="+mn-lt"/>
                          <a:ea typeface="Roboto Bold" pitchFamily="2" charset="0"/>
                          <a:cs typeface="Roboto Regular"/>
                        </a:rPr>
                        <a:t>Deductible</a:t>
                      </a:r>
                      <a:r>
                        <a:rPr lang="en-US" sz="1000" b="0" i="0" kern="1200" dirty="0">
                          <a:solidFill>
                            <a:schemeClr val="bg1">
                              <a:lumMod val="50000"/>
                            </a:schemeClr>
                          </a:solidFill>
                          <a:latin typeface="+mn-lt"/>
                          <a:ea typeface="Roboto Bold" pitchFamily="2" charset="0"/>
                          <a:cs typeface="Roboto Regular"/>
                        </a:rPr>
                        <a:t> </a:t>
                      </a:r>
                    </a:p>
                    <a:p>
                      <a:pPr marL="0" marR="0" indent="174625" algn="l" defTabSz="1371600" rtl="0" eaLnBrk="1" fontAlgn="auto" latinLnBrk="0" hangingPunct="1">
                        <a:lnSpc>
                          <a:spcPct val="100000"/>
                        </a:lnSpc>
                        <a:spcBef>
                          <a:spcPts val="0"/>
                        </a:spcBef>
                        <a:spcAft>
                          <a:spcPts val="0"/>
                        </a:spcAft>
                        <a:buClrTx/>
                        <a:buSzTx/>
                        <a:buFontTx/>
                        <a:buNone/>
                        <a:tabLst/>
                        <a:defRPr/>
                      </a:pPr>
                      <a:r>
                        <a:rPr lang="en-US" sz="1000" b="0" i="0" kern="1200" dirty="0">
                          <a:solidFill>
                            <a:schemeClr val="bg1">
                              <a:lumMod val="50000"/>
                            </a:schemeClr>
                          </a:solidFill>
                          <a:latin typeface="+mn-lt"/>
                          <a:ea typeface="Roboto Bold" pitchFamily="2" charset="0"/>
                          <a:cs typeface="Roboto Regular"/>
                        </a:rPr>
                        <a:t>Individuals </a:t>
                      </a:r>
                    </a:p>
                    <a:p>
                      <a:pPr marL="0" marR="0" indent="174625" algn="l" defTabSz="1371600" rtl="0" eaLnBrk="1" fontAlgn="auto" latinLnBrk="0" hangingPunct="1">
                        <a:lnSpc>
                          <a:spcPct val="100000"/>
                        </a:lnSpc>
                        <a:spcBef>
                          <a:spcPts val="0"/>
                        </a:spcBef>
                        <a:spcAft>
                          <a:spcPts val="0"/>
                        </a:spcAft>
                        <a:buClrTx/>
                        <a:buSzTx/>
                        <a:buFontTx/>
                        <a:buNone/>
                        <a:tabLst/>
                        <a:defRPr/>
                      </a:pPr>
                      <a:r>
                        <a:rPr lang="en-US" sz="1000" b="0" i="0" kern="1200" dirty="0">
                          <a:solidFill>
                            <a:schemeClr val="bg1">
                              <a:lumMod val="50000"/>
                            </a:schemeClr>
                          </a:solidFill>
                          <a:latin typeface="+mn-lt"/>
                          <a:ea typeface="Roboto Bold" pitchFamily="2" charset="0"/>
                          <a:cs typeface="Roboto Regular"/>
                        </a:rPr>
                        <a:t>Family (You +1 or more)</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bg1">
                              <a:lumMod val="50000"/>
                            </a:schemeClr>
                          </a:solidFill>
                          <a:latin typeface="+mn-lt"/>
                          <a:cs typeface="Roboto Bold"/>
                        </a:rPr>
                        <a:t>$500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dirty="0">
                          <a:solidFill>
                            <a:schemeClr val="bg1">
                              <a:lumMod val="50000"/>
                            </a:schemeClr>
                          </a:solidFill>
                          <a:latin typeface="+mn-lt"/>
                          <a:cs typeface="Roboto Bold"/>
                        </a:rPr>
                        <a:t>$1,000</a:t>
                      </a:r>
                      <a:r>
                        <a:rPr lang="en-US" sz="950" dirty="0">
                          <a:solidFill>
                            <a:schemeClr val="tx1"/>
                          </a:solidFill>
                          <a:latin typeface="+mn-lt"/>
                        </a:rPr>
                        <a:t> </a:t>
                      </a:r>
                      <a:endParaRPr lang="en-US" sz="950" dirty="0">
                        <a:solidFill>
                          <a:schemeClr val="bg1">
                            <a:lumMod val="50000"/>
                          </a:schemeClr>
                        </a:solidFill>
                        <a:latin typeface="+mn-lt"/>
                        <a:cs typeface="Roboto Bold"/>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$1,200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lumMod val="50000"/>
                            </a:schemeClr>
                          </a:solidFill>
                          <a:latin typeface="+mn-lt"/>
                          <a:ea typeface="+mn-ea"/>
                          <a:cs typeface="Roboto Bold"/>
                        </a:rPr>
                        <a:t>$2,400 </a:t>
                      </a:r>
                      <a:r>
                        <a:rPr lang="en-US" sz="950" dirty="0">
                          <a:solidFill>
                            <a:schemeClr val="tx1"/>
                          </a:solidFill>
                          <a:latin typeface="+mn-lt"/>
                        </a:rPr>
                        <a:t> </a:t>
                      </a:r>
                      <a:endParaRPr lang="en-US" sz="950" kern="1200" dirty="0">
                        <a:solidFill>
                          <a:schemeClr val="bg1">
                            <a:lumMod val="50000"/>
                          </a:schemeClr>
                        </a:solidFill>
                        <a:latin typeface="+mn-lt"/>
                        <a:ea typeface="+mn-ea"/>
                        <a:cs typeface="Roboto Bold"/>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$2,800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lumMod val="50000"/>
                            </a:schemeClr>
                          </a:solidFill>
                          <a:latin typeface="+mn-lt"/>
                          <a:ea typeface="+mn-ea"/>
                          <a:cs typeface="Roboto Bold"/>
                        </a:rPr>
                        <a:t>$5,600 </a:t>
                      </a:r>
                      <a:r>
                        <a:rPr lang="en-US" sz="950" dirty="0">
                          <a:solidFill>
                            <a:schemeClr val="tx1"/>
                          </a:solidFill>
                          <a:latin typeface="+mn-lt"/>
                        </a:rPr>
                        <a:t> </a:t>
                      </a:r>
                      <a:endParaRPr lang="en-US" sz="950" kern="1200" dirty="0">
                        <a:solidFill>
                          <a:schemeClr val="bg1">
                            <a:lumMod val="50000"/>
                          </a:schemeClr>
                        </a:solidFill>
                        <a:latin typeface="+mn-lt"/>
                        <a:ea typeface="+mn-ea"/>
                        <a:cs typeface="Roboto Bold"/>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43843">
                <a:tc>
                  <a:txBody>
                    <a:bodyPr/>
                    <a:lstStyle/>
                    <a:p>
                      <a:pPr marL="0" marR="0">
                        <a:spcBef>
                          <a:spcPts val="0"/>
                        </a:spcBef>
                        <a:spcAft>
                          <a:spcPts val="0"/>
                        </a:spcAft>
                      </a:pPr>
                      <a:r>
                        <a:rPr lang="en-US" sz="1000" b="1" i="0" dirty="0">
                          <a:solidFill>
                            <a:schemeClr val="bg1">
                              <a:lumMod val="50000"/>
                            </a:schemeClr>
                          </a:solidFill>
                          <a:latin typeface="+mn-lt"/>
                          <a:ea typeface="Roboto Bold" pitchFamily="2" charset="0"/>
                          <a:cs typeface="Roboto Regular"/>
                        </a:rPr>
                        <a:t>Out-of-Pocket Maximum </a:t>
                      </a:r>
                    </a:p>
                    <a:p>
                      <a:pPr marL="0" marR="0" indent="174625">
                        <a:spcBef>
                          <a:spcPts val="0"/>
                        </a:spcBef>
                        <a:spcAft>
                          <a:spcPts val="0"/>
                        </a:spcAft>
                      </a:pPr>
                      <a:r>
                        <a:rPr lang="en-US" sz="1000" b="0" i="0" dirty="0">
                          <a:solidFill>
                            <a:schemeClr val="bg1">
                              <a:lumMod val="50000"/>
                            </a:schemeClr>
                          </a:solidFill>
                          <a:latin typeface="+mn-lt"/>
                          <a:ea typeface="Roboto Bold" pitchFamily="2" charset="0"/>
                          <a:cs typeface="Roboto Regular"/>
                        </a:rPr>
                        <a:t>Individual</a:t>
                      </a:r>
                      <a:endParaRPr lang="en-US" sz="1000" b="0" i="0" kern="1200" dirty="0">
                        <a:solidFill>
                          <a:schemeClr val="bg1">
                            <a:lumMod val="50000"/>
                          </a:schemeClr>
                        </a:solidFill>
                        <a:latin typeface="+mn-lt"/>
                        <a:ea typeface="Roboto Bold" pitchFamily="2" charset="0"/>
                        <a:cs typeface="Roboto Regular"/>
                      </a:endParaRPr>
                    </a:p>
                    <a:p>
                      <a:pPr marL="0" marR="0" indent="174625">
                        <a:spcBef>
                          <a:spcPts val="0"/>
                        </a:spcBef>
                        <a:spcAft>
                          <a:spcPts val="0"/>
                        </a:spcAft>
                      </a:pPr>
                      <a:r>
                        <a:rPr lang="en-US" sz="1000" b="0" i="0" kern="1200" dirty="0">
                          <a:solidFill>
                            <a:schemeClr val="bg1">
                              <a:lumMod val="50000"/>
                            </a:schemeClr>
                          </a:solidFill>
                          <a:latin typeface="+mn-lt"/>
                          <a:ea typeface="Roboto Bold" pitchFamily="2" charset="0"/>
                          <a:cs typeface="Roboto Regular"/>
                        </a:rPr>
                        <a:t>Family (You +1 or more)</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$3,000</a:t>
                      </a:r>
                    </a:p>
                    <a:p>
                      <a:pPr marL="0" algn="ctr" defTabSz="457200" rtl="0" eaLnBrk="1" latinLnBrk="0" hangingPunct="1"/>
                      <a:r>
                        <a:rPr lang="en-US" sz="950" kern="1200" dirty="0">
                          <a:solidFill>
                            <a:schemeClr val="bg1">
                              <a:lumMod val="50000"/>
                            </a:schemeClr>
                          </a:solidFill>
                          <a:latin typeface="+mn-lt"/>
                          <a:ea typeface="+mn-ea"/>
                          <a:cs typeface="Roboto Bold"/>
                        </a:rPr>
                        <a:t>$6,000 </a:t>
                      </a: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$4,000</a:t>
                      </a:r>
                    </a:p>
                    <a:p>
                      <a:pPr marL="0" algn="ctr" defTabSz="457200" rtl="0" eaLnBrk="1" latinLnBrk="0" hangingPunct="1"/>
                      <a:r>
                        <a:rPr lang="en-US" sz="950" kern="1200" dirty="0">
                          <a:solidFill>
                            <a:schemeClr val="bg1">
                              <a:lumMod val="50000"/>
                            </a:schemeClr>
                          </a:solidFill>
                          <a:latin typeface="+mn-lt"/>
                          <a:ea typeface="+mn-ea"/>
                          <a:cs typeface="Roboto Bold"/>
                        </a:rPr>
                        <a:t>$8,000 </a:t>
                      </a:r>
                      <a:r>
                        <a:rPr lang="en-US" sz="950" dirty="0">
                          <a:solidFill>
                            <a:schemeClr val="tx1"/>
                          </a:solidFill>
                          <a:latin typeface="+mn-lt"/>
                        </a:rPr>
                        <a:t> </a:t>
                      </a:r>
                      <a:endParaRPr lang="en-US" sz="950" kern="1200" dirty="0">
                        <a:solidFill>
                          <a:schemeClr val="bg1">
                            <a:lumMod val="50000"/>
                          </a:schemeClr>
                        </a:solidFill>
                        <a:latin typeface="+mn-lt"/>
                        <a:ea typeface="+mn-ea"/>
                        <a:cs typeface="Roboto Bold"/>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$5,000</a:t>
                      </a:r>
                    </a:p>
                    <a:p>
                      <a:pPr marL="0" algn="ctr" defTabSz="457200" rtl="0" eaLnBrk="1" latinLnBrk="0" hangingPunct="1"/>
                      <a:r>
                        <a:rPr lang="en-US" sz="950" kern="1200" dirty="0">
                          <a:solidFill>
                            <a:schemeClr val="bg1">
                              <a:lumMod val="50000"/>
                            </a:schemeClr>
                          </a:solidFill>
                          <a:latin typeface="+mn-lt"/>
                          <a:ea typeface="+mn-ea"/>
                          <a:cs typeface="Roboto Bold"/>
                        </a:rPr>
                        <a:t>$10,000 </a:t>
                      </a:r>
                      <a:r>
                        <a:rPr lang="en-US" sz="950" dirty="0">
                          <a:solidFill>
                            <a:schemeClr val="tx1"/>
                          </a:solidFill>
                          <a:latin typeface="+mn-lt"/>
                        </a:rPr>
                        <a:t> </a:t>
                      </a:r>
                      <a:endParaRPr lang="en-US" sz="950" kern="1200" dirty="0">
                        <a:solidFill>
                          <a:schemeClr val="bg1">
                            <a:lumMod val="50000"/>
                          </a:schemeClr>
                        </a:solidFill>
                        <a:latin typeface="+mn-lt"/>
                        <a:ea typeface="+mn-ea"/>
                        <a:cs typeface="Roboto Bold"/>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4664">
                <a:tc>
                  <a:txBody>
                    <a:bodyPr/>
                    <a:lstStyle/>
                    <a:p>
                      <a:pPr marL="0" marR="0">
                        <a:spcBef>
                          <a:spcPts val="0"/>
                        </a:spcBef>
                        <a:spcAft>
                          <a:spcPts val="0"/>
                        </a:spcAft>
                      </a:pPr>
                      <a:r>
                        <a:rPr lang="en-US" sz="1000" b="1" i="0" dirty="0">
                          <a:solidFill>
                            <a:schemeClr val="bg1">
                              <a:lumMod val="50000"/>
                            </a:schemeClr>
                          </a:solidFill>
                          <a:latin typeface="+mn-lt"/>
                          <a:ea typeface="Roboto Bold" pitchFamily="2" charset="0"/>
                          <a:cs typeface="Roboto Regular"/>
                        </a:rPr>
                        <a:t>Coinsurance – Member Share</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10% Home Hospital</a:t>
                      </a:r>
                    </a:p>
                    <a:p>
                      <a:pPr algn="ctr"/>
                      <a:r>
                        <a:rPr lang="en-US" sz="950" dirty="0">
                          <a:solidFill>
                            <a:schemeClr val="tx1"/>
                          </a:solidFill>
                          <a:latin typeface="+mn-lt"/>
                        </a:rPr>
                        <a:t>20% In</a:t>
                      </a:r>
                      <a:r>
                        <a:rPr lang="en-US" sz="950" baseline="0" dirty="0">
                          <a:solidFill>
                            <a:schemeClr val="tx1"/>
                          </a:solidFill>
                          <a:latin typeface="+mn-lt"/>
                        </a:rPr>
                        <a:t> Network</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10% Home Hospital</a:t>
                      </a:r>
                    </a:p>
                    <a:p>
                      <a:pPr algn="ctr"/>
                      <a:r>
                        <a:rPr lang="en-US" sz="950" dirty="0">
                          <a:solidFill>
                            <a:schemeClr val="tx1"/>
                          </a:solidFill>
                          <a:latin typeface="+mn-lt"/>
                        </a:rPr>
                        <a:t>20% In</a:t>
                      </a:r>
                      <a:r>
                        <a:rPr lang="en-US" sz="950" baseline="0" dirty="0">
                          <a:solidFill>
                            <a:schemeClr val="tx1"/>
                          </a:solidFill>
                          <a:latin typeface="+mn-lt"/>
                        </a:rPr>
                        <a:t> Network</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10% Home Hospital</a:t>
                      </a:r>
                    </a:p>
                    <a:p>
                      <a:pPr algn="ctr"/>
                      <a:r>
                        <a:rPr lang="en-US" sz="950" dirty="0">
                          <a:solidFill>
                            <a:schemeClr val="tx1"/>
                          </a:solidFill>
                          <a:latin typeface="+mn-lt"/>
                        </a:rPr>
                        <a:t>20% In</a:t>
                      </a:r>
                      <a:r>
                        <a:rPr lang="en-US" sz="950" baseline="0" dirty="0">
                          <a:solidFill>
                            <a:schemeClr val="tx1"/>
                          </a:solidFill>
                          <a:latin typeface="+mn-lt"/>
                        </a:rPr>
                        <a:t> Network</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36717">
                <a:tc>
                  <a:txBody>
                    <a:bodyPr/>
                    <a:lstStyle/>
                    <a:p>
                      <a:pPr marL="0" marR="0">
                        <a:spcBef>
                          <a:spcPts val="0"/>
                        </a:spcBef>
                        <a:spcAft>
                          <a:spcPts val="0"/>
                        </a:spcAft>
                      </a:pPr>
                      <a:r>
                        <a:rPr lang="en-US" sz="1000" b="1" i="0" dirty="0">
                          <a:solidFill>
                            <a:schemeClr val="bg1">
                              <a:lumMod val="50000"/>
                            </a:schemeClr>
                          </a:solidFill>
                          <a:latin typeface="+mn-lt"/>
                          <a:ea typeface="Roboto Bold" pitchFamily="2" charset="0"/>
                          <a:cs typeface="Roboto Regular"/>
                        </a:rPr>
                        <a:t>Office Visit / </a:t>
                      </a:r>
                      <a:r>
                        <a:rPr lang="en-US" sz="1000" b="1" i="0" baseline="0" dirty="0">
                          <a:solidFill>
                            <a:schemeClr val="bg1">
                              <a:lumMod val="50000"/>
                            </a:schemeClr>
                          </a:solidFill>
                          <a:latin typeface="+mn-lt"/>
                          <a:ea typeface="Roboto Bold" pitchFamily="2" charset="0"/>
                          <a:cs typeface="Roboto Regular"/>
                        </a:rPr>
                        <a:t>Outpatient </a:t>
                      </a:r>
                      <a:r>
                        <a:rPr lang="en-US" sz="700" b="1" i="1" dirty="0">
                          <a:solidFill>
                            <a:schemeClr val="bg1">
                              <a:lumMod val="50000"/>
                            </a:schemeClr>
                          </a:solidFill>
                          <a:latin typeface="+mn-lt"/>
                          <a:ea typeface="Roboto Bold" pitchFamily="2" charset="0"/>
                          <a:cs typeface="Roboto Regular"/>
                        </a:rPr>
                        <a:t>(Medical</a:t>
                      </a:r>
                      <a:r>
                        <a:rPr lang="en-US" sz="700" b="1" i="1" baseline="0" dirty="0">
                          <a:solidFill>
                            <a:schemeClr val="bg1">
                              <a:lumMod val="50000"/>
                            </a:schemeClr>
                          </a:solidFill>
                          <a:latin typeface="+mn-lt"/>
                          <a:ea typeface="Roboto Bold" pitchFamily="2" charset="0"/>
                          <a:cs typeface="Roboto Regular"/>
                        </a:rPr>
                        <a:t> &amp; Mental Health)</a:t>
                      </a:r>
                      <a:r>
                        <a:rPr lang="en-US" sz="700" b="1" i="1" dirty="0">
                          <a:solidFill>
                            <a:schemeClr val="bg1">
                              <a:lumMod val="50000"/>
                            </a:schemeClr>
                          </a:solidFill>
                          <a:latin typeface="+mn-lt"/>
                          <a:ea typeface="Roboto Bold" pitchFamily="2" charset="0"/>
                          <a:cs typeface="Roboto Regular"/>
                        </a:rPr>
                        <a:t>– </a:t>
                      </a:r>
                      <a:endParaRPr lang="en-US" sz="700" b="1" i="0" dirty="0">
                        <a:solidFill>
                          <a:schemeClr val="bg1">
                            <a:lumMod val="50000"/>
                          </a:schemeClr>
                        </a:solidFill>
                        <a:latin typeface="+mn-lt"/>
                        <a:ea typeface="Roboto Bold" pitchFamily="2" charset="0"/>
                        <a:cs typeface="Roboto Regular"/>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Deductible</a:t>
                      </a:r>
                      <a:r>
                        <a:rPr lang="en-US" sz="950" baseline="0" dirty="0">
                          <a:solidFill>
                            <a:schemeClr val="tx1"/>
                          </a:solidFill>
                          <a:latin typeface="+mn-lt"/>
                        </a:rPr>
                        <a:t> &amp; Coinsurance</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Deductible</a:t>
                      </a:r>
                      <a:r>
                        <a:rPr lang="en-US" sz="950" baseline="0" dirty="0">
                          <a:solidFill>
                            <a:schemeClr val="tx1"/>
                          </a:solidFill>
                          <a:latin typeface="+mn-lt"/>
                        </a:rPr>
                        <a:t> &amp; Coinsurance</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Deductible</a:t>
                      </a:r>
                      <a:r>
                        <a:rPr lang="en-US" sz="950" baseline="0" dirty="0">
                          <a:solidFill>
                            <a:schemeClr val="tx1"/>
                          </a:solidFill>
                          <a:latin typeface="+mn-lt"/>
                        </a:rPr>
                        <a:t> &amp; Coinsurance</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02088">
                <a:tc>
                  <a:txBody>
                    <a:bodyPr/>
                    <a:lstStyle/>
                    <a:p>
                      <a:pPr marL="0" marR="0">
                        <a:spcBef>
                          <a:spcPts val="0"/>
                        </a:spcBef>
                        <a:spcAft>
                          <a:spcPts val="0"/>
                        </a:spcAft>
                      </a:pPr>
                      <a:r>
                        <a:rPr lang="en-US" sz="1000" b="1" i="0" dirty="0">
                          <a:solidFill>
                            <a:schemeClr val="bg1">
                              <a:lumMod val="50000"/>
                            </a:schemeClr>
                          </a:solidFill>
                          <a:latin typeface="+mn-lt"/>
                          <a:ea typeface="Roboto Bold" pitchFamily="2" charset="0"/>
                          <a:cs typeface="Roboto Regular"/>
                        </a:rPr>
                        <a:t>Inpatient Services </a:t>
                      </a:r>
                      <a:r>
                        <a:rPr lang="en-US" sz="800" b="1" i="1" dirty="0">
                          <a:solidFill>
                            <a:schemeClr val="bg1">
                              <a:lumMod val="50000"/>
                            </a:schemeClr>
                          </a:solidFill>
                          <a:latin typeface="+mn-lt"/>
                          <a:ea typeface="Roboto Bold" pitchFamily="2" charset="0"/>
                          <a:cs typeface="Roboto Regular"/>
                        </a:rPr>
                        <a:t>(Medical</a:t>
                      </a:r>
                      <a:r>
                        <a:rPr lang="en-US" sz="800" b="1" i="1" baseline="0" dirty="0">
                          <a:solidFill>
                            <a:schemeClr val="bg1">
                              <a:lumMod val="50000"/>
                            </a:schemeClr>
                          </a:solidFill>
                          <a:latin typeface="+mn-lt"/>
                          <a:ea typeface="Roboto Bold" pitchFamily="2" charset="0"/>
                          <a:cs typeface="Roboto Regular"/>
                        </a:rPr>
                        <a:t> &amp; Mental Health)</a:t>
                      </a:r>
                      <a:r>
                        <a:rPr lang="en-US" sz="800" b="1" i="1" dirty="0">
                          <a:solidFill>
                            <a:schemeClr val="bg1">
                              <a:lumMod val="50000"/>
                            </a:schemeClr>
                          </a:solidFill>
                          <a:latin typeface="+mn-lt"/>
                          <a:ea typeface="Roboto Bold" pitchFamily="2" charset="0"/>
                          <a:cs typeface="Roboto Regular"/>
                        </a:rPr>
                        <a:t>– </a:t>
                      </a:r>
                    </a:p>
                    <a:p>
                      <a:pPr marL="0" marR="0" indent="173038">
                        <a:spcBef>
                          <a:spcPts val="0"/>
                        </a:spcBef>
                        <a:spcAft>
                          <a:spcPts val="0"/>
                        </a:spcAft>
                      </a:pPr>
                      <a:r>
                        <a:rPr lang="en-US" sz="1000" b="0" i="0" dirty="0">
                          <a:solidFill>
                            <a:schemeClr val="bg1">
                              <a:lumMod val="50000"/>
                            </a:schemeClr>
                          </a:solidFill>
                          <a:latin typeface="+mn-lt"/>
                          <a:ea typeface="Roboto Bold" pitchFamily="2" charset="0"/>
                          <a:cs typeface="Roboto Regular"/>
                        </a:rPr>
                        <a:t>Home</a:t>
                      </a:r>
                      <a:r>
                        <a:rPr lang="en-US" sz="1000" b="0" i="0" baseline="0" dirty="0">
                          <a:solidFill>
                            <a:schemeClr val="bg1">
                              <a:lumMod val="50000"/>
                            </a:schemeClr>
                          </a:solidFill>
                          <a:latin typeface="+mn-lt"/>
                          <a:ea typeface="Roboto Bold" pitchFamily="2" charset="0"/>
                          <a:cs typeface="Roboto Regular"/>
                        </a:rPr>
                        <a:t> Hospital</a:t>
                      </a:r>
                    </a:p>
                    <a:p>
                      <a:pPr marL="0" marR="0" indent="173038">
                        <a:spcBef>
                          <a:spcPts val="0"/>
                        </a:spcBef>
                        <a:spcAft>
                          <a:spcPts val="0"/>
                        </a:spcAft>
                      </a:pPr>
                      <a:r>
                        <a:rPr lang="en-US" sz="1000" b="0" i="0" baseline="0" dirty="0">
                          <a:solidFill>
                            <a:schemeClr val="bg1">
                              <a:lumMod val="50000"/>
                            </a:schemeClr>
                          </a:solidFill>
                          <a:latin typeface="+mn-lt"/>
                          <a:ea typeface="Roboto Bold" pitchFamily="2" charset="0"/>
                          <a:cs typeface="Roboto Regular"/>
                        </a:rPr>
                        <a:t>In Network hospital</a:t>
                      </a:r>
                      <a:endParaRPr lang="en-US" sz="1000" b="0" i="0" dirty="0">
                        <a:solidFill>
                          <a:schemeClr val="bg1">
                            <a:lumMod val="50000"/>
                          </a:schemeClr>
                        </a:solidFill>
                        <a:latin typeface="+mn-lt"/>
                        <a:ea typeface="Roboto Bold" pitchFamily="2" charset="0"/>
                        <a:cs typeface="Roboto Regular"/>
                      </a:endParaRP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US" sz="950" kern="1200" dirty="0">
                        <a:solidFill>
                          <a:schemeClr val="tx1"/>
                        </a:solidFill>
                        <a:latin typeface="+mn-lt"/>
                        <a:ea typeface="+mn-ea"/>
                        <a:cs typeface="+mn-cs"/>
                      </a:endParaRPr>
                    </a:p>
                    <a:p>
                      <a:pPr marL="0" algn="ctr" defTabSz="457200" rtl="0" eaLnBrk="1" latinLnBrk="0" hangingPunct="1"/>
                      <a:r>
                        <a:rPr lang="en-US" sz="950" kern="1200" dirty="0">
                          <a:solidFill>
                            <a:schemeClr val="tx1"/>
                          </a:solidFill>
                          <a:latin typeface="+mn-lt"/>
                          <a:ea typeface="+mn-ea"/>
                          <a:cs typeface="+mn-cs"/>
                        </a:rPr>
                        <a:t>$100 copay, then Coinsurance</a:t>
                      </a:r>
                    </a:p>
                    <a:p>
                      <a:pPr marL="0" algn="ctr" defTabSz="457200" rtl="0" eaLnBrk="1" latinLnBrk="0" hangingPunct="1"/>
                      <a:r>
                        <a:rPr lang="en-US" sz="950" kern="1200" dirty="0">
                          <a:solidFill>
                            <a:schemeClr val="tx1"/>
                          </a:solidFill>
                          <a:latin typeface="+mn-lt"/>
                          <a:ea typeface="+mn-ea"/>
                          <a:cs typeface="+mn-cs"/>
                        </a:rPr>
                        <a:t>$250 copay then Ded.</a:t>
                      </a:r>
                      <a:r>
                        <a:rPr lang="en-US" sz="950" kern="1200" baseline="0" dirty="0">
                          <a:solidFill>
                            <a:schemeClr val="tx1"/>
                          </a:solidFill>
                          <a:latin typeface="+mn-lt"/>
                          <a:ea typeface="+mn-ea"/>
                          <a:cs typeface="+mn-cs"/>
                        </a:rPr>
                        <a:t> &amp; Coins.</a:t>
                      </a:r>
                      <a:endParaRPr lang="en-US" sz="950" kern="1200" dirty="0">
                        <a:solidFill>
                          <a:schemeClr val="tx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US" sz="950" kern="1200" dirty="0">
                        <a:solidFill>
                          <a:schemeClr val="tx1"/>
                        </a:solidFill>
                        <a:latin typeface="+mn-lt"/>
                        <a:ea typeface="+mn-ea"/>
                        <a:cs typeface="+mn-cs"/>
                      </a:endParaRPr>
                    </a:p>
                    <a:p>
                      <a:pPr marL="0" algn="ctr" defTabSz="457200" rtl="0" eaLnBrk="1" latinLnBrk="0" hangingPunct="1"/>
                      <a:r>
                        <a:rPr lang="en-US" sz="950" kern="1200" dirty="0">
                          <a:solidFill>
                            <a:schemeClr val="tx1"/>
                          </a:solidFill>
                          <a:latin typeface="+mn-lt"/>
                          <a:ea typeface="+mn-ea"/>
                          <a:cs typeface="+mn-cs"/>
                        </a:rPr>
                        <a:t>$100 copay, then Coinsurance</a:t>
                      </a:r>
                    </a:p>
                    <a:p>
                      <a:pPr marL="0" algn="ctr" defTabSz="457200" rtl="0" eaLnBrk="1" latinLnBrk="0" hangingPunct="1"/>
                      <a:r>
                        <a:rPr lang="en-US" sz="950" kern="1200" dirty="0">
                          <a:solidFill>
                            <a:schemeClr val="tx1"/>
                          </a:solidFill>
                          <a:latin typeface="+mn-lt"/>
                          <a:ea typeface="+mn-ea"/>
                          <a:cs typeface="+mn-cs"/>
                        </a:rPr>
                        <a:t>$250 copay then Ded.</a:t>
                      </a:r>
                      <a:r>
                        <a:rPr lang="en-US" sz="950" kern="1200" baseline="0" dirty="0">
                          <a:solidFill>
                            <a:schemeClr val="tx1"/>
                          </a:solidFill>
                          <a:latin typeface="+mn-lt"/>
                          <a:ea typeface="+mn-ea"/>
                          <a:cs typeface="+mn-cs"/>
                        </a:rPr>
                        <a:t> &amp; Coins.</a:t>
                      </a:r>
                      <a:endParaRPr lang="en-US" sz="950" kern="1200" dirty="0">
                        <a:solidFill>
                          <a:schemeClr val="tx1"/>
                        </a:solidFill>
                        <a:latin typeface="+mn-lt"/>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solidFill>
                            <a:schemeClr val="tx1"/>
                          </a:solidFill>
                          <a:latin typeface="+mn-lt"/>
                        </a:rPr>
                        <a:t>Deductible</a:t>
                      </a:r>
                      <a:r>
                        <a:rPr lang="en-US" sz="950" baseline="0" dirty="0">
                          <a:solidFill>
                            <a:schemeClr val="tx1"/>
                          </a:solidFill>
                          <a:latin typeface="+mn-lt"/>
                        </a:rPr>
                        <a:t> &amp; Coinsurance</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532612">
                <a:tc>
                  <a:txBody>
                    <a:bodyPr/>
                    <a:lstStyle/>
                    <a:p>
                      <a:pPr marL="0" marR="0" indent="0" algn="l" defTabSz="1371600" rtl="0" eaLnBrk="1" fontAlgn="auto" latinLnBrk="0" hangingPunct="1">
                        <a:lnSpc>
                          <a:spcPct val="100000"/>
                        </a:lnSpc>
                        <a:spcBef>
                          <a:spcPts val="0"/>
                        </a:spcBef>
                        <a:spcAft>
                          <a:spcPts val="0"/>
                        </a:spcAft>
                        <a:buClrTx/>
                        <a:buSzTx/>
                        <a:buFontTx/>
                        <a:buNone/>
                        <a:tabLst/>
                        <a:defRPr/>
                      </a:pPr>
                      <a:r>
                        <a:rPr lang="en-US" sz="1000" b="1" i="0" kern="1200" dirty="0">
                          <a:solidFill>
                            <a:schemeClr val="bg1">
                              <a:lumMod val="50000"/>
                            </a:schemeClr>
                          </a:solidFill>
                          <a:latin typeface="+mn-lt"/>
                          <a:ea typeface="Roboto Bold" pitchFamily="2" charset="0"/>
                          <a:cs typeface="Roboto Regular"/>
                        </a:rPr>
                        <a:t>Prescription</a:t>
                      </a:r>
                      <a:r>
                        <a:rPr lang="en-US" sz="1000" b="1" i="0" kern="1200" baseline="0" dirty="0">
                          <a:solidFill>
                            <a:schemeClr val="bg1">
                              <a:lumMod val="50000"/>
                            </a:schemeClr>
                          </a:solidFill>
                          <a:latin typeface="+mn-lt"/>
                          <a:ea typeface="Roboto Bold" pitchFamily="2" charset="0"/>
                          <a:cs typeface="Roboto Regular"/>
                        </a:rPr>
                        <a:t> Drug </a:t>
                      </a:r>
                      <a:r>
                        <a:rPr lang="en-US" sz="1000" b="1" i="0" kern="1200" dirty="0">
                          <a:solidFill>
                            <a:schemeClr val="bg1">
                              <a:lumMod val="50000"/>
                            </a:schemeClr>
                          </a:solidFill>
                          <a:latin typeface="+mn-lt"/>
                          <a:ea typeface="Roboto Bold" pitchFamily="2" charset="0"/>
                          <a:cs typeface="Roboto Regular"/>
                        </a:rPr>
                        <a:t>Deductible</a:t>
                      </a:r>
                      <a:r>
                        <a:rPr lang="en-US" sz="1000" b="0" i="0" kern="1200" dirty="0">
                          <a:solidFill>
                            <a:schemeClr val="bg1">
                              <a:lumMod val="50000"/>
                            </a:schemeClr>
                          </a:solidFill>
                          <a:latin typeface="+mn-lt"/>
                          <a:ea typeface="Roboto Bold" pitchFamily="2" charset="0"/>
                          <a:cs typeface="Roboto Regular"/>
                        </a:rPr>
                        <a:t> </a:t>
                      </a:r>
                    </a:p>
                    <a:p>
                      <a:pPr marL="0" marR="0" indent="174625" algn="l" defTabSz="1371600" rtl="0" eaLnBrk="1" fontAlgn="auto" latinLnBrk="0" hangingPunct="1">
                        <a:lnSpc>
                          <a:spcPct val="100000"/>
                        </a:lnSpc>
                        <a:spcBef>
                          <a:spcPts val="0"/>
                        </a:spcBef>
                        <a:spcAft>
                          <a:spcPts val="0"/>
                        </a:spcAft>
                        <a:buClrTx/>
                        <a:buSzTx/>
                        <a:buFontTx/>
                        <a:buNone/>
                        <a:tabLst/>
                        <a:defRPr/>
                      </a:pPr>
                      <a:r>
                        <a:rPr lang="en-US" sz="1000" b="0" i="0" kern="1200" dirty="0">
                          <a:solidFill>
                            <a:schemeClr val="bg1">
                              <a:lumMod val="50000"/>
                            </a:schemeClr>
                          </a:solidFill>
                          <a:latin typeface="+mn-lt"/>
                          <a:ea typeface="Roboto Bold" pitchFamily="2" charset="0"/>
                          <a:cs typeface="Roboto Regular"/>
                        </a:rPr>
                        <a:t>Individuals/Family (You +1 or more)</a:t>
                      </a:r>
                    </a:p>
                    <a:p>
                      <a:pPr marL="0" marR="0" lvl="0" indent="174625" algn="l" defTabSz="1371600" rtl="0" eaLnBrk="1" fontAlgn="auto" latinLnBrk="0" hangingPunct="1">
                        <a:lnSpc>
                          <a:spcPct val="100000"/>
                        </a:lnSpc>
                        <a:spcBef>
                          <a:spcPts val="0"/>
                        </a:spcBef>
                        <a:spcAft>
                          <a:spcPts val="0"/>
                        </a:spcAft>
                        <a:buClrTx/>
                        <a:buSzTx/>
                        <a:buFontTx/>
                        <a:buNone/>
                        <a:tabLst/>
                        <a:defRPr/>
                      </a:pPr>
                      <a:r>
                        <a:rPr lang="en-US" sz="1000" i="1" baseline="0" dirty="0">
                          <a:solidFill>
                            <a:schemeClr val="tx1"/>
                          </a:solidFill>
                          <a:latin typeface="+mn-lt"/>
                        </a:rPr>
                        <a:t>(Does not apply to mail order)</a:t>
                      </a:r>
                      <a:endParaRPr lang="en-US" sz="1000" i="1"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mn-lt"/>
                        </a:rPr>
                        <a:t>$</a:t>
                      </a:r>
                      <a:r>
                        <a:rPr lang="en-US" sz="950" kern="1200" dirty="0">
                          <a:solidFill>
                            <a:schemeClr val="tx1"/>
                          </a:solidFill>
                          <a:latin typeface="+mn-lt"/>
                          <a:ea typeface="+mn-ea"/>
                          <a:cs typeface="+mn-cs"/>
                        </a:rPr>
                        <a:t>100 / $200 </a:t>
                      </a:r>
                      <a:endParaRPr lang="en-US" sz="950" dirty="0">
                        <a:solidFill>
                          <a:schemeClr val="tx1"/>
                        </a:solidFill>
                        <a:latin typeface="+mn-lt"/>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dirty="0">
                          <a:solidFill>
                            <a:schemeClr val="tx1"/>
                          </a:solidFill>
                          <a:latin typeface="+mn-lt"/>
                        </a:rPr>
                        <a:t>$</a:t>
                      </a:r>
                      <a:r>
                        <a:rPr lang="en-US" sz="950" kern="1200" dirty="0">
                          <a:solidFill>
                            <a:schemeClr val="tx1"/>
                          </a:solidFill>
                          <a:latin typeface="+mn-lt"/>
                          <a:ea typeface="+mn-ea"/>
                          <a:cs typeface="+mn-cs"/>
                        </a:rPr>
                        <a:t>100 / $200 </a:t>
                      </a:r>
                      <a:r>
                        <a:rPr lang="en-US" sz="950" dirty="0">
                          <a:solidFill>
                            <a:schemeClr val="tx1"/>
                          </a:solidFill>
                          <a:latin typeface="+mn-lt"/>
                        </a:rPr>
                        <a:t> </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dirty="0">
                          <a:latin typeface="+mn-lt"/>
                        </a:rPr>
                        <a:t>Included in Medical</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84664">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000" b="1" i="0" kern="1200" dirty="0">
                          <a:solidFill>
                            <a:schemeClr val="bg1">
                              <a:lumMod val="50000"/>
                            </a:schemeClr>
                          </a:solidFill>
                          <a:latin typeface="+mn-lt"/>
                          <a:ea typeface="Roboto Bold" pitchFamily="2" charset="0"/>
                          <a:cs typeface="Roboto Regular"/>
                        </a:rPr>
                        <a:t>Prescription Drug</a:t>
                      </a:r>
                      <a:r>
                        <a:rPr lang="en-US" sz="1000" b="1" i="0" kern="1200" baseline="0" dirty="0">
                          <a:solidFill>
                            <a:schemeClr val="bg1">
                              <a:lumMod val="50000"/>
                            </a:schemeClr>
                          </a:solidFill>
                          <a:latin typeface="+mn-lt"/>
                          <a:ea typeface="Roboto Bold" pitchFamily="2" charset="0"/>
                          <a:cs typeface="Roboto Regular"/>
                        </a:rPr>
                        <a:t> Out-of-Pocket Max.</a:t>
                      </a:r>
                      <a:endParaRPr lang="en-US" sz="1000" b="1" i="0" kern="1200" dirty="0">
                        <a:solidFill>
                          <a:schemeClr val="bg1">
                            <a:lumMod val="50000"/>
                          </a:schemeClr>
                        </a:solidFill>
                        <a:latin typeface="+mn-lt"/>
                        <a:ea typeface="Roboto Bold" pitchFamily="2" charset="0"/>
                        <a:cs typeface="Roboto Regular"/>
                      </a:endParaRPr>
                    </a:p>
                    <a:p>
                      <a:pPr marL="0" marR="0" lvl="0" indent="174625" algn="l" defTabSz="1371600" rtl="0" eaLnBrk="1" fontAlgn="auto" latinLnBrk="0" hangingPunct="1">
                        <a:lnSpc>
                          <a:spcPct val="100000"/>
                        </a:lnSpc>
                        <a:spcBef>
                          <a:spcPts val="0"/>
                        </a:spcBef>
                        <a:spcAft>
                          <a:spcPts val="0"/>
                        </a:spcAft>
                        <a:buClrTx/>
                        <a:buSzTx/>
                        <a:buFontTx/>
                        <a:buNone/>
                        <a:tabLst/>
                        <a:defRPr/>
                      </a:pPr>
                      <a:r>
                        <a:rPr lang="en-US" sz="1000" b="0" i="0" kern="1200" dirty="0">
                          <a:solidFill>
                            <a:schemeClr val="bg1">
                              <a:lumMod val="50000"/>
                            </a:schemeClr>
                          </a:solidFill>
                          <a:latin typeface="+mn-lt"/>
                          <a:ea typeface="Roboto Bold" pitchFamily="2" charset="0"/>
                          <a:cs typeface="Roboto Regular"/>
                        </a:rPr>
                        <a:t>Individuals/Family</a:t>
                      </a:r>
                      <a:r>
                        <a:rPr lang="en-US" sz="1000" b="0" i="0" kern="1200" baseline="0" dirty="0">
                          <a:solidFill>
                            <a:schemeClr val="bg1">
                              <a:lumMod val="50000"/>
                            </a:schemeClr>
                          </a:solidFill>
                          <a:latin typeface="+mn-lt"/>
                          <a:ea typeface="Roboto Bold" pitchFamily="2" charset="0"/>
                          <a:cs typeface="Roboto Regular"/>
                        </a:rPr>
                        <a:t> (You +1 or more)</a:t>
                      </a:r>
                      <a:endParaRPr lang="en-US" sz="1000" b="0" i="0" kern="1200" dirty="0">
                        <a:solidFill>
                          <a:schemeClr val="bg1">
                            <a:lumMod val="50000"/>
                          </a:schemeClr>
                        </a:solidFill>
                        <a:latin typeface="+mn-lt"/>
                        <a:ea typeface="Roboto Bold" pitchFamily="2" charset="0"/>
                        <a:cs typeface="Roboto Regular"/>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$3,000 / $6,000 </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US" sz="950" kern="1200" dirty="0">
                          <a:solidFill>
                            <a:schemeClr val="bg1">
                              <a:lumMod val="50000"/>
                            </a:schemeClr>
                          </a:solidFill>
                          <a:latin typeface="+mn-lt"/>
                          <a:ea typeface="+mn-ea"/>
                          <a:cs typeface="Roboto Bold"/>
                        </a:rPr>
                        <a:t>$3,000 / $6,000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50" dirty="0">
                          <a:latin typeface="+mn-lt"/>
                        </a:rPr>
                        <a:t>Included in Medical</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680560">
                <a:tc>
                  <a:txBody>
                    <a:bodyPr/>
                    <a:lstStyle/>
                    <a:p>
                      <a:pPr marL="0" marR="0">
                        <a:spcBef>
                          <a:spcPts val="600"/>
                        </a:spcBef>
                        <a:spcAft>
                          <a:spcPts val="0"/>
                        </a:spcAft>
                      </a:pPr>
                      <a:r>
                        <a:rPr lang="en-US" sz="1000" b="1" i="0" dirty="0">
                          <a:solidFill>
                            <a:schemeClr val="bg1">
                              <a:lumMod val="50000"/>
                            </a:schemeClr>
                          </a:solidFill>
                          <a:latin typeface="+mn-lt"/>
                          <a:ea typeface="Roboto Bold" pitchFamily="2" charset="0"/>
                          <a:cs typeface="Roboto Regular"/>
                        </a:rPr>
                        <a:t>Prescription</a:t>
                      </a:r>
                      <a:r>
                        <a:rPr lang="en-US" sz="1000" b="1" i="0" baseline="0" dirty="0">
                          <a:solidFill>
                            <a:schemeClr val="bg1">
                              <a:lumMod val="50000"/>
                            </a:schemeClr>
                          </a:solidFill>
                          <a:latin typeface="+mn-lt"/>
                          <a:ea typeface="Roboto Bold" pitchFamily="2" charset="0"/>
                          <a:cs typeface="Roboto Regular"/>
                        </a:rPr>
                        <a:t> Drug</a:t>
                      </a:r>
                    </a:p>
                    <a:p>
                      <a:pPr marL="0" marR="0" indent="174625">
                        <a:spcBef>
                          <a:spcPts val="0"/>
                        </a:spcBef>
                        <a:spcAft>
                          <a:spcPts val="0"/>
                        </a:spcAft>
                      </a:pPr>
                      <a:r>
                        <a:rPr lang="en-US" sz="900" b="0" i="0" baseline="0" dirty="0">
                          <a:solidFill>
                            <a:schemeClr val="bg1">
                              <a:lumMod val="50000"/>
                            </a:schemeClr>
                          </a:solidFill>
                          <a:latin typeface="+mn-lt"/>
                          <a:ea typeface="Roboto Bold" pitchFamily="2" charset="0"/>
                          <a:cs typeface="Roboto Regular"/>
                        </a:rPr>
                        <a:t>Retail Generic/ Preferred/Non-Preferred </a:t>
                      </a:r>
                    </a:p>
                    <a:p>
                      <a:pPr marL="0" marR="0" indent="174625">
                        <a:spcBef>
                          <a:spcPts val="0"/>
                        </a:spcBef>
                        <a:spcAft>
                          <a:spcPts val="0"/>
                        </a:spcAft>
                      </a:pPr>
                      <a:r>
                        <a:rPr lang="en-US" sz="1000" b="0" i="0" baseline="0" dirty="0">
                          <a:solidFill>
                            <a:schemeClr val="bg1">
                              <a:lumMod val="50000"/>
                            </a:schemeClr>
                          </a:solidFill>
                          <a:latin typeface="+mn-lt"/>
                          <a:ea typeface="Roboto Bold" pitchFamily="2" charset="0"/>
                          <a:cs typeface="Roboto Regular"/>
                        </a:rPr>
                        <a:t>Mail Order </a:t>
                      </a:r>
                      <a:r>
                        <a:rPr lang="en-US" sz="900" b="0" i="0" kern="1200" baseline="0" dirty="0">
                          <a:solidFill>
                            <a:schemeClr val="bg1">
                              <a:lumMod val="50000"/>
                            </a:schemeClr>
                          </a:solidFill>
                          <a:latin typeface="+mn-lt"/>
                          <a:ea typeface="Roboto Bold" pitchFamily="2" charset="0"/>
                          <a:cs typeface="Roboto Regular"/>
                        </a:rPr>
                        <a:t>Generic/ Preferred/Non-Pref.</a:t>
                      </a:r>
                    </a:p>
                  </a:txBody>
                  <a:tcPr marL="68580" marR="68580" marT="0" marB="0"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50" kern="1200" dirty="0">
                        <a:solidFill>
                          <a:schemeClr val="bg1">
                            <a:lumMod val="50000"/>
                          </a:schemeClr>
                        </a:solidFill>
                        <a:latin typeface="+mn-lt"/>
                        <a:ea typeface="+mn-ea"/>
                        <a:cs typeface="Roboto 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lumMod val="50000"/>
                            </a:schemeClr>
                          </a:solidFill>
                          <a:latin typeface="+mn-lt"/>
                          <a:ea typeface="+mn-ea"/>
                          <a:cs typeface="Roboto Bold"/>
                        </a:rPr>
                        <a:t>15% / </a:t>
                      </a:r>
                      <a:r>
                        <a:rPr lang="en-US" sz="950" kern="1200" baseline="0" dirty="0">
                          <a:solidFill>
                            <a:schemeClr val="bg1">
                              <a:lumMod val="50000"/>
                            </a:schemeClr>
                          </a:solidFill>
                          <a:latin typeface="+mn-lt"/>
                          <a:ea typeface="+mn-ea"/>
                          <a:cs typeface="Roboto Bold"/>
                        </a:rPr>
                        <a:t>30% / 45%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50" kern="1200" baseline="0" dirty="0">
                        <a:solidFill>
                          <a:schemeClr val="bg1">
                            <a:lumMod val="50000"/>
                          </a:schemeClr>
                        </a:solidFill>
                        <a:latin typeface="+mn-lt"/>
                        <a:ea typeface="+mn-ea"/>
                        <a:cs typeface="Roboto 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lumMod val="50000"/>
                            </a:schemeClr>
                          </a:solidFill>
                          <a:latin typeface="+mn-lt"/>
                          <a:ea typeface="+mn-ea"/>
                          <a:cs typeface="Roboto Bold"/>
                        </a:rPr>
                        <a:t>5% / 15% / 25%</a:t>
                      </a:r>
                    </a:p>
                  </a:txBody>
                  <a:tcPr marL="36576" marR="36576" marT="36576" marB="36576">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50" kern="1200" dirty="0">
                        <a:solidFill>
                          <a:schemeClr val="bg1">
                            <a:lumMod val="50000"/>
                          </a:schemeClr>
                        </a:solidFill>
                        <a:latin typeface="+mn-lt"/>
                        <a:ea typeface="+mn-ea"/>
                        <a:cs typeface="Roboto 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lumMod val="50000"/>
                            </a:schemeClr>
                          </a:solidFill>
                          <a:latin typeface="+mn-lt"/>
                          <a:ea typeface="+mn-ea"/>
                          <a:cs typeface="Roboto Bold"/>
                        </a:rPr>
                        <a:t>15% / </a:t>
                      </a:r>
                      <a:r>
                        <a:rPr lang="en-US" sz="950" kern="1200" baseline="0" dirty="0">
                          <a:solidFill>
                            <a:schemeClr val="bg1">
                              <a:lumMod val="50000"/>
                            </a:schemeClr>
                          </a:solidFill>
                          <a:latin typeface="+mn-lt"/>
                          <a:ea typeface="+mn-ea"/>
                          <a:cs typeface="Roboto Bold"/>
                        </a:rPr>
                        <a:t>30% / 45%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950" kern="1200" baseline="0" dirty="0">
                        <a:solidFill>
                          <a:schemeClr val="bg1">
                            <a:lumMod val="50000"/>
                          </a:schemeClr>
                        </a:solidFill>
                        <a:latin typeface="+mn-lt"/>
                        <a:ea typeface="+mn-ea"/>
                        <a:cs typeface="Roboto Bold"/>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950" kern="1200" dirty="0">
                          <a:solidFill>
                            <a:schemeClr val="bg1">
                              <a:lumMod val="50000"/>
                            </a:schemeClr>
                          </a:solidFill>
                          <a:latin typeface="+mn-lt"/>
                          <a:ea typeface="+mn-ea"/>
                          <a:cs typeface="Roboto Bold"/>
                        </a:rPr>
                        <a:t>5% / 15% / 25%</a:t>
                      </a: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50" kern="1200" dirty="0">
                          <a:solidFill>
                            <a:schemeClr val="tx1"/>
                          </a:solidFill>
                          <a:latin typeface="+mn-lt"/>
                          <a:ea typeface="+mn-ea"/>
                          <a:cs typeface="+mn-cs"/>
                        </a:rPr>
                        <a:t>Deductible &amp; Coinsurance</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bl>
          </a:graphicData>
        </a:graphic>
      </p:graphicFrame>
      <p:sp>
        <p:nvSpPr>
          <p:cNvPr id="10" name="Slide Number Placeholder 5">
            <a:extLst>
              <a:ext uri="{FF2B5EF4-FFF2-40B4-BE49-F238E27FC236}">
                <a16:creationId xmlns:a16="http://schemas.microsoft.com/office/drawing/2014/main" id="{C2309FC2-4423-4DE7-A92A-D6B2F25D7136}"/>
              </a:ext>
            </a:extLst>
          </p:cNvPr>
          <p:cNvSpPr>
            <a:spLocks noGrp="1"/>
          </p:cNvSpPr>
          <p:nvPr>
            <p:ph type="sldNum" sz="quarter" idx="12"/>
          </p:nvPr>
        </p:nvSpPr>
        <p:spPr>
          <a:prstGeom prst="rect">
            <a:avLst/>
          </a:prstGeom>
        </p:spPr>
        <p:txBody>
          <a:bodyPr/>
          <a:lstStyle>
            <a:lvl1pPr algn="r">
              <a:defRPr sz="1000">
                <a:solidFill>
                  <a:schemeClr val="accent4"/>
                </a:solidFill>
              </a:defRPr>
            </a:lvl1pPr>
          </a:lstStyle>
          <a:p>
            <a:fld id="{E371AF7A-8F1A-2B4D-809E-CE7451B57B17}" type="slidenum">
              <a:rPr lang="en-US" smtClean="0"/>
              <a:pPr/>
              <a:t>9</a:t>
            </a:fld>
            <a:endParaRPr lang="en-US" dirty="0"/>
          </a:p>
        </p:txBody>
      </p:sp>
      <p:sp>
        <p:nvSpPr>
          <p:cNvPr id="6" name="TextBox 5">
            <a:extLst>
              <a:ext uri="{FF2B5EF4-FFF2-40B4-BE49-F238E27FC236}">
                <a16:creationId xmlns:a16="http://schemas.microsoft.com/office/drawing/2014/main" id="{4C3C33D7-79DB-4CC0-8986-A113BD480160}"/>
              </a:ext>
            </a:extLst>
          </p:cNvPr>
          <p:cNvSpPr txBox="1"/>
          <p:nvPr/>
        </p:nvSpPr>
        <p:spPr>
          <a:xfrm>
            <a:off x="575699" y="559127"/>
            <a:ext cx="2057773" cy="769441"/>
          </a:xfrm>
          <a:prstGeom prst="rect">
            <a:avLst/>
          </a:prstGeom>
          <a:noFill/>
          <a:ln w="47625" cap="flat" cmpd="sng" algn="ctr">
            <a:noFill/>
            <a:prstDash val="solid"/>
            <a:round/>
            <a:headEnd type="none" w="med" len="med"/>
            <a:tailEnd type="none" w="med" len="med"/>
          </a:ln>
        </p:spPr>
        <p:txBody>
          <a:bodyPr wrap="square" tIns="137160" bIns="137160" rtlCol="0">
            <a:spAutoFit/>
          </a:bodyPr>
          <a:lstStyle/>
          <a:p>
            <a:pPr lvl="0" defTabSz="914400">
              <a:spcBef>
                <a:spcPts val="600"/>
              </a:spcBef>
              <a:spcAft>
                <a:spcPts val="600"/>
              </a:spcAft>
            </a:pPr>
            <a:r>
              <a:rPr lang="en-US" sz="1600" b="1" kern="0" cap="all" dirty="0">
                <a:solidFill>
                  <a:schemeClr val="accent2"/>
                </a:solidFill>
                <a:latin typeface="+mj-lt"/>
                <a:ea typeface="Roboto Condensed" panose="02000000000000000000" pitchFamily="2" charset="0"/>
                <a:cs typeface="Open Sans"/>
              </a:rPr>
              <a:t>YOUR Medical Plan OPTIONS</a:t>
            </a:r>
          </a:p>
        </p:txBody>
      </p:sp>
      <p:pic>
        <p:nvPicPr>
          <p:cNvPr id="7" name="Picture 2" descr="medical-primary-care-icon">
            <a:extLst>
              <a:ext uri="{FF2B5EF4-FFF2-40B4-BE49-F238E27FC236}">
                <a16:creationId xmlns:a16="http://schemas.microsoft.com/office/drawing/2014/main" id="{529255AF-7E4F-4B11-979C-2BED842437EE}"/>
              </a:ext>
            </a:extLst>
          </p:cNvPr>
          <p:cNvPicPr>
            <a:picLocks noChangeAspect="1" noChangeArrowheads="1"/>
          </p:cNvPicPr>
          <p:nvPr/>
        </p:nvPicPr>
        <p:blipFill>
          <a:blip r:embed="rId3" cstate="screen">
            <a:alphaModFix amt="50000"/>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968" y="660272"/>
            <a:ext cx="496731" cy="57599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LUC">
      <a:dk1>
        <a:srgbClr val="7F7F7F"/>
      </a:dk1>
      <a:lt1>
        <a:sysClr val="window" lastClr="FFFFFF"/>
      </a:lt1>
      <a:dk2>
        <a:srgbClr val="EEB111"/>
      </a:dk2>
      <a:lt2>
        <a:srgbClr val="E7E6E6"/>
      </a:lt2>
      <a:accent1>
        <a:srgbClr val="A30042"/>
      </a:accent1>
      <a:accent2>
        <a:srgbClr val="EEB111"/>
      </a:accent2>
      <a:accent3>
        <a:srgbClr val="A5A5A5"/>
      </a:accent3>
      <a:accent4>
        <a:srgbClr val="FFC000"/>
      </a:accent4>
      <a:accent5>
        <a:srgbClr val="A30042"/>
      </a:accent5>
      <a:accent6>
        <a:srgbClr val="FFF2CC"/>
      </a:accent6>
      <a:hlink>
        <a:srgbClr val="A30042"/>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etna_PPT_EVERYDAY_Template">
  <a:themeElements>
    <a:clrScheme name="Custom 9">
      <a:dk1>
        <a:srgbClr val="000000"/>
      </a:dk1>
      <a:lt1>
        <a:sysClr val="window" lastClr="FFFFFF"/>
      </a:lt1>
      <a:dk2>
        <a:srgbClr val="3F3F3F"/>
      </a:dk2>
      <a:lt2>
        <a:srgbClr val="C0C0C0"/>
      </a:lt2>
      <a:accent1>
        <a:srgbClr val="563D82"/>
      </a:accent1>
      <a:accent2>
        <a:srgbClr val="7D3F98"/>
      </a:accent2>
      <a:accent3>
        <a:srgbClr val="B18CC1"/>
      </a:accent3>
      <a:accent4>
        <a:srgbClr val="B9AFD6"/>
      </a:accent4>
      <a:accent5>
        <a:srgbClr val="646464"/>
      </a:accent5>
      <a:accent6>
        <a:srgbClr val="868686"/>
      </a:accent6>
      <a:hlink>
        <a:srgbClr val="267AC0"/>
      </a:hlink>
      <a:folHlink>
        <a:srgbClr val="A5A5A5"/>
      </a:folHlink>
    </a:clrScheme>
    <a:fontScheme name="CVS Heal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a:noFill/>
          <a:miter lim="800000"/>
        </a:ln>
        <a:effectLst/>
      </a:spPr>
      <a:bodyPr rtlCol="0" anchor="ctr"/>
      <a:lstStyle>
        <a:defPPr algn="ctr">
          <a:defRPr b="1"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smtClean="0">
            <a:solidFill>
              <a:schemeClr val="tx2"/>
            </a:solidFill>
          </a:defRPr>
        </a:defPPr>
      </a:lstStyle>
    </a:txDef>
  </a:objectDefaults>
  <a:extraClrSchemeLst/>
</a:theme>
</file>

<file path=ppt/theme/theme3.xml><?xml version="1.0" encoding="utf-8"?>
<a:theme xmlns:a="http://schemas.openxmlformats.org/drawingml/2006/main" name="tA-12714_Aetna_PPT_Template_Violet_Widescreen_R6">
  <a:themeElements>
    <a:clrScheme name="Custom 3">
      <a:dk1>
        <a:srgbClr val="000000"/>
      </a:dk1>
      <a:lt1>
        <a:srgbClr val="FFFFFF"/>
      </a:lt1>
      <a:dk2>
        <a:srgbClr val="414141"/>
      </a:dk2>
      <a:lt2>
        <a:srgbClr val="C2C0C0"/>
      </a:lt2>
      <a:accent1>
        <a:srgbClr val="563D82"/>
      </a:accent1>
      <a:accent2>
        <a:srgbClr val="7D3F98"/>
      </a:accent2>
      <a:accent3>
        <a:srgbClr val="B18CC1"/>
      </a:accent3>
      <a:accent4>
        <a:srgbClr val="B9AFD6"/>
      </a:accent4>
      <a:accent5>
        <a:srgbClr val="AA0061"/>
      </a:accent5>
      <a:accent6>
        <a:srgbClr val="D20962"/>
      </a:accent6>
      <a:hlink>
        <a:srgbClr val="FEFFFF"/>
      </a:hlink>
      <a:folHlink>
        <a:srgbClr val="B2B2B2"/>
      </a:folHlink>
    </a:clrScheme>
    <a:fontScheme name="Custom 15">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b="1" dirty="0" smtClean="0">
            <a:latin typeface="Open Sans Bold"/>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tx2"/>
            </a:solidFill>
            <a:latin typeface="Open Sans Light"/>
            <a:cs typeface="Open Sans Light"/>
          </a:defRPr>
        </a:defPPr>
      </a:lstStyle>
    </a:txDef>
  </a:objectDefaults>
  <a:extraClrSchemeLst/>
</a:theme>
</file>

<file path=ppt/theme/theme4.xml><?xml version="1.0" encoding="utf-8"?>
<a:theme xmlns:a="http://schemas.openxmlformats.org/drawingml/2006/main" name="1_2021CSP Widescreen Master-B">
  <a:themeElements>
    <a:clrScheme name="Custom 3">
      <a:dk1>
        <a:srgbClr val="3F3F3F"/>
      </a:dk1>
      <a:lt1>
        <a:srgbClr val="FFFFFF"/>
      </a:lt1>
      <a:dk2>
        <a:srgbClr val="989898"/>
      </a:dk2>
      <a:lt2>
        <a:srgbClr val="C0C0C0"/>
      </a:lt2>
      <a:accent1>
        <a:srgbClr val="7D3F98"/>
      </a:accent1>
      <a:accent2>
        <a:srgbClr val="A074B3"/>
      </a:accent2>
      <a:accent3>
        <a:srgbClr val="E7DCEC"/>
      </a:accent3>
      <a:accent4>
        <a:srgbClr val="EAEAEA"/>
      </a:accent4>
      <a:accent5>
        <a:srgbClr val="2679C0"/>
      </a:accent5>
      <a:accent6>
        <a:srgbClr val="1A3C6D"/>
      </a:accent6>
      <a:hlink>
        <a:srgbClr val="8932AF"/>
      </a:hlink>
      <a:folHlink>
        <a:srgbClr val="FF40FF"/>
      </a:folHlink>
    </a:clrScheme>
    <a:fontScheme name="Custom 2">
      <a:majorFont>
        <a:latin typeface="CVS Health Sans Medium"/>
        <a:ea typeface=""/>
        <a:cs typeface=""/>
      </a:majorFont>
      <a:minorFont>
        <a:latin typeface="CVS Health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21CSP-Master_template-WIDE.pptx" id="{661936B6-39B6-4E0A-89BD-7B7F57250041}" vid="{9C07220B-5C30-4CBF-94FB-9F1BC05D4F6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LUC">
      <a:dk1>
        <a:sysClr val="windowText" lastClr="000000"/>
      </a:dk1>
      <a:lt1>
        <a:sysClr val="window" lastClr="FFFFFF"/>
      </a:lt1>
      <a:dk2>
        <a:srgbClr val="44546A"/>
      </a:dk2>
      <a:lt2>
        <a:srgbClr val="E7E6E6"/>
      </a:lt2>
      <a:accent1>
        <a:srgbClr val="A30042"/>
      </a:accent1>
      <a:accent2>
        <a:srgbClr val="EEB111"/>
      </a:accent2>
      <a:accent3>
        <a:srgbClr val="A5A5A5"/>
      </a:accent3>
      <a:accent4>
        <a:srgbClr val="FFC000"/>
      </a:accent4>
      <a:accent5>
        <a:srgbClr val="A30042"/>
      </a:accent5>
      <a:accent6>
        <a:srgbClr val="70AD47"/>
      </a:accent6>
      <a:hlink>
        <a:srgbClr val="A3004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37E3EFA2569E4985F520A215ED3DCA" ma:contentTypeVersion="4" ma:contentTypeDescription="Create a new document." ma:contentTypeScope="" ma:versionID="b2868c9649ca507abacbe290e1c68312">
  <xsd:schema xmlns:xsd="http://www.w3.org/2001/XMLSchema" xmlns:xs="http://www.w3.org/2001/XMLSchema" xmlns:p="http://schemas.microsoft.com/office/2006/metadata/properties" xmlns:ns2="37072086-c7d8-4364-b91c-fe602f070538" targetNamespace="http://schemas.microsoft.com/office/2006/metadata/properties" ma:root="true" ma:fieldsID="d9b0ba2cf5dd751e3c413658da2467f6" ns2:_="">
    <xsd:import namespace="37072086-c7d8-4364-b91c-fe602f0705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72086-c7d8-4364-b91c-fe602f0705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3111A8-AC87-4A4B-ABBE-FB0BA50D3C17}">
  <ds:schemaRefs>
    <ds:schemaRef ds:uri="http://schemas.microsoft.com/sharepoint/v3/contenttype/forms"/>
  </ds:schemaRefs>
</ds:datastoreItem>
</file>

<file path=customXml/itemProps2.xml><?xml version="1.0" encoding="utf-8"?>
<ds:datastoreItem xmlns:ds="http://schemas.openxmlformats.org/officeDocument/2006/customXml" ds:itemID="{0305C8BA-E2ED-4C7A-885E-C1CEBE118DA9}">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7072086-c7d8-4364-b91c-fe602f070538"/>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9C809AA0-C81A-43EE-B8A2-1683DD267D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072086-c7d8-4364-b91c-fe602f0705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12872</TotalTime>
  <Words>5057</Words>
  <Application>Microsoft Office PowerPoint</Application>
  <PresentationFormat>On-screen Show (16:9)</PresentationFormat>
  <Paragraphs>540</Paragraphs>
  <Slides>35</Slides>
  <Notes>26</Notes>
  <HiddenSlides>0</HiddenSlides>
  <MMClips>0</MMClips>
  <ScaleCrop>false</ScaleCrop>
  <HeadingPairs>
    <vt:vector size="8" baseType="variant">
      <vt:variant>
        <vt:lpstr>Fonts Used</vt:lpstr>
      </vt:variant>
      <vt:variant>
        <vt:i4>14</vt:i4>
      </vt:variant>
      <vt:variant>
        <vt:lpstr>Theme</vt:lpstr>
      </vt:variant>
      <vt:variant>
        <vt:i4>4</vt:i4>
      </vt:variant>
      <vt:variant>
        <vt:lpstr>Embedded OLE Servers</vt:lpstr>
      </vt:variant>
      <vt:variant>
        <vt:i4>1</vt:i4>
      </vt:variant>
      <vt:variant>
        <vt:lpstr>Slide Titles</vt:lpstr>
      </vt:variant>
      <vt:variant>
        <vt:i4>35</vt:i4>
      </vt:variant>
    </vt:vector>
  </HeadingPairs>
  <TitlesOfParts>
    <vt:vector size="54" baseType="lpstr">
      <vt:lpstr>Arial</vt:lpstr>
      <vt:lpstr>Calibri</vt:lpstr>
      <vt:lpstr>CVS Health Sans</vt:lpstr>
      <vt:lpstr>CVS Health Sans Medium</vt:lpstr>
      <vt:lpstr>Domaine Display Bold</vt:lpstr>
      <vt:lpstr>Lucida Grande</vt:lpstr>
      <vt:lpstr>Myriad Pro</vt:lpstr>
      <vt:lpstr>Open Sans</vt:lpstr>
      <vt:lpstr>Open Sans Bold</vt:lpstr>
      <vt:lpstr>Open Sans Light</vt:lpstr>
      <vt:lpstr>Roboto</vt:lpstr>
      <vt:lpstr>Trebuchet MS</vt:lpstr>
      <vt:lpstr>Webdings</vt:lpstr>
      <vt:lpstr>Wingdings</vt:lpstr>
      <vt:lpstr>Office Theme</vt:lpstr>
      <vt:lpstr>Aetna_PPT_EVERYDAY_Template</vt:lpstr>
      <vt:lpstr>tA-12714_Aetna_PPT_Template_Violet_Widescreen_R6</vt:lpstr>
      <vt:lpstr>1_2021CSP Widescreen Master-B</vt:lpstr>
      <vt:lpstr>think-cell Slide</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Health</vt:lpstr>
      <vt:lpstr>PowerPoint Presentation</vt:lpstr>
      <vt:lpstr>Loyola Prescription Drug Plan </vt:lpstr>
      <vt:lpstr>PowerPoint Presentation</vt:lpstr>
      <vt:lpstr>AETNA MEMBER WEBSITE</vt:lpstr>
      <vt:lpstr>AETNA HEALTH APP</vt:lpstr>
      <vt:lpstr>AETNA MEMBER RESOURCES </vt:lpstr>
      <vt:lpstr>PowerPoint Presentation</vt:lpstr>
      <vt:lpstr>You can contribute up to the following amounts tax free in 2021: Individual = $3,600 total or $600 Loyola + up to $3,000 Family (You +1 or more) = $7,200 total or $1,200 Loyola + up to $6,000  If you are 55 or older, you can contribute an additional $1,000 in catch-up contributions, too. </vt:lpstr>
      <vt:lpstr>HSA Q&amp;A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Soukup</dc:creator>
  <cp:lastModifiedBy>Buescher, Cathy</cp:lastModifiedBy>
  <cp:revision>636</cp:revision>
  <cp:lastPrinted>2019-10-10T18:15:54Z</cp:lastPrinted>
  <dcterms:created xsi:type="dcterms:W3CDTF">2018-08-01T03:31:20Z</dcterms:created>
  <dcterms:modified xsi:type="dcterms:W3CDTF">2021-08-12T13:52:47Z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0x0101007F37E3EFA2569E4985F520A215ED3DCA</vt:lpwstr>
  </property>
  <property fmtid="{D5CDD505-2E9C-101B-9397-08002B2CF9AE}" pid="3" name="MSIP_Label_67599526-06ca-49cc-9fa9-5307800a949a_Enabled">
    <vt:lpwstr>True</vt:lpwstr>
  </property>
  <property fmtid="{D5CDD505-2E9C-101B-9397-08002B2CF9AE}" pid="4" name="MSIP_Label_67599526-06ca-49cc-9fa9-5307800a949a_SiteId">
    <vt:lpwstr>fabb61b8-3afe-4e75-b934-a47f782b8cd7</vt:lpwstr>
  </property>
  <property fmtid="{D5CDD505-2E9C-101B-9397-08002B2CF9AE}" pid="5" name="MSIP_Label_67599526-06ca-49cc-9fa9-5307800a949a_Owner">
    <vt:lpwstr>Caroselli-SanderJ@aetna.com</vt:lpwstr>
  </property>
  <property fmtid="{D5CDD505-2E9C-101B-9397-08002B2CF9AE}" pid="6" name="MSIP_Label_67599526-06ca-49cc-9fa9-5307800a949a_SetDate">
    <vt:lpwstr>2020-10-15T03:50:04.3440079Z</vt:lpwstr>
  </property>
  <property fmtid="{D5CDD505-2E9C-101B-9397-08002B2CF9AE}" pid="7" name="MSIP_Label_67599526-06ca-49cc-9fa9-5307800a949a_Name">
    <vt:lpwstr>Proprietary</vt:lpwstr>
  </property>
  <property fmtid="{D5CDD505-2E9C-101B-9397-08002B2CF9AE}" pid="8" name="MSIP_Label_67599526-06ca-49cc-9fa9-5307800a949a_Application">
    <vt:lpwstr>Microsoft Azure Information Protection</vt:lpwstr>
  </property>
  <property fmtid="{D5CDD505-2E9C-101B-9397-08002B2CF9AE}" pid="9" name="MSIP_Label_67599526-06ca-49cc-9fa9-5307800a949a_ActionId">
    <vt:lpwstr>c23c059a-f0e4-490a-9a62-3dedfe73b98e</vt:lpwstr>
  </property>
  <property fmtid="{D5CDD505-2E9C-101B-9397-08002B2CF9AE}" pid="10" name="MSIP_Label_67599526-06ca-49cc-9fa9-5307800a949a_Extended_MSFT_Method">
    <vt:lpwstr>Automatic</vt:lpwstr>
  </property>
  <property fmtid="{D5CDD505-2E9C-101B-9397-08002B2CF9AE}" pid="11" name="Sensitivity">
    <vt:lpwstr>Proprietary</vt:lpwstr>
  </property>
</Properties>
</file>